
<file path=[Content_Types].xml><?xml version="1.0" encoding="utf-8"?>
<Types xmlns="http://schemas.openxmlformats.org/package/2006/content-types">
  <Default Extension="jpeg" ContentType="image/jpeg"/>
  <Default Extension="JPG" ContentType="image/.jp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97" r:id="rId3"/>
    <p:sldId id="299" r:id="rId5"/>
    <p:sldId id="298" r:id="rId6"/>
    <p:sldId id="300" r:id="rId7"/>
    <p:sldId id="304" r:id="rId8"/>
    <p:sldId id="375" r:id="rId9"/>
    <p:sldId id="345" r:id="rId10"/>
    <p:sldId id="380" r:id="rId11"/>
    <p:sldId id="356" r:id="rId12"/>
    <p:sldId id="343" r:id="rId13"/>
    <p:sldId id="350" r:id="rId14"/>
    <p:sldId id="358" r:id="rId15"/>
    <p:sldId id="359" r:id="rId16"/>
    <p:sldId id="357" r:id="rId17"/>
    <p:sldId id="360" r:id="rId18"/>
    <p:sldId id="377" r:id="rId19"/>
    <p:sldId id="361" r:id="rId20"/>
    <p:sldId id="363" r:id="rId21"/>
    <p:sldId id="362" r:id="rId22"/>
    <p:sldId id="351" r:id="rId23"/>
    <p:sldId id="364" r:id="rId24"/>
    <p:sldId id="365" r:id="rId25"/>
    <p:sldId id="366" r:id="rId26"/>
    <p:sldId id="367" r:id="rId27"/>
    <p:sldId id="381" r:id="rId28"/>
    <p:sldId id="352" r:id="rId29"/>
    <p:sldId id="374" r:id="rId30"/>
    <p:sldId id="370" r:id="rId31"/>
    <p:sldId id="307" r:id="rId32"/>
    <p:sldId id="371" r:id="rId33"/>
    <p:sldId id="373" r:id="rId34"/>
    <p:sldId id="378" r:id="rId35"/>
    <p:sldId id="379" r:id="rId36"/>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A9E"/>
    <a:srgbClr val="103F6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002" autoAdjust="0"/>
    <p:restoredTop sz="69897" autoAdjust="0"/>
  </p:normalViewPr>
  <p:slideViewPr>
    <p:cSldViewPr showGuides="1">
      <p:cViewPr>
        <p:scale>
          <a:sx n="125" d="100"/>
          <a:sy n="125" d="100"/>
        </p:scale>
        <p:origin x="888" y="-273"/>
      </p:cViewPr>
      <p:guideLst>
        <p:guide orient="horz" pos="1620"/>
        <p:guide pos="2880"/>
      </p:guideLst>
    </p:cSldViewPr>
  </p:slideViewPr>
  <p:notesTextViewPr>
    <p:cViewPr>
      <p:scale>
        <a:sx n="100" d="100"/>
        <a:sy n="100" d="100"/>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B25D477-AE64-46E1-9AB5-695E408BAA8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BA23211-66F3-4E52-BE2E-D8A9E8DA1D06}"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2"/>
          <p:cNvSpPr>
            <a:spLocks noGrp="1" noRot="1" noChangeAspect="1" noTextEdit="1"/>
          </p:cNvSpPr>
          <p:nvPr>
            <p:ph type="sldImg"/>
          </p:nvPr>
        </p:nvSpPr>
        <p:spPr bwMode="auto">
          <a:noFill/>
          <a:ln>
            <a:solidFill>
              <a:srgbClr val="000000"/>
            </a:solidFill>
            <a:miter lim="800000"/>
          </a:ln>
        </p:spPr>
      </p:sp>
      <p:sp>
        <p:nvSpPr>
          <p:cNvPr id="8194" name="Rectangle 3"/>
          <p:cNvSpPr>
            <a:spLocks noGrp="1"/>
          </p:cNvSpPr>
          <p:nvPr>
            <p:ph type="body" idx="1"/>
          </p:nvPr>
        </p:nvSpPr>
        <p:spPr bwMode="auto">
          <a:noFill/>
        </p:spPr>
        <p:txBody>
          <a:bodyPr wrap="square" numCol="1" anchor="t" anchorCtr="0" compatLnSpc="1"/>
          <a:lstStyle/>
          <a:p>
            <a:endParaRPr lang="zh-CN" altLang="en-US" smtClean="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smtClean="0"/>
              <a:t>不建议强刷的主要原因</a:t>
            </a:r>
            <a:r>
              <a:rPr lang="en-US" altLang="zh-CN" sz="1200" dirty="0" smtClean="0"/>
              <a:t>:</a:t>
            </a:r>
            <a:r>
              <a:rPr lang="en-US" altLang="zh-CN" sz="1200" baseline="0" dirty="0" smtClean="0"/>
              <a:t> </a:t>
            </a:r>
            <a:r>
              <a:rPr lang="zh-CN" altLang="en-US" sz="1200" baseline="0" dirty="0" smtClean="0"/>
              <a:t>每次强刷就会新增一个</a:t>
            </a:r>
            <a:r>
              <a:rPr lang="en-US" altLang="zh-CN" sz="1200" baseline="0" dirty="0" smtClean="0"/>
              <a:t>segment1</a:t>
            </a:r>
            <a:r>
              <a:rPr lang="zh-CN" altLang="en-US" sz="1200" baseline="0" dirty="0" smtClean="0"/>
              <a:t>， 又多又小的</a:t>
            </a:r>
            <a:r>
              <a:rPr lang="en-US" altLang="zh-CN" sz="1200" baseline="0" dirty="0" smtClean="0"/>
              <a:t>segment</a:t>
            </a:r>
            <a:r>
              <a:rPr lang="zh-CN" altLang="en-US" sz="1200" baseline="0" dirty="0" smtClean="0"/>
              <a:t>会导致更多的管理成本，更多的资源占用，更多的</a:t>
            </a:r>
            <a:r>
              <a:rPr lang="en-US" altLang="zh-CN" sz="1200" baseline="0" dirty="0" err="1" smtClean="0"/>
              <a:t>gc</a:t>
            </a:r>
            <a:r>
              <a:rPr lang="zh-CN" altLang="en-US" sz="1200" baseline="0" dirty="0" smtClean="0"/>
              <a:t>，更多的</a:t>
            </a:r>
            <a:r>
              <a:rPr lang="en-US" altLang="zh-CN" sz="1200" baseline="0" dirty="0" smtClean="0"/>
              <a:t>Merge</a:t>
            </a:r>
            <a:endParaRPr lang="zh-CN" altLang="en-US" sz="1200" dirty="0" smtClean="0"/>
          </a:p>
          <a:p>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有同学直接反馈，我没查到，实际上我没法判断到底是没有数据还是条件不对，还是搜索问题，还是同步问题</a:t>
            </a:r>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1.ES</a:t>
            </a:r>
            <a:r>
              <a:rPr lang="zh-CN" altLang="en-US" dirty="0" smtClean="0"/>
              <a:t>的分片机制天生支持分布式，同时也带来了分布式了弊端：排序和算分问题；</a:t>
            </a:r>
            <a:endParaRPr lang="en-US" altLang="zh-CN" dirty="0" smtClean="0"/>
          </a:p>
          <a:p>
            <a:r>
              <a:rPr lang="zh-CN" altLang="en-US" dirty="0" smtClean="0"/>
              <a:t>想要精确的算分和排序</a:t>
            </a:r>
            <a:r>
              <a:rPr lang="en-US" altLang="zh-CN" dirty="0" smtClean="0"/>
              <a:t>---&gt;</a:t>
            </a:r>
            <a:r>
              <a:rPr lang="zh-CN" altLang="en-US" dirty="0" smtClean="0"/>
              <a:t>需要大量的计算</a:t>
            </a:r>
            <a:endParaRPr lang="en-US" altLang="zh-CN" dirty="0" smtClean="0"/>
          </a:p>
          <a:p>
            <a:r>
              <a:rPr lang="en-US" altLang="zh-CN" dirty="0" smtClean="0"/>
              <a:t>2.kafka</a:t>
            </a:r>
            <a:r>
              <a:rPr lang="zh-CN" altLang="en-US" dirty="0" smtClean="0"/>
              <a:t>与</a:t>
            </a:r>
            <a:r>
              <a:rPr lang="en-US" altLang="zh-CN" dirty="0" smtClean="0"/>
              <a:t>ES</a:t>
            </a:r>
            <a:r>
              <a:rPr lang="zh-CN" altLang="en-US" dirty="0" smtClean="0"/>
              <a:t>面临相同的问题：</a:t>
            </a:r>
            <a:r>
              <a:rPr lang="en-US" altLang="zh-CN" dirty="0" err="1" smtClean="0"/>
              <a:t>kafka</a:t>
            </a:r>
            <a:r>
              <a:rPr lang="zh-CN" altLang="en-US" dirty="0" smtClean="0"/>
              <a:t>的单个分区内可以保证顺序性，分区之间是不能保证顺序性的</a:t>
            </a:r>
            <a:endParaRPr lang="en-US" altLang="zh-CN" dirty="0" smtClean="0"/>
          </a:p>
          <a:p>
            <a:r>
              <a:rPr lang="en-US" altLang="zh-CN" dirty="0" smtClean="0"/>
              <a:t>3.</a:t>
            </a:r>
            <a:r>
              <a:rPr lang="zh-CN" altLang="en-US" dirty="0" smtClean="0"/>
              <a:t>搜索的场景需要严格的定制化，通过对</a:t>
            </a:r>
            <a:r>
              <a:rPr lang="en-US" altLang="zh-CN" dirty="0" smtClean="0"/>
              <a:t>mapping</a:t>
            </a:r>
            <a:r>
              <a:rPr lang="zh-CN" altLang="en-US" dirty="0" smtClean="0"/>
              <a:t>的修改可以支持算分的调整，</a:t>
            </a:r>
            <a:endParaRPr lang="en-US" altLang="zh-CN" dirty="0" smtClean="0"/>
          </a:p>
          <a:p>
            <a:r>
              <a:rPr lang="zh-CN" altLang="en-US" dirty="0" smtClean="0"/>
              <a:t>影响查询的结果</a:t>
            </a:r>
            <a:r>
              <a:rPr lang="en-US" altLang="zh-CN" dirty="0" smtClean="0"/>
              <a:t>-----</a:t>
            </a:r>
            <a:r>
              <a:rPr lang="zh-CN" altLang="en-US" dirty="0" smtClean="0"/>
              <a:t>代价是大大增加开发和</a:t>
            </a:r>
            <a:r>
              <a:rPr lang="en-US" altLang="zh-CN" dirty="0" smtClean="0"/>
              <a:t>mapping</a:t>
            </a:r>
            <a:r>
              <a:rPr lang="zh-CN" altLang="en-US" dirty="0" smtClean="0"/>
              <a:t>的维护成本</a:t>
            </a:r>
            <a:endParaRPr lang="en-US" altLang="zh-CN" dirty="0" smtClean="0"/>
          </a:p>
          <a:p>
            <a:r>
              <a:rPr lang="en-US" altLang="zh-CN" dirty="0" smtClean="0"/>
              <a:t>4.</a:t>
            </a:r>
            <a:r>
              <a:rPr lang="zh-CN" altLang="en-US" dirty="0" smtClean="0"/>
              <a:t>分布式的系统中路由算法的弊端：增加</a:t>
            </a:r>
            <a:r>
              <a:rPr lang="en-US" altLang="zh-CN" dirty="0" smtClean="0"/>
              <a:t>/</a:t>
            </a:r>
            <a:r>
              <a:rPr lang="zh-CN" altLang="en-US" dirty="0" smtClean="0"/>
              <a:t>删除节点时会有路由错误的问题（引发类似于缓存雪崩的场景）</a:t>
            </a:r>
            <a:endParaRPr lang="en-US" altLang="zh-CN" dirty="0" smtClean="0"/>
          </a:p>
          <a:p>
            <a:r>
              <a:rPr lang="zh-CN" altLang="en-US" dirty="0" smtClean="0"/>
              <a:t>对应的解决方案：如</a:t>
            </a:r>
            <a:r>
              <a:rPr lang="en-US" altLang="zh-CN" dirty="0" err="1" smtClean="0"/>
              <a:t>redis</a:t>
            </a:r>
            <a:r>
              <a:rPr lang="zh-CN" altLang="en-US" dirty="0" smtClean="0"/>
              <a:t>的一致性</a:t>
            </a:r>
            <a:r>
              <a:rPr lang="en-US" altLang="zh-CN" dirty="0" smtClean="0"/>
              <a:t>hash</a:t>
            </a:r>
            <a:r>
              <a:rPr lang="zh-CN" altLang="en-US" dirty="0" smtClean="0"/>
              <a:t>算法</a:t>
            </a:r>
            <a:endParaRPr lang="en-US" altLang="zh-CN" dirty="0" smtClean="0"/>
          </a:p>
          <a:p>
            <a:r>
              <a:rPr lang="en-US" altLang="zh-CN" dirty="0" smtClean="0"/>
              <a:t>ES</a:t>
            </a:r>
            <a:r>
              <a:rPr lang="zh-CN" altLang="en-US" dirty="0" smtClean="0"/>
              <a:t>同样面临类似的场景：每个</a:t>
            </a:r>
            <a:r>
              <a:rPr lang="en-US" altLang="zh-CN" dirty="0" smtClean="0"/>
              <a:t>index</a:t>
            </a:r>
            <a:r>
              <a:rPr lang="zh-CN" altLang="en-US" dirty="0" smtClean="0"/>
              <a:t>的主分片设置策略，动态分配会有大量的数据迁移，</a:t>
            </a:r>
            <a:endParaRPr lang="en-US" altLang="zh-CN" dirty="0" smtClean="0"/>
          </a:p>
          <a:p>
            <a:r>
              <a:rPr lang="zh-CN" altLang="en-US" dirty="0" smtClean="0"/>
              <a:t>分配不合理又会影响性能对此，</a:t>
            </a:r>
            <a:r>
              <a:rPr lang="en-US" altLang="zh-CN" dirty="0" smtClean="0"/>
              <a:t>ES</a:t>
            </a:r>
            <a:r>
              <a:rPr lang="zh-CN" altLang="en-US" dirty="0" smtClean="0"/>
              <a:t>的解决方案是：</a:t>
            </a:r>
            <a:r>
              <a:rPr lang="en-US" altLang="zh-CN" dirty="0" smtClean="0"/>
              <a:t>index</a:t>
            </a:r>
            <a:r>
              <a:rPr lang="zh-CN" altLang="en-US" dirty="0" smtClean="0"/>
              <a:t>建立好之后不允重新设置分片，需要重新设置需要</a:t>
            </a:r>
            <a:r>
              <a:rPr lang="en-US" altLang="zh-CN" dirty="0" err="1" smtClean="0"/>
              <a:t>reindex</a:t>
            </a:r>
            <a:r>
              <a:rPr lang="en-US" altLang="zh-CN" dirty="0" smtClean="0"/>
              <a:t> </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https://juejin.cn/post/7082580555337826317</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媒资最初是</a:t>
            </a:r>
            <a:r>
              <a:rPr lang="en-US" altLang="zh-CN" dirty="0" smtClean="0"/>
              <a:t>2.0</a:t>
            </a:r>
            <a:r>
              <a:rPr lang="zh-CN" altLang="en-US" dirty="0" smtClean="0"/>
              <a:t>版本，上云改成</a:t>
            </a:r>
            <a:r>
              <a:rPr lang="en-US" altLang="zh-CN" dirty="0" smtClean="0"/>
              <a:t>6.8.1 </a:t>
            </a:r>
            <a:r>
              <a:rPr lang="zh-CN" altLang="en-US" dirty="0" smtClean="0"/>
              <a:t>，新集群</a:t>
            </a:r>
            <a:r>
              <a:rPr lang="en-US" altLang="zh-CN" dirty="0" smtClean="0"/>
              <a:t>7.X</a:t>
            </a:r>
            <a:r>
              <a:rPr lang="zh-CN" altLang="en-US" dirty="0" smtClean="0"/>
              <a:t>版本</a:t>
            </a:r>
            <a:endParaRPr lang="en-US" altLang="zh-CN" dirty="0" smtClean="0"/>
          </a:p>
          <a:p>
            <a:endParaRPr lang="en-US" altLang="zh-CN" dirty="0" smtClean="0"/>
          </a:p>
          <a:p>
            <a:r>
              <a:rPr lang="zh-CN" altLang="en-US" dirty="0" smtClean="0"/>
              <a:t>到</a:t>
            </a:r>
            <a:r>
              <a:rPr lang="en-US" altLang="zh-CN" dirty="0" smtClean="0"/>
              <a:t>5.0</a:t>
            </a:r>
            <a:r>
              <a:rPr lang="zh-CN" altLang="en-US" dirty="0" smtClean="0"/>
              <a:t>限制</a:t>
            </a:r>
            <a:r>
              <a:rPr lang="en-US" altLang="zh-CN" dirty="0" smtClean="0"/>
              <a:t>shard</a:t>
            </a:r>
            <a:r>
              <a:rPr lang="zh-CN" altLang="en-US" dirty="0" smtClean="0"/>
              <a:t>数，取消</a:t>
            </a:r>
            <a:r>
              <a:rPr lang="en-US" altLang="zh-CN" dirty="0" smtClean="0"/>
              <a:t>String</a:t>
            </a:r>
            <a:r>
              <a:rPr lang="zh-CN" altLang="en-US" dirty="0" smtClean="0"/>
              <a:t>，增加</a:t>
            </a:r>
            <a:r>
              <a:rPr lang="en-US" altLang="zh-CN" dirty="0" err="1" smtClean="0"/>
              <a:t>reindex</a:t>
            </a:r>
            <a:endParaRPr lang="en-US" altLang="zh-CN" dirty="0" smtClean="0"/>
          </a:p>
          <a:p>
            <a:r>
              <a:rPr lang="en-US" altLang="zh-CN" dirty="0" smtClean="0"/>
              <a:t>6.8.1</a:t>
            </a:r>
            <a:r>
              <a:rPr lang="zh-CN" altLang="en-US" dirty="0" smtClean="0"/>
              <a:t>腾讯云支持滚动升级</a:t>
            </a:r>
            <a:endParaRPr lang="en-US" altLang="zh-CN" dirty="0" smtClean="0"/>
          </a:p>
          <a:p>
            <a:r>
              <a:rPr lang="en-US" altLang="zh-CN" dirty="0" smtClean="0"/>
              <a:t>7.0</a:t>
            </a:r>
            <a:r>
              <a:rPr lang="zh-CN" altLang="en-US" dirty="0" smtClean="0"/>
              <a:t>彻底移除</a:t>
            </a:r>
            <a:r>
              <a:rPr lang="en-US" altLang="zh-CN" dirty="0" smtClean="0"/>
              <a:t>type</a:t>
            </a:r>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最底层</a:t>
            </a:r>
            <a:r>
              <a:rPr lang="en-US" altLang="zh-CN" dirty="0" smtClean="0"/>
              <a:t>Gateway</a:t>
            </a:r>
            <a:r>
              <a:rPr lang="zh-CN" altLang="en-US" dirty="0" smtClean="0"/>
              <a:t>是文件路由，</a:t>
            </a:r>
            <a:r>
              <a:rPr lang="en-US" altLang="zh-CN" dirty="0" smtClean="0"/>
              <a:t>ES</a:t>
            </a:r>
            <a:r>
              <a:rPr lang="zh-CN" altLang="en-US" dirty="0" smtClean="0"/>
              <a:t>的文件可以是本地，共享，</a:t>
            </a:r>
            <a:r>
              <a:rPr lang="en-US" altLang="zh-CN" dirty="0" smtClean="0"/>
              <a:t>HDFS</a:t>
            </a:r>
            <a:r>
              <a:rPr lang="zh-CN" altLang="en-US" dirty="0" smtClean="0"/>
              <a:t>以及</a:t>
            </a:r>
            <a:r>
              <a:rPr lang="en-US" altLang="zh-CN" dirty="0" smtClean="0"/>
              <a:t>Amazon S3</a:t>
            </a:r>
            <a:endParaRPr lang="en-US" altLang="zh-CN" dirty="0" smtClean="0"/>
          </a:p>
          <a:p>
            <a:endParaRPr lang="en-US" altLang="zh-CN" dirty="0" smtClean="0"/>
          </a:p>
          <a:p>
            <a:r>
              <a:rPr lang="zh-CN" altLang="en-US" dirty="0" smtClean="0"/>
              <a:t>往上一层是核心，将</a:t>
            </a:r>
            <a:r>
              <a:rPr lang="en-US" altLang="zh-CN" dirty="0" err="1" smtClean="0"/>
              <a:t>lucene</a:t>
            </a:r>
            <a:r>
              <a:rPr lang="zh-CN" altLang="en-US" dirty="0" smtClean="0"/>
              <a:t>做成了分布式</a:t>
            </a:r>
            <a:endParaRPr lang="en-US" altLang="zh-CN" dirty="0" smtClean="0"/>
          </a:p>
          <a:p>
            <a:endParaRPr lang="en-US" altLang="zh-CN" dirty="0" smtClean="0"/>
          </a:p>
          <a:p>
            <a:r>
              <a:rPr lang="zh-CN" altLang="en-US" dirty="0" smtClean="0"/>
              <a:t>绿色是我们使用者相关的</a:t>
            </a:r>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从上往下看</a:t>
            </a:r>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当</a:t>
            </a:r>
            <a:r>
              <a:rPr lang="en-US" altLang="zh-CN" dirty="0" smtClean="0"/>
              <a:t>ES</a:t>
            </a:r>
            <a:r>
              <a:rPr lang="zh-CN" altLang="en-US" dirty="0" smtClean="0"/>
              <a:t>副本写失败时，会将失败返回给主节点，主节点上报给</a:t>
            </a:r>
            <a:r>
              <a:rPr lang="en-US" altLang="zh-CN" dirty="0" smtClean="0"/>
              <a:t>master</a:t>
            </a:r>
            <a:r>
              <a:rPr lang="zh-CN" altLang="en-US" dirty="0" smtClean="0"/>
              <a:t>，</a:t>
            </a:r>
            <a:r>
              <a:rPr lang="en-US" altLang="zh-CN" dirty="0" smtClean="0"/>
              <a:t>master</a:t>
            </a:r>
            <a:r>
              <a:rPr lang="zh-CN" altLang="en-US" dirty="0" smtClean="0"/>
              <a:t>修改集群</a:t>
            </a:r>
            <a:r>
              <a:rPr lang="en-US" altLang="zh-CN" dirty="0" smtClean="0"/>
              <a:t>meta</a:t>
            </a:r>
            <a:r>
              <a:rPr lang="zh-CN" altLang="en-US" dirty="0" smtClean="0"/>
              <a:t>信息</a:t>
            </a:r>
            <a:endParaRPr lang="en-US" altLang="zh-CN" dirty="0" smtClean="0"/>
          </a:p>
          <a:p>
            <a:r>
              <a:rPr lang="zh-CN" altLang="en-US" dirty="0" smtClean="0"/>
              <a:t>修改后下发配置给集群其他节点，这中间故障副本如果接受了读请求就可能有数据不一致，但由于</a:t>
            </a:r>
            <a:r>
              <a:rPr lang="en-US" altLang="zh-CN" dirty="0" smtClean="0"/>
              <a:t>ES</a:t>
            </a:r>
            <a:r>
              <a:rPr lang="zh-CN" altLang="en-US" dirty="0" smtClean="0"/>
              <a:t>本身就是</a:t>
            </a:r>
            <a:r>
              <a:rPr lang="en-US" altLang="zh-CN" dirty="0" smtClean="0"/>
              <a:t>NTR</a:t>
            </a:r>
            <a:r>
              <a:rPr lang="zh-CN" altLang="en-US" dirty="0" smtClean="0"/>
              <a:t>，所以恰巧正常</a:t>
            </a:r>
            <a:endParaRPr lang="zh-CN" altLang="en-US" dirty="0"/>
          </a:p>
        </p:txBody>
      </p:sp>
      <p:sp>
        <p:nvSpPr>
          <p:cNvPr id="4" name="灯片编号占位符 3"/>
          <p:cNvSpPr>
            <a:spLocks noGrp="1"/>
          </p:cNvSpPr>
          <p:nvPr>
            <p:ph type="sldNum" sz="quarter" idx="10"/>
          </p:nvPr>
        </p:nvSpPr>
        <p:spPr/>
        <p:txBody>
          <a:bodyPr/>
          <a:lstStyle/>
          <a:p>
            <a:fld id="{6BA23211-66F3-4E52-BE2E-D8A9E8DA1D06}"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4" name="Picture 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8907"/>
            <a:ext cx="9141222" cy="51403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image" Target="../media/image1.jpeg"/><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AFAFA"/>
            </a:gs>
            <a:gs pos="50000">
              <a:srgbClr val="FBFBFB"/>
            </a:gs>
            <a:gs pos="100000">
              <a:srgbClr val="FCFCFC"/>
            </a:gs>
          </a:gsLst>
          <a:lin ang="5400000"/>
        </a:gradFill>
        <a:effectLst/>
      </p:bgPr>
    </p:bg>
    <p:spTree>
      <p:nvGrpSpPr>
        <p:cNvPr id="1" name=""/>
        <p:cNvGrpSpPr/>
        <p:nvPr/>
      </p:nvGrpSpPr>
      <p:grpSpPr>
        <a:xfrm>
          <a:off x="0" y="0"/>
          <a:ext cx="0" cy="0"/>
          <a:chOff x="0" y="0"/>
          <a:chExt cx="0" cy="0"/>
        </a:xfrm>
      </p:grpSpPr>
      <p:pic>
        <p:nvPicPr>
          <p:cNvPr id="2" name="Picture 4"/>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8907"/>
            <a:ext cx="9141222" cy="5140380"/>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txStyles>
    <p:titleStyle>
      <a:lvl1pPr algn="ctr" rtl="0" eaLnBrk="0" fontAlgn="base" hangingPunct="0">
        <a:spcBef>
          <a:spcPct val="0"/>
        </a:spcBef>
        <a:spcAft>
          <a:spcPct val="0"/>
        </a:spcAft>
        <a:defRPr sz="3300" kern="1200">
          <a:solidFill>
            <a:schemeClr val="tx1"/>
          </a:solidFill>
          <a:latin typeface="Arial" panose="020B0604020202090204" pitchFamily="34" charset="0"/>
          <a:ea typeface="+mj-ea"/>
          <a:cs typeface="+mj-cs"/>
        </a:defRPr>
      </a:lvl1pPr>
      <a:lvl2pPr algn="ctr" rtl="0" eaLnBrk="0" fontAlgn="base" hangingPunct="0">
        <a:spcBef>
          <a:spcPct val="0"/>
        </a:spcBef>
        <a:spcAft>
          <a:spcPct val="0"/>
        </a:spcAft>
        <a:defRPr sz="3300">
          <a:solidFill>
            <a:schemeClr val="tx1"/>
          </a:solidFill>
          <a:latin typeface="Arial" panose="020B0604020202090204" pitchFamily="34" charset="0"/>
          <a:ea typeface="宋体" pitchFamily="2" charset="-122"/>
        </a:defRPr>
      </a:lvl2pPr>
      <a:lvl3pPr algn="ctr" rtl="0" eaLnBrk="0" fontAlgn="base" hangingPunct="0">
        <a:spcBef>
          <a:spcPct val="0"/>
        </a:spcBef>
        <a:spcAft>
          <a:spcPct val="0"/>
        </a:spcAft>
        <a:defRPr sz="3300">
          <a:solidFill>
            <a:schemeClr val="tx1"/>
          </a:solidFill>
          <a:latin typeface="Arial" panose="020B0604020202090204" pitchFamily="34" charset="0"/>
          <a:ea typeface="宋体" pitchFamily="2" charset="-122"/>
        </a:defRPr>
      </a:lvl3pPr>
      <a:lvl4pPr algn="ctr" rtl="0" eaLnBrk="0" fontAlgn="base" hangingPunct="0">
        <a:spcBef>
          <a:spcPct val="0"/>
        </a:spcBef>
        <a:spcAft>
          <a:spcPct val="0"/>
        </a:spcAft>
        <a:defRPr sz="3300">
          <a:solidFill>
            <a:schemeClr val="tx1"/>
          </a:solidFill>
          <a:latin typeface="Arial" panose="020B0604020202090204" pitchFamily="34" charset="0"/>
          <a:ea typeface="宋体" pitchFamily="2" charset="-122"/>
        </a:defRPr>
      </a:lvl4pPr>
      <a:lvl5pPr algn="ctr" rtl="0" eaLnBrk="0" fontAlgn="base" hangingPunct="0">
        <a:spcBef>
          <a:spcPct val="0"/>
        </a:spcBef>
        <a:spcAft>
          <a:spcPct val="0"/>
        </a:spcAft>
        <a:defRPr sz="3300">
          <a:solidFill>
            <a:schemeClr val="tx1"/>
          </a:solidFill>
          <a:latin typeface="Arial" panose="020B0604020202090204" pitchFamily="34" charset="0"/>
          <a:ea typeface="宋体" pitchFamily="2" charset="-122"/>
        </a:defRPr>
      </a:lvl5pPr>
      <a:lvl6pPr marL="342900" algn="ctr" rtl="0" fontAlgn="base">
        <a:spcBef>
          <a:spcPct val="0"/>
        </a:spcBef>
        <a:spcAft>
          <a:spcPct val="0"/>
        </a:spcAft>
        <a:defRPr sz="3300">
          <a:solidFill>
            <a:schemeClr val="tx1"/>
          </a:solidFill>
          <a:latin typeface="Calibri" pitchFamily="34" charset="0"/>
          <a:ea typeface="宋体" pitchFamily="2" charset="-122"/>
        </a:defRPr>
      </a:lvl6pPr>
      <a:lvl7pPr marL="685800" algn="ctr" rtl="0" fontAlgn="base">
        <a:spcBef>
          <a:spcPct val="0"/>
        </a:spcBef>
        <a:spcAft>
          <a:spcPct val="0"/>
        </a:spcAft>
        <a:defRPr sz="3300">
          <a:solidFill>
            <a:schemeClr val="tx1"/>
          </a:solidFill>
          <a:latin typeface="Calibri" pitchFamily="34" charset="0"/>
          <a:ea typeface="宋体" pitchFamily="2" charset="-122"/>
        </a:defRPr>
      </a:lvl7pPr>
      <a:lvl8pPr marL="1028700" algn="ctr" rtl="0" fontAlgn="base">
        <a:spcBef>
          <a:spcPct val="0"/>
        </a:spcBef>
        <a:spcAft>
          <a:spcPct val="0"/>
        </a:spcAft>
        <a:defRPr sz="3300">
          <a:solidFill>
            <a:schemeClr val="tx1"/>
          </a:solidFill>
          <a:latin typeface="Calibri" pitchFamily="34" charset="0"/>
          <a:ea typeface="宋体" pitchFamily="2" charset="-122"/>
        </a:defRPr>
      </a:lvl8pPr>
      <a:lvl9pPr marL="1371600" algn="ctr" rtl="0" fontAlgn="base">
        <a:spcBef>
          <a:spcPct val="0"/>
        </a:spcBef>
        <a:spcAft>
          <a:spcPct val="0"/>
        </a:spcAft>
        <a:defRPr sz="3300">
          <a:solidFill>
            <a:schemeClr val="tx1"/>
          </a:solidFill>
          <a:latin typeface="Calibri" pitchFamily="34" charset="0"/>
          <a:ea typeface="宋体" pitchFamily="2" charset="-122"/>
        </a:defRPr>
      </a:lvl9pPr>
    </p:titleStyle>
    <p:bodyStyle>
      <a:lvl1pPr marL="257175" indent="-257175" algn="l" rtl="0" eaLnBrk="0" fontAlgn="base" hangingPunct="0">
        <a:spcBef>
          <a:spcPct val="20000"/>
        </a:spcBef>
        <a:spcAft>
          <a:spcPct val="0"/>
        </a:spcAft>
        <a:buFont typeface="Arial" panose="020B0604020202090204" pitchFamily="34" charset="0"/>
        <a:buChar char="•"/>
        <a:defRPr sz="2400" kern="1200">
          <a:solidFill>
            <a:schemeClr val="tx1"/>
          </a:solidFill>
          <a:latin typeface="Arial" panose="020B0604020202090204" pitchFamily="34" charset="0"/>
          <a:ea typeface="+mn-ea"/>
          <a:cs typeface="+mn-cs"/>
        </a:defRPr>
      </a:lvl1pPr>
      <a:lvl2pPr marL="557530" indent="-214630" algn="l" rtl="0" eaLnBrk="0" fontAlgn="base" hangingPunct="0">
        <a:spcBef>
          <a:spcPct val="20000"/>
        </a:spcBef>
        <a:spcAft>
          <a:spcPct val="0"/>
        </a:spcAft>
        <a:buFont typeface="Arial" panose="020B0604020202090204" pitchFamily="34" charset="0"/>
        <a:buChar char="–"/>
        <a:defRPr sz="2100" kern="1200">
          <a:solidFill>
            <a:schemeClr val="tx1"/>
          </a:solidFill>
          <a:latin typeface="Arial" panose="020B0604020202090204" pitchFamily="34" charset="0"/>
          <a:ea typeface="+mn-ea"/>
          <a:cs typeface="+mn-cs"/>
        </a:defRPr>
      </a:lvl2pPr>
      <a:lvl3pPr marL="857250" indent="-171450" algn="l" rtl="0" eaLnBrk="0" fontAlgn="base" hangingPunct="0">
        <a:spcBef>
          <a:spcPct val="20000"/>
        </a:spcBef>
        <a:spcAft>
          <a:spcPct val="0"/>
        </a:spcAft>
        <a:buFont typeface="Arial" panose="020B0604020202090204" pitchFamily="34" charset="0"/>
        <a:buChar char="•"/>
        <a:defRPr sz="1800" kern="1200">
          <a:solidFill>
            <a:schemeClr val="tx1"/>
          </a:solidFill>
          <a:latin typeface="Arial" panose="020B0604020202090204" pitchFamily="34" charset="0"/>
          <a:ea typeface="+mn-ea"/>
          <a:cs typeface="+mn-cs"/>
        </a:defRPr>
      </a:lvl3pPr>
      <a:lvl4pPr marL="1200150" indent="-171450" algn="l" rtl="0" eaLnBrk="0" fontAlgn="base" hangingPunct="0">
        <a:spcBef>
          <a:spcPct val="20000"/>
        </a:spcBef>
        <a:spcAft>
          <a:spcPct val="0"/>
        </a:spcAft>
        <a:buFont typeface="Arial" panose="020B0604020202090204" pitchFamily="34" charset="0"/>
        <a:buChar char="–"/>
        <a:defRPr sz="1500" kern="1200">
          <a:solidFill>
            <a:schemeClr val="tx1"/>
          </a:solidFill>
          <a:latin typeface="Arial" panose="020B0604020202090204" pitchFamily="34" charset="0"/>
          <a:ea typeface="+mn-ea"/>
          <a:cs typeface="+mn-cs"/>
        </a:defRPr>
      </a:lvl4pPr>
      <a:lvl5pPr marL="1543050" indent="-171450" algn="l" rtl="0" eaLnBrk="0" fontAlgn="base" hangingPunct="0">
        <a:spcBef>
          <a:spcPct val="20000"/>
        </a:spcBef>
        <a:spcAft>
          <a:spcPct val="0"/>
        </a:spcAft>
        <a:buFont typeface="Arial" panose="020B0604020202090204" pitchFamily="34" charset="0"/>
        <a:buChar char="»"/>
        <a:defRPr sz="1500" kern="1200">
          <a:solidFill>
            <a:schemeClr val="tx1"/>
          </a:solidFill>
          <a:latin typeface="Arial" panose="020B0604020202090204" pitchFamily="34" charset="0"/>
          <a:ea typeface="+mn-ea"/>
          <a:cs typeface="+mn-cs"/>
        </a:defRPr>
      </a:lvl5pPr>
      <a:lvl6pPr marL="1885950" indent="-171450" algn="l" defTabSz="685800" rtl="0" eaLnBrk="1" latinLnBrk="0" hangingPunct="1">
        <a:spcBef>
          <a:spcPct val="20000"/>
        </a:spcBef>
        <a:buFont typeface="Arial" panose="020B060402020209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9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9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90204" pitchFamily="34" charset="0"/>
        <a:buChar char="•"/>
        <a:defRPr sz="1500" kern="1200">
          <a:solidFill>
            <a:schemeClr val="tx1"/>
          </a:solidFill>
          <a:latin typeface="+mn-lt"/>
          <a:ea typeface="+mn-ea"/>
          <a:cs typeface="+mn-cs"/>
        </a:defRPr>
      </a:lvl9pPr>
    </p:bodyStyle>
    <p:otherStyle>
      <a:defPPr>
        <a:defRPr lang="zh-CN"/>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hyperlink" Target="https://www.elastic.co/guide/en/elasticsearch/reference/current/discovery-hosts-providers.html" TargetMode="External"/></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xml"/><Relationship Id="rId3" Type="http://schemas.openxmlformats.org/officeDocument/2006/relationships/hyperlink" Target="https://mp.weixin.qq.com/s/3486iH3VH7TV6lza-a7adQ" TargetMode="External"/><Relationship Id="rId2" Type="http://schemas.openxmlformats.org/officeDocument/2006/relationships/hyperlink" Target="https://www.elastic.co/guide/en/elasticsearch/reference/8.2/modules-node.html" TargetMode="Externa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hyperlink" Target="https://amazingkoala.com.cn/categories/Lucene/" TargetMode="External"/><Relationship Id="rId3" Type="http://schemas.openxmlformats.org/officeDocument/2006/relationships/hyperlink" Target="https://zhuanlan.zhihu.com/p/395787179" TargetMode="External"/><Relationship Id="rId2" Type="http://schemas.openxmlformats.org/officeDocument/2006/relationships/hyperlink" Target="https://lucene.apache.org/core/9_9_0/core/org/apache/lucene/codecs/lucene99/package-summary.html#Types_of_Fields" TargetMode="External"/><Relationship Id="rId1" Type="http://schemas.openxmlformats.org/officeDocument/2006/relationships/hyperlink" Target="https://www.shenyanchao.cn/blog/2018/12/04/lucene-fst/" TargetMode="External"/></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xml"/><Relationship Id="rId3" Type="http://schemas.openxmlformats.org/officeDocument/2006/relationships/image" Target="../media/image8.png"/><Relationship Id="rId2" Type="http://schemas.openxmlformats.org/officeDocument/2006/relationships/hyperlink" Target="https://baike.baidu.com/item/tf-idf/8816134?fr=aladdin" TargetMode="External"/><Relationship Id="rId1" Type="http://schemas.openxmlformats.org/officeDocument/2006/relationships/hyperlink" Target="https://www.youtube.com/watch?v=ajNfOPeWiAY" TargetMode="External"/></Relationships>
</file>

<file path=ppt/slides/_rels/slide17.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1.xml"/><Relationship Id="rId5" Type="http://schemas.openxmlformats.org/officeDocument/2006/relationships/hyperlink" Target="https://zhuanlan.zhihu.com/p/110015509" TargetMode="External"/><Relationship Id="rId4" Type="http://schemas.openxmlformats.org/officeDocument/2006/relationships/hyperlink" Target="https://zhuanlan.zhihu.com/p/34858035" TargetMode="External"/><Relationship Id="rId3" Type="http://schemas.openxmlformats.org/officeDocument/2006/relationships/hyperlink" Target="https://github.com/elastic/elasticsearch/blob/0d60e8a029a8e38cbf69c2d923f0b97dc144c8af/server/src/main/java/org/elasticsearch/action/support/replication/TransportReplicationAction.java" TargetMode="External"/><Relationship Id="rId2" Type="http://schemas.openxmlformats.org/officeDocument/2006/relationships/image" Target="../media/image10.png"/><Relationship Id="rId1" Type="http://schemas.openxmlformats.org/officeDocument/2006/relationships/image" Target="../media/image9.png"/></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0.xml"/><Relationship Id="rId7" Type="http://schemas.openxmlformats.org/officeDocument/2006/relationships/slideLayout" Target="../slideLayouts/slideLayout1.xml"/><Relationship Id="rId6" Type="http://schemas.openxmlformats.org/officeDocument/2006/relationships/tags" Target="../tags/tag2.xml"/><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hyperlink" Target="https://zhuanlan.zhihu.com/p/181498475" TargetMode="External"/><Relationship Id="rId2" Type="http://schemas.openxmlformats.org/officeDocument/2006/relationships/hyperlink" Target="https://developer.aliyun.com/article/801838" TargetMode="External"/><Relationship Id="rId1" Type="http://schemas.openxmlformats.org/officeDocument/2006/relationships/hyperlink" Target="http://www.elastic.co/guide/en/elasticsearch/guide/master/translog.html" TargetMode="Externa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hyperlink" Target="https://db-engines.com/en/ranking/search+engine"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image" Target="../media/image15.png"/></Relationships>
</file>

<file path=ppt/slides/_rels/slide23.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1.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16.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hyperlink" Target="https://www.elastic.co/guide/en/elasticsearch/reference/current/explicit-mapping.html" TargetMode="Externa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hyperlink" Target="https://iwiki.woa.com/pages/viewpage.action?pageId=284635496"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9" Type="http://schemas.openxmlformats.org/officeDocument/2006/relationships/tags" Target="../tags/tag10.xml"/><Relationship Id="rId8" Type="http://schemas.openxmlformats.org/officeDocument/2006/relationships/tags" Target="../tags/tag9.xml"/><Relationship Id="rId7" Type="http://schemas.openxmlformats.org/officeDocument/2006/relationships/tags" Target="../tags/tag8.xml"/><Relationship Id="rId6" Type="http://schemas.openxmlformats.org/officeDocument/2006/relationships/tags" Target="../tags/tag7.xml"/><Relationship Id="rId5" Type="http://schemas.openxmlformats.org/officeDocument/2006/relationships/image" Target="../media/image20.png"/><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6" Type="http://schemas.openxmlformats.org/officeDocument/2006/relationships/notesSlide" Target="../notesSlides/notesSlide17.xml"/><Relationship Id="rId15" Type="http://schemas.openxmlformats.org/officeDocument/2006/relationships/slideLayout" Target="../slideLayouts/slideLayout1.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tags" Target="../tags/tag12.xml"/><Relationship Id="rId10" Type="http://schemas.openxmlformats.org/officeDocument/2006/relationships/tags" Target="../tags/tag11.xml"/><Relationship Id="rId1" Type="http://schemas.openxmlformats.org/officeDocument/2006/relationships/tags" Target="../tags/tag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1.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hyperlink" Target="https://www.elastic.co/guide/en/elasticsearch/reference/8.0/release-highlights.html" TargetMode="External"/><Relationship Id="rId4" Type="http://schemas.openxmlformats.org/officeDocument/2006/relationships/hyperlink" Target="https://github.com/elastic" TargetMode="External"/><Relationship Id="rId3" Type="http://schemas.openxmlformats.org/officeDocument/2006/relationships/hyperlink" Target="https://db-engines.com/en/ranking/search+engine" TargetMode="External"/><Relationship Id="rId2" Type="http://schemas.openxmlformats.org/officeDocument/2006/relationships/hyperlink" Target="https://www.forbeschina.com/lists/1757" TargetMode="Externa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hyperlink" Target="https://www.elastic.co/guide/en/elasticsearch/reference/current/elasticsearch-intro.html" TargetMode="Externa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tags" Target="../tags/tag1.xml"/><Relationship Id="rId2" Type="http://schemas.openxmlformats.org/officeDocument/2006/relationships/hyperlink" Target="https://help.aliyun.com/zh/es/product-overview/4-core-16-gib-data-node-instance-performance-test?spm=a2c4g.11186623.0.0.24333adbvdXDYN" TargetMode="External"/><Relationship Id="rId1" Type="http://schemas.openxmlformats.org/officeDocument/2006/relationships/hyperlink" Target="https://elasticsearch-benchmarks.elastic.co/" TargetMode="External"/></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hyperlink" Target="https://cloud.tencent.com/developer/article/1136054" TargetMode="External"/><Relationship Id="rId1" Type="http://schemas.openxmlformats.org/officeDocument/2006/relationships/hyperlink" Target="https://www.elastic.co/guide/en/elasticsearch/reference/current/mapping-settings-limit.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矩形 36"/>
          <p:cNvSpPr/>
          <p:nvPr/>
        </p:nvSpPr>
        <p:spPr>
          <a:xfrm>
            <a:off x="0" y="2695576"/>
            <a:ext cx="9144000" cy="2447924"/>
          </a:xfrm>
          <a:prstGeom prst="rect">
            <a:avLst/>
          </a:prstGeom>
          <a:solidFill>
            <a:srgbClr val="005A9E"/>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mn-ea"/>
              <a:cs typeface="+mn-ea"/>
              <a:sym typeface="+mn-lt"/>
            </a:endParaRPr>
          </a:p>
        </p:txBody>
      </p:sp>
      <p:sp>
        <p:nvSpPr>
          <p:cNvPr id="38" name="TextBox 37"/>
          <p:cNvSpPr txBox="1"/>
          <p:nvPr/>
        </p:nvSpPr>
        <p:spPr>
          <a:xfrm>
            <a:off x="0" y="2658998"/>
            <a:ext cx="9144000" cy="923330"/>
          </a:xfrm>
          <a:prstGeom prst="rect">
            <a:avLst/>
          </a:prstGeom>
          <a:noFill/>
        </p:spPr>
        <p:txBody>
          <a:bodyPr wrap="square" rtlCol="0">
            <a:spAutoFit/>
          </a:bodyPr>
          <a:lstStyle/>
          <a:p>
            <a:pPr algn="ctr"/>
            <a:r>
              <a:rPr lang="en-US" altLang="zh-CN" sz="5400" b="1" dirty="0" err="1" smtClean="0">
                <a:solidFill>
                  <a:prstClr val="white"/>
                </a:solidFill>
                <a:latin typeface="+mn-ea"/>
                <a:cs typeface="+mn-ea"/>
                <a:sym typeface="+mn-lt"/>
              </a:rPr>
              <a:t>Elasticsearch</a:t>
            </a:r>
            <a:r>
              <a:rPr lang="zh-CN" altLang="en-US" sz="5400" b="1" dirty="0" smtClean="0">
                <a:solidFill>
                  <a:prstClr val="white"/>
                </a:solidFill>
                <a:latin typeface="+mn-ea"/>
                <a:cs typeface="+mn-ea"/>
                <a:sym typeface="+mn-lt"/>
              </a:rPr>
              <a:t>原理及应用</a:t>
            </a:r>
            <a:endParaRPr lang="zh-CN" altLang="en-US" sz="5400" b="1" dirty="0">
              <a:solidFill>
                <a:prstClr val="white"/>
              </a:solidFill>
              <a:latin typeface="+mn-ea"/>
              <a:cs typeface="+mn-ea"/>
              <a:sym typeface="+mn-lt"/>
            </a:endParaRPr>
          </a:p>
        </p:txBody>
      </p:sp>
      <p:sp>
        <p:nvSpPr>
          <p:cNvPr id="39" name="TextBox 38"/>
          <p:cNvSpPr txBox="1"/>
          <p:nvPr/>
        </p:nvSpPr>
        <p:spPr>
          <a:xfrm>
            <a:off x="546180" y="132080"/>
            <a:ext cx="1884045" cy="398780"/>
          </a:xfrm>
          <a:prstGeom prst="rect">
            <a:avLst/>
          </a:prstGeom>
          <a:noFill/>
        </p:spPr>
        <p:txBody>
          <a:bodyPr wrap="square" rtlCol="0">
            <a:spAutoFit/>
          </a:bodyPr>
          <a:lstStyle/>
          <a:p>
            <a:r>
              <a:rPr lang="zh-CN" altLang="zh-CN" sz="2000" b="1" dirty="0" smtClean="0">
                <a:solidFill>
                  <a:srgbClr val="005A9E"/>
                </a:solidFill>
                <a:latin typeface="+mn-ea"/>
                <a:cs typeface="+mn-ea"/>
                <a:sym typeface="+mn-lt"/>
              </a:rPr>
              <a:t>孙宇</a:t>
            </a:r>
            <a:endParaRPr lang="zh-CN" altLang="zh-CN" sz="2000" b="1" dirty="0" smtClean="0">
              <a:solidFill>
                <a:srgbClr val="005A9E"/>
              </a:solidFill>
              <a:latin typeface="+mn-ea"/>
              <a:cs typeface="+mn-ea"/>
              <a:sym typeface="+mn-lt"/>
            </a:endParaRPr>
          </a:p>
        </p:txBody>
      </p:sp>
      <p:sp>
        <p:nvSpPr>
          <p:cNvPr id="40" name="流程图: 摘录 39"/>
          <p:cNvSpPr/>
          <p:nvPr/>
        </p:nvSpPr>
        <p:spPr>
          <a:xfrm rot="5400000">
            <a:off x="96180" y="129634"/>
            <a:ext cx="379141" cy="376987"/>
          </a:xfrm>
          <a:prstGeom prst="flowChartExtract">
            <a:avLst/>
          </a:prstGeom>
          <a:solidFill>
            <a:schemeClr val="bg1">
              <a:lumMod val="65000"/>
            </a:scheme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005A9E"/>
              </a:solidFill>
              <a:effectLst/>
              <a:uLnTx/>
              <a:uFillTx/>
              <a:latin typeface="+mn-ea"/>
              <a:cs typeface="+mn-ea"/>
              <a:sym typeface="+mn-lt"/>
            </a:endParaRPr>
          </a:p>
        </p:txBody>
      </p:sp>
      <p:pic>
        <p:nvPicPr>
          <p:cNvPr id="41" name="网络歌手 - 节奏音乐感相互交错的休闲短信音效 - 铃声版.mp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69193" y="-2000250"/>
            <a:ext cx="609600" cy="609600"/>
          </a:xfrm>
          <a:prstGeom prst="rect">
            <a:avLst/>
          </a:prstGeom>
        </p:spPr>
      </p:pic>
      <p:sp>
        <p:nvSpPr>
          <p:cNvPr id="42" name="圆角矩形 41"/>
          <p:cNvSpPr/>
          <p:nvPr/>
        </p:nvSpPr>
        <p:spPr>
          <a:xfrm>
            <a:off x="3203848" y="3604627"/>
            <a:ext cx="3600400"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latin typeface="+mn-ea"/>
              <a:cs typeface="+mn-ea"/>
              <a:sym typeface="+mn-lt"/>
            </a:endParaRPr>
          </a:p>
        </p:txBody>
      </p:sp>
      <p:sp>
        <p:nvSpPr>
          <p:cNvPr id="43" name="矩形 42"/>
          <p:cNvSpPr/>
          <p:nvPr/>
        </p:nvSpPr>
        <p:spPr>
          <a:xfrm>
            <a:off x="3488099" y="3640099"/>
            <a:ext cx="2015490" cy="460375"/>
          </a:xfrm>
          <a:prstGeom prst="rect">
            <a:avLst/>
          </a:prstGeom>
        </p:spPr>
        <p:txBody>
          <a:bodyPr wrap="none">
            <a:spAutoFit/>
          </a:bodyPr>
          <a:lstStyle/>
          <a:p>
            <a:r>
              <a:rPr lang="zh-CN" altLang="en-US" sz="2400" b="1" dirty="0" smtClean="0">
                <a:solidFill>
                  <a:srgbClr val="005A9E"/>
                </a:solidFill>
                <a:latin typeface="+mn-ea"/>
                <a:cs typeface="+mn-ea"/>
                <a:sym typeface="+mn-lt"/>
              </a:rPr>
              <a:t>分享人：</a:t>
            </a:r>
            <a:r>
              <a:rPr lang="zh-CN" altLang="en-US" sz="2400" b="1" dirty="0" smtClean="0">
                <a:solidFill>
                  <a:srgbClr val="005A9E"/>
                </a:solidFill>
                <a:latin typeface="+mn-ea"/>
                <a:cs typeface="+mn-ea"/>
                <a:sym typeface="+mn-lt"/>
              </a:rPr>
              <a:t>孙宇</a:t>
            </a:r>
            <a:endParaRPr lang="zh-CN" altLang="en-US" sz="2400" b="1" dirty="0" smtClean="0">
              <a:solidFill>
                <a:srgbClr val="005A9E"/>
              </a:solidFill>
              <a:latin typeface="+mn-ea"/>
              <a:cs typeface="+mn-ea"/>
              <a:sym typeface="+mn-lt"/>
            </a:endParaRPr>
          </a:p>
        </p:txBody>
      </p:sp>
      <p:grpSp>
        <p:nvGrpSpPr>
          <p:cNvPr id="2" name="组合 1"/>
          <p:cNvGrpSpPr/>
          <p:nvPr/>
        </p:nvGrpSpPr>
        <p:grpSpPr>
          <a:xfrm>
            <a:off x="1306673" y="750699"/>
            <a:ext cx="1571498" cy="1571498"/>
            <a:chOff x="1306673" y="750699"/>
            <a:chExt cx="1571498" cy="1571498"/>
          </a:xfrm>
        </p:grpSpPr>
        <p:grpSp>
          <p:nvGrpSpPr>
            <p:cNvPr id="57" name="组合 56"/>
            <p:cNvGrpSpPr/>
            <p:nvPr/>
          </p:nvGrpSpPr>
          <p:grpSpPr>
            <a:xfrm>
              <a:off x="1306673" y="750699"/>
              <a:ext cx="1571498" cy="1571498"/>
              <a:chOff x="1200760" y="3842074"/>
              <a:chExt cx="1784148" cy="1784148"/>
            </a:xfrm>
          </p:grpSpPr>
          <p:sp>
            <p:nvSpPr>
              <p:cNvPr id="58" name="椭圆 57"/>
              <p:cNvSpPr/>
              <p:nvPr/>
            </p:nvSpPr>
            <p:spPr>
              <a:xfrm>
                <a:off x="1200760" y="3842074"/>
                <a:ext cx="1784148" cy="1784148"/>
              </a:xfrm>
              <a:prstGeom prst="ellipse">
                <a:avLst/>
              </a:prstGeom>
              <a:gradFill flip="none" rotWithShape="1">
                <a:gsLst>
                  <a:gs pos="0">
                    <a:srgbClr val="CBCBCB"/>
                  </a:gs>
                  <a:gs pos="100000">
                    <a:srgbClr val="F3F3F3"/>
                  </a:gs>
                </a:gsLst>
                <a:lin ang="2700000" scaled="1"/>
                <a:tileRect/>
              </a:gradFill>
              <a:ln w="31750" cap="flat" cmpd="sng" algn="ctr">
                <a:gradFill flip="none" rotWithShape="1">
                  <a:gsLst>
                    <a:gs pos="0">
                      <a:sysClr val="window" lastClr="FFFFFF"/>
                    </a:gs>
                    <a:gs pos="100000">
                      <a:srgbClr val="CBCBCB"/>
                    </a:gs>
                  </a:gsLst>
                  <a:lin ang="2700000" scaled="1"/>
                  <a:tileRect/>
                </a:gradFill>
                <a:prstDash val="solid"/>
              </a:ln>
              <a:effectLst>
                <a:outerShdw blurRad="127000" dist="762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prstClr val="white"/>
                  </a:solidFill>
                  <a:effectLst/>
                  <a:uLnTx/>
                  <a:uFillTx/>
                  <a:latin typeface="+mn-ea"/>
                  <a:cs typeface="+mn-ea"/>
                  <a:sym typeface="+mn-lt"/>
                </a:endParaRPr>
              </a:p>
            </p:txBody>
          </p:sp>
          <p:sp>
            <p:nvSpPr>
              <p:cNvPr id="77" name="椭圆 76"/>
              <p:cNvSpPr/>
              <p:nvPr/>
            </p:nvSpPr>
            <p:spPr>
              <a:xfrm>
                <a:off x="1475770" y="4117085"/>
                <a:ext cx="1234127" cy="1234127"/>
              </a:xfrm>
              <a:prstGeom prst="ellipse">
                <a:avLst/>
              </a:prstGeom>
              <a:solidFill>
                <a:srgbClr val="005A9E"/>
              </a:solidFill>
              <a:ln w="25400" cap="flat" cmpd="sng" algn="ctr">
                <a:noFill/>
                <a:prstDash val="solid"/>
              </a:ln>
              <a:effectLst>
                <a:innerShdw blurRad="101600" dist="50800" dir="13500000">
                  <a:prstClr val="black">
                    <a:alpha val="5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prstClr val="white"/>
                  </a:solidFill>
                  <a:effectLst/>
                  <a:uLnTx/>
                  <a:uFillTx/>
                  <a:latin typeface="+mn-ea"/>
                  <a:cs typeface="+mn-ea"/>
                  <a:sym typeface="+mn-lt"/>
                </a:endParaRPr>
              </a:p>
            </p:txBody>
          </p:sp>
        </p:grpSp>
        <p:sp>
          <p:nvSpPr>
            <p:cNvPr id="87" name="TextBox 86"/>
            <p:cNvSpPr txBox="1"/>
            <p:nvPr/>
          </p:nvSpPr>
          <p:spPr>
            <a:xfrm>
              <a:off x="1725779" y="868991"/>
              <a:ext cx="733283" cy="1323439"/>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en-US" altLang="zh-CN" sz="8000" b="1" kern="0" dirty="0">
                  <a:solidFill>
                    <a:sysClr val="window" lastClr="FFFFFF"/>
                  </a:solidFill>
                  <a:latin typeface="+mn-ea"/>
                  <a:cs typeface="+mn-ea"/>
                  <a:sym typeface="+mn-lt"/>
                </a:rPr>
                <a:t>2</a:t>
              </a:r>
              <a:endParaRPr kumimoji="0" lang="en-US" altLang="zh-CN" sz="8000" b="1" i="0" u="none" strike="noStrike" kern="0" cap="none" spc="0" normalizeH="0" baseline="0" noProof="0" dirty="0" smtClean="0">
                <a:ln>
                  <a:noFill/>
                </a:ln>
                <a:solidFill>
                  <a:sysClr val="window" lastClr="FFFFFF"/>
                </a:solidFill>
                <a:effectLst/>
                <a:uLnTx/>
                <a:uFillTx/>
                <a:latin typeface="+mn-ea"/>
                <a:cs typeface="+mn-ea"/>
                <a:sym typeface="+mn-lt"/>
              </a:endParaRPr>
            </a:p>
          </p:txBody>
        </p:sp>
      </p:grpSp>
      <p:grpSp>
        <p:nvGrpSpPr>
          <p:cNvPr id="3" name="组合 2"/>
          <p:cNvGrpSpPr/>
          <p:nvPr/>
        </p:nvGrpSpPr>
        <p:grpSpPr>
          <a:xfrm>
            <a:off x="2881706" y="750699"/>
            <a:ext cx="1571498" cy="1571498"/>
            <a:chOff x="2881706" y="750699"/>
            <a:chExt cx="1571498" cy="1571498"/>
          </a:xfrm>
        </p:grpSpPr>
        <p:grpSp>
          <p:nvGrpSpPr>
            <p:cNvPr id="78" name="组合 77"/>
            <p:cNvGrpSpPr/>
            <p:nvPr/>
          </p:nvGrpSpPr>
          <p:grpSpPr>
            <a:xfrm>
              <a:off x="2881706" y="750699"/>
              <a:ext cx="1571498" cy="1571498"/>
              <a:chOff x="1200760" y="3842074"/>
              <a:chExt cx="1784148" cy="1784148"/>
            </a:xfrm>
          </p:grpSpPr>
          <p:sp>
            <p:nvSpPr>
              <p:cNvPr id="79" name="椭圆 78"/>
              <p:cNvSpPr/>
              <p:nvPr/>
            </p:nvSpPr>
            <p:spPr>
              <a:xfrm>
                <a:off x="1200760" y="3842074"/>
                <a:ext cx="1784148" cy="1784148"/>
              </a:xfrm>
              <a:prstGeom prst="ellipse">
                <a:avLst/>
              </a:prstGeom>
              <a:gradFill flip="none" rotWithShape="1">
                <a:gsLst>
                  <a:gs pos="0">
                    <a:srgbClr val="CBCBCB"/>
                  </a:gs>
                  <a:gs pos="100000">
                    <a:srgbClr val="F3F3F3"/>
                  </a:gs>
                </a:gsLst>
                <a:lin ang="2700000" scaled="1"/>
                <a:tileRect/>
              </a:gradFill>
              <a:ln w="31750" cap="flat" cmpd="sng" algn="ctr">
                <a:gradFill flip="none" rotWithShape="1">
                  <a:gsLst>
                    <a:gs pos="0">
                      <a:sysClr val="window" lastClr="FFFFFF"/>
                    </a:gs>
                    <a:gs pos="100000">
                      <a:srgbClr val="CBCBCB"/>
                    </a:gs>
                  </a:gsLst>
                  <a:lin ang="2700000" scaled="1"/>
                  <a:tileRect/>
                </a:gradFill>
                <a:prstDash val="solid"/>
              </a:ln>
              <a:effectLst>
                <a:outerShdw blurRad="127000" dist="762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prstClr val="white"/>
                  </a:solidFill>
                  <a:effectLst/>
                  <a:uLnTx/>
                  <a:uFillTx/>
                  <a:latin typeface="+mn-ea"/>
                  <a:cs typeface="+mn-ea"/>
                  <a:sym typeface="+mn-lt"/>
                </a:endParaRPr>
              </a:p>
            </p:txBody>
          </p:sp>
          <p:sp>
            <p:nvSpPr>
              <p:cNvPr id="80" name="椭圆 79"/>
              <p:cNvSpPr/>
              <p:nvPr/>
            </p:nvSpPr>
            <p:spPr>
              <a:xfrm>
                <a:off x="1475770" y="4117085"/>
                <a:ext cx="1234127" cy="1234127"/>
              </a:xfrm>
              <a:prstGeom prst="ellipse">
                <a:avLst/>
              </a:prstGeom>
              <a:solidFill>
                <a:sysClr val="window" lastClr="FFFFFF">
                  <a:lumMod val="75000"/>
                </a:sysClr>
              </a:solidFill>
              <a:ln w="25400" cap="flat" cmpd="sng" algn="ctr">
                <a:noFill/>
                <a:prstDash val="solid"/>
              </a:ln>
              <a:effectLst>
                <a:innerShdw blurRad="101600" dist="50800" dir="13500000">
                  <a:prstClr val="black">
                    <a:alpha val="5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prstClr val="white"/>
                  </a:solidFill>
                  <a:effectLst/>
                  <a:uLnTx/>
                  <a:uFillTx/>
                  <a:latin typeface="+mn-ea"/>
                  <a:cs typeface="+mn-ea"/>
                  <a:sym typeface="+mn-lt"/>
                </a:endParaRPr>
              </a:p>
            </p:txBody>
          </p:sp>
        </p:grpSp>
        <p:sp>
          <p:nvSpPr>
            <p:cNvPr id="88" name="TextBox 87"/>
            <p:cNvSpPr txBox="1"/>
            <p:nvPr/>
          </p:nvSpPr>
          <p:spPr>
            <a:xfrm>
              <a:off x="3408622" y="876958"/>
              <a:ext cx="525559" cy="1323439"/>
            </a:xfrm>
            <a:prstGeom prst="rect">
              <a:avLst/>
            </a:prstGeom>
            <a:noFill/>
          </p:spPr>
          <p:txBody>
            <a:bodyPr wrap="square" rtlCol="0">
              <a:spAutoFit/>
            </a:bodyPr>
            <a:lstStyle/>
            <a:p>
              <a:pPr algn="ctr"/>
              <a:r>
                <a:rPr lang="en-US" altLang="zh-CN" sz="8000" b="1" dirty="0" smtClean="0">
                  <a:solidFill>
                    <a:srgbClr val="005A9E"/>
                  </a:solidFill>
                  <a:latin typeface="+mn-ea"/>
                  <a:cs typeface="+mn-ea"/>
                  <a:sym typeface="+mn-lt"/>
                </a:rPr>
                <a:t>0</a:t>
              </a:r>
              <a:endParaRPr lang="en-US" altLang="zh-CN" sz="8000" b="1" dirty="0" smtClean="0">
                <a:solidFill>
                  <a:srgbClr val="005A9E"/>
                </a:solidFill>
                <a:latin typeface="+mn-ea"/>
                <a:cs typeface="+mn-ea"/>
                <a:sym typeface="+mn-lt"/>
              </a:endParaRPr>
            </a:p>
          </p:txBody>
        </p:sp>
      </p:grpSp>
      <p:grpSp>
        <p:nvGrpSpPr>
          <p:cNvPr id="4" name="组合 3"/>
          <p:cNvGrpSpPr/>
          <p:nvPr/>
        </p:nvGrpSpPr>
        <p:grpSpPr>
          <a:xfrm>
            <a:off x="4490117" y="750699"/>
            <a:ext cx="1571498" cy="1571498"/>
            <a:chOff x="4490117" y="750699"/>
            <a:chExt cx="1571498" cy="1571498"/>
          </a:xfrm>
        </p:grpSpPr>
        <p:grpSp>
          <p:nvGrpSpPr>
            <p:cNvPr id="81" name="组合 80"/>
            <p:cNvGrpSpPr/>
            <p:nvPr/>
          </p:nvGrpSpPr>
          <p:grpSpPr>
            <a:xfrm>
              <a:off x="4490117" y="750699"/>
              <a:ext cx="1571498" cy="1571498"/>
              <a:chOff x="1200760" y="3842074"/>
              <a:chExt cx="1784148" cy="1784148"/>
            </a:xfrm>
          </p:grpSpPr>
          <p:sp>
            <p:nvSpPr>
              <p:cNvPr id="82" name="椭圆 81"/>
              <p:cNvSpPr/>
              <p:nvPr/>
            </p:nvSpPr>
            <p:spPr>
              <a:xfrm>
                <a:off x="1200760" y="3842074"/>
                <a:ext cx="1784148" cy="1784148"/>
              </a:xfrm>
              <a:prstGeom prst="ellipse">
                <a:avLst/>
              </a:prstGeom>
              <a:gradFill flip="none" rotWithShape="1">
                <a:gsLst>
                  <a:gs pos="0">
                    <a:srgbClr val="CBCBCB"/>
                  </a:gs>
                  <a:gs pos="100000">
                    <a:srgbClr val="F3F3F3"/>
                  </a:gs>
                </a:gsLst>
                <a:lin ang="2700000" scaled="1"/>
                <a:tileRect/>
              </a:gradFill>
              <a:ln w="31750" cap="flat" cmpd="sng" algn="ctr">
                <a:gradFill flip="none" rotWithShape="1">
                  <a:gsLst>
                    <a:gs pos="0">
                      <a:sysClr val="window" lastClr="FFFFFF"/>
                    </a:gs>
                    <a:gs pos="100000">
                      <a:srgbClr val="CBCBCB"/>
                    </a:gs>
                  </a:gsLst>
                  <a:lin ang="2700000" scaled="1"/>
                  <a:tileRect/>
                </a:gradFill>
                <a:prstDash val="solid"/>
              </a:ln>
              <a:effectLst>
                <a:outerShdw blurRad="127000" dist="762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prstClr val="white"/>
                  </a:solidFill>
                  <a:effectLst/>
                  <a:uLnTx/>
                  <a:uFillTx/>
                  <a:latin typeface="+mn-ea"/>
                  <a:cs typeface="+mn-ea"/>
                  <a:sym typeface="+mn-lt"/>
                </a:endParaRPr>
              </a:p>
            </p:txBody>
          </p:sp>
          <p:sp>
            <p:nvSpPr>
              <p:cNvPr id="83" name="椭圆 82"/>
              <p:cNvSpPr/>
              <p:nvPr/>
            </p:nvSpPr>
            <p:spPr>
              <a:xfrm>
                <a:off x="1475770" y="4117085"/>
                <a:ext cx="1234127" cy="1234127"/>
              </a:xfrm>
              <a:prstGeom prst="ellipse">
                <a:avLst/>
              </a:prstGeom>
              <a:solidFill>
                <a:srgbClr val="005A9E"/>
              </a:solidFill>
              <a:ln w="25400" cap="flat" cmpd="sng" algn="ctr">
                <a:noFill/>
                <a:prstDash val="solid"/>
              </a:ln>
              <a:effectLst>
                <a:innerShdw blurRad="101600" dist="50800" dir="13500000">
                  <a:prstClr val="black">
                    <a:alpha val="5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prstClr val="white"/>
                  </a:solidFill>
                  <a:effectLst/>
                  <a:uLnTx/>
                  <a:uFillTx/>
                  <a:latin typeface="+mn-ea"/>
                  <a:cs typeface="+mn-ea"/>
                  <a:sym typeface="+mn-lt"/>
                </a:endParaRPr>
              </a:p>
            </p:txBody>
          </p:sp>
        </p:grpSp>
        <p:sp>
          <p:nvSpPr>
            <p:cNvPr id="89" name="TextBox 88"/>
            <p:cNvSpPr txBox="1"/>
            <p:nvPr/>
          </p:nvSpPr>
          <p:spPr>
            <a:xfrm>
              <a:off x="5020568" y="876958"/>
              <a:ext cx="525559" cy="1323439"/>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en-US" altLang="zh-CN" sz="8000" b="1" kern="0" dirty="0">
                  <a:solidFill>
                    <a:sysClr val="window" lastClr="FFFFFF"/>
                  </a:solidFill>
                  <a:latin typeface="+mn-ea"/>
                  <a:cs typeface="+mn-ea"/>
                  <a:sym typeface="+mn-lt"/>
                </a:rPr>
                <a:t>2</a:t>
              </a:r>
              <a:endParaRPr kumimoji="0" lang="en-US" altLang="zh-CN" sz="8000" b="1" i="0" u="none" strike="noStrike" kern="0" cap="none" spc="0" normalizeH="0" baseline="0" noProof="0" dirty="0" smtClean="0">
                <a:ln>
                  <a:noFill/>
                </a:ln>
                <a:solidFill>
                  <a:sysClr val="window" lastClr="FFFFFF"/>
                </a:solidFill>
                <a:effectLst/>
                <a:uLnTx/>
                <a:uFillTx/>
                <a:latin typeface="+mn-ea"/>
                <a:cs typeface="+mn-ea"/>
                <a:sym typeface="+mn-lt"/>
              </a:endParaRPr>
            </a:p>
          </p:txBody>
        </p:sp>
      </p:grpSp>
      <p:grpSp>
        <p:nvGrpSpPr>
          <p:cNvPr id="5" name="组合 4"/>
          <p:cNvGrpSpPr/>
          <p:nvPr/>
        </p:nvGrpSpPr>
        <p:grpSpPr>
          <a:xfrm>
            <a:off x="6098528" y="750699"/>
            <a:ext cx="1571498" cy="1571498"/>
            <a:chOff x="6098528" y="750699"/>
            <a:chExt cx="1571498" cy="1571498"/>
          </a:xfrm>
        </p:grpSpPr>
        <p:grpSp>
          <p:nvGrpSpPr>
            <p:cNvPr id="84" name="组合 83"/>
            <p:cNvGrpSpPr/>
            <p:nvPr/>
          </p:nvGrpSpPr>
          <p:grpSpPr>
            <a:xfrm>
              <a:off x="6098528" y="750699"/>
              <a:ext cx="1571498" cy="1571498"/>
              <a:chOff x="1200760" y="3842074"/>
              <a:chExt cx="1784148" cy="1784148"/>
            </a:xfrm>
          </p:grpSpPr>
          <p:sp>
            <p:nvSpPr>
              <p:cNvPr id="85" name="椭圆 84"/>
              <p:cNvSpPr/>
              <p:nvPr/>
            </p:nvSpPr>
            <p:spPr>
              <a:xfrm>
                <a:off x="1200760" y="3842074"/>
                <a:ext cx="1784148" cy="1784148"/>
              </a:xfrm>
              <a:prstGeom prst="ellipse">
                <a:avLst/>
              </a:prstGeom>
              <a:gradFill flip="none" rotWithShape="1">
                <a:gsLst>
                  <a:gs pos="0">
                    <a:srgbClr val="CBCBCB"/>
                  </a:gs>
                  <a:gs pos="100000">
                    <a:srgbClr val="F3F3F3"/>
                  </a:gs>
                </a:gsLst>
                <a:lin ang="2700000" scaled="1"/>
                <a:tileRect/>
              </a:gradFill>
              <a:ln w="31750" cap="flat" cmpd="sng" algn="ctr">
                <a:gradFill flip="none" rotWithShape="1">
                  <a:gsLst>
                    <a:gs pos="0">
                      <a:sysClr val="window" lastClr="FFFFFF"/>
                    </a:gs>
                    <a:gs pos="100000">
                      <a:srgbClr val="CBCBCB"/>
                    </a:gs>
                  </a:gsLst>
                  <a:lin ang="2700000" scaled="1"/>
                  <a:tileRect/>
                </a:gradFill>
                <a:prstDash val="solid"/>
              </a:ln>
              <a:effectLst>
                <a:outerShdw blurRad="127000" dist="76200" dir="2700000" algn="t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prstClr val="white"/>
                  </a:solidFill>
                  <a:effectLst/>
                  <a:uLnTx/>
                  <a:uFillTx/>
                  <a:latin typeface="+mn-ea"/>
                  <a:cs typeface="+mn-ea"/>
                  <a:sym typeface="+mn-lt"/>
                </a:endParaRPr>
              </a:p>
            </p:txBody>
          </p:sp>
          <p:sp>
            <p:nvSpPr>
              <p:cNvPr id="86" name="椭圆 85"/>
              <p:cNvSpPr/>
              <p:nvPr/>
            </p:nvSpPr>
            <p:spPr>
              <a:xfrm>
                <a:off x="1475770" y="4117085"/>
                <a:ext cx="1234127" cy="1234127"/>
              </a:xfrm>
              <a:prstGeom prst="ellipse">
                <a:avLst/>
              </a:prstGeom>
              <a:solidFill>
                <a:sysClr val="window" lastClr="FFFFFF">
                  <a:lumMod val="75000"/>
                </a:sysClr>
              </a:solidFill>
              <a:ln w="25400" cap="flat" cmpd="sng" algn="ctr">
                <a:noFill/>
                <a:prstDash val="solid"/>
              </a:ln>
              <a:effectLst>
                <a:innerShdw blurRad="101600" dist="50800" dir="13500000">
                  <a:prstClr val="black">
                    <a:alpha val="5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400" b="0" i="0" u="none" strike="noStrike" kern="0" cap="none" spc="0" normalizeH="0" baseline="0" noProof="0">
                  <a:ln>
                    <a:noFill/>
                  </a:ln>
                  <a:solidFill>
                    <a:prstClr val="white"/>
                  </a:solidFill>
                  <a:effectLst/>
                  <a:uLnTx/>
                  <a:uFillTx/>
                  <a:latin typeface="+mn-ea"/>
                  <a:cs typeface="+mn-ea"/>
                  <a:sym typeface="+mn-lt"/>
                </a:endParaRPr>
              </a:p>
            </p:txBody>
          </p:sp>
        </p:grpSp>
        <p:sp>
          <p:nvSpPr>
            <p:cNvPr id="90" name="TextBox 89"/>
            <p:cNvSpPr txBox="1"/>
            <p:nvPr/>
          </p:nvSpPr>
          <p:spPr>
            <a:xfrm>
              <a:off x="6621496" y="846455"/>
              <a:ext cx="525559" cy="1322070"/>
            </a:xfrm>
            <a:prstGeom prst="rect">
              <a:avLst/>
            </a:prstGeom>
            <a:noFill/>
          </p:spPr>
          <p:txBody>
            <a:bodyPr wrap="square" rtlCol="0">
              <a:spAutoFit/>
            </a:bodyPr>
            <a:lstStyle/>
            <a:p>
              <a:pPr algn="ctr"/>
              <a:r>
                <a:rPr lang="en-US" altLang="zh-CN" sz="8000" b="1" dirty="0" smtClean="0">
                  <a:solidFill>
                    <a:srgbClr val="005A9E"/>
                  </a:solidFill>
                  <a:latin typeface="+mn-ea"/>
                  <a:cs typeface="+mn-ea"/>
                  <a:sym typeface="+mn-lt"/>
                </a:rPr>
                <a:t>4</a:t>
              </a:r>
              <a:endParaRPr lang="en-US" altLang="zh-CN" sz="8000" b="1" dirty="0" smtClean="0">
                <a:solidFill>
                  <a:srgbClr val="005A9E"/>
                </a:solidFill>
                <a:latin typeface="+mn-ea"/>
                <a:cs typeface="+mn-ea"/>
                <a:sym typeface="+mn-lt"/>
              </a:endParaRPr>
            </a:p>
          </p:txBody>
        </p:sp>
      </p:grpSp>
      <p:sp>
        <p:nvSpPr>
          <p:cNvPr id="91" name="流程图: 摘录 90"/>
          <p:cNvSpPr/>
          <p:nvPr/>
        </p:nvSpPr>
        <p:spPr>
          <a:xfrm rot="5400000">
            <a:off x="168116" y="129635"/>
            <a:ext cx="379141" cy="376987"/>
          </a:xfrm>
          <a:prstGeom prst="flowChartExtract">
            <a:avLst/>
          </a:prstGeom>
          <a:solidFill>
            <a:srgbClr val="005A9E"/>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005A9E"/>
              </a:solidFill>
              <a:effectLst/>
              <a:uLnTx/>
              <a:uFillTx/>
              <a:latin typeface="+mn-ea"/>
              <a:cs typeface="+mn-ea"/>
              <a:sym typeface="+mn-lt"/>
            </a:endParaRPr>
          </a:p>
        </p:txBody>
      </p:sp>
      <p:grpSp>
        <p:nvGrpSpPr>
          <p:cNvPr id="97" name="Group 17"/>
          <p:cNvGrpSpPr>
            <a:grpSpLocks noChangeAspect="1"/>
          </p:cNvGrpSpPr>
          <p:nvPr/>
        </p:nvGrpSpPr>
        <p:grpSpPr bwMode="auto">
          <a:xfrm>
            <a:off x="2640415" y="3625549"/>
            <a:ext cx="457188" cy="490764"/>
            <a:chOff x="231" y="1205"/>
            <a:chExt cx="640" cy="687"/>
          </a:xfrm>
          <a:solidFill>
            <a:schemeClr val="bg1"/>
          </a:solidFill>
          <a:effectLst>
            <a:outerShdw blurRad="50800" dist="38100" dir="2700000" algn="tl" rotWithShape="0">
              <a:prstClr val="black">
                <a:alpha val="40000"/>
              </a:prstClr>
            </a:outerShdw>
          </a:effectLst>
        </p:grpSpPr>
        <p:sp>
          <p:nvSpPr>
            <p:cNvPr id="9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cs typeface="+mn-ea"/>
                <a:sym typeface="+mn-lt"/>
              </a:endParaRPr>
            </a:p>
          </p:txBody>
        </p:sp>
        <p:sp>
          <p:nvSpPr>
            <p:cNvPr id="9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latin typeface="+mn-ea"/>
                <a:cs typeface="+mn-ea"/>
                <a:sym typeface="+mn-lt"/>
              </a:endParaRPr>
            </a:p>
          </p:txBody>
        </p:sp>
      </p:grpSp>
      <p:sp>
        <p:nvSpPr>
          <p:cNvPr id="6" name="矩形 5"/>
          <p:cNvSpPr/>
          <p:nvPr/>
        </p:nvSpPr>
        <p:spPr>
          <a:xfrm>
            <a:off x="2503823" y="4280892"/>
            <a:ext cx="5634669" cy="368300"/>
          </a:xfrm>
          <a:prstGeom prst="rect">
            <a:avLst/>
          </a:prstGeom>
        </p:spPr>
        <p:txBody>
          <a:bodyPr wrap="square">
            <a:spAutoFit/>
          </a:bodyPr>
          <a:lstStyle/>
          <a:p>
            <a:r>
              <a:rPr lang="zh-CN" altLang="en-US" dirty="0">
                <a:solidFill>
                  <a:schemeClr val="bg1"/>
                </a:solidFill>
                <a:latin typeface="+mn-ea"/>
              </a:rPr>
              <a:t>点播中国</a:t>
            </a:r>
            <a:r>
              <a:rPr lang="en-US" altLang="zh-CN" dirty="0">
                <a:solidFill>
                  <a:schemeClr val="bg1"/>
                </a:solidFill>
                <a:latin typeface="+mn-ea"/>
              </a:rPr>
              <a:t>-</a:t>
            </a:r>
            <a:r>
              <a:rPr lang="zh-CN" altLang="en-US" dirty="0">
                <a:solidFill>
                  <a:schemeClr val="bg1"/>
                </a:solidFill>
                <a:latin typeface="+mn-ea"/>
              </a:rPr>
              <a:t>服务端</a:t>
            </a:r>
            <a:endParaRPr lang="zh-CN" altLang="en-US" dirty="0">
              <a:solidFill>
                <a:schemeClr val="bg1"/>
              </a:solidFill>
              <a:latin typeface="+mn-ea"/>
            </a:endParaRPr>
          </a:p>
        </p:txBody>
      </p:sp>
    </p:spTree>
  </p:cSld>
  <p:clrMapOvr>
    <a:masterClrMapping/>
  </p:clrMapOvr>
  <mc:AlternateContent xmlns:mc="http://schemas.openxmlformats.org/markup-compatibility/2006">
    <mc:Choice xmlns:p14="http://schemas.microsoft.com/office/powerpoint/2010/main" Requires="p14">
      <p:transition spd="slow" p14:dur="40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1"/>
                                        </p:tgtEl>
                                      </p:cBhvr>
                                    </p:cmd>
                                  </p:childTnLst>
                                </p:cTn>
                              </p:par>
                              <p:par>
                                <p:cTn id="7" presetID="2" presetClass="entr" presetSubtype="8" fill="hold" grpId="0" nodeType="withEffect">
                                  <p:stCondLst>
                                    <p:cond delay="0"/>
                                  </p:stCondLst>
                                  <p:childTnLst>
                                    <p:set>
                                      <p:cBhvr>
                                        <p:cTn id="8" dur="1" fill="hold">
                                          <p:stCondLst>
                                            <p:cond delay="0"/>
                                          </p:stCondLst>
                                        </p:cTn>
                                        <p:tgtEl>
                                          <p:spTgt spid="40"/>
                                        </p:tgtEl>
                                        <p:attrNameLst>
                                          <p:attrName>style.visibility</p:attrName>
                                        </p:attrNameLst>
                                      </p:cBhvr>
                                      <p:to>
                                        <p:strVal val="visible"/>
                                      </p:to>
                                    </p:set>
                                    <p:anim calcmode="lin" valueType="num">
                                      <p:cBhvr additive="base">
                                        <p:cTn id="9" dur="500" fill="hold"/>
                                        <p:tgtEl>
                                          <p:spTgt spid="40"/>
                                        </p:tgtEl>
                                        <p:attrNameLst>
                                          <p:attrName>ppt_x</p:attrName>
                                        </p:attrNameLst>
                                      </p:cBhvr>
                                      <p:tavLst>
                                        <p:tav tm="0">
                                          <p:val>
                                            <p:strVal val="0-#ppt_w/2"/>
                                          </p:val>
                                        </p:tav>
                                        <p:tav tm="100000">
                                          <p:val>
                                            <p:strVal val="#ppt_x"/>
                                          </p:val>
                                        </p:tav>
                                      </p:tavLst>
                                    </p:anim>
                                    <p:anim calcmode="lin" valueType="num">
                                      <p:cBhvr additive="base">
                                        <p:cTn id="10" dur="500" fill="hold"/>
                                        <p:tgtEl>
                                          <p:spTgt spid="40"/>
                                        </p:tgtEl>
                                        <p:attrNameLst>
                                          <p:attrName>ppt_y</p:attrName>
                                        </p:attrNameLst>
                                      </p:cBhvr>
                                      <p:tavLst>
                                        <p:tav tm="0">
                                          <p:val>
                                            <p:strVal val="#ppt_y"/>
                                          </p:val>
                                        </p:tav>
                                        <p:tav tm="100000">
                                          <p:val>
                                            <p:strVal val="#ppt_y"/>
                                          </p:val>
                                        </p:tav>
                                      </p:tavLst>
                                    </p:anim>
                                  </p:childTnLst>
                                </p:cTn>
                              </p:par>
                              <p:par>
                                <p:cTn id="11" presetID="2" presetClass="entr" presetSubtype="8" fill="hold" grpId="0" nodeType="withEffect">
                                  <p:stCondLst>
                                    <p:cond delay="0"/>
                                  </p:stCondLst>
                                  <p:childTnLst>
                                    <p:set>
                                      <p:cBhvr>
                                        <p:cTn id="12" dur="1" fill="hold">
                                          <p:stCondLst>
                                            <p:cond delay="0"/>
                                          </p:stCondLst>
                                        </p:cTn>
                                        <p:tgtEl>
                                          <p:spTgt spid="91"/>
                                        </p:tgtEl>
                                        <p:attrNameLst>
                                          <p:attrName>style.visibility</p:attrName>
                                        </p:attrNameLst>
                                      </p:cBhvr>
                                      <p:to>
                                        <p:strVal val="visible"/>
                                      </p:to>
                                    </p:set>
                                    <p:anim calcmode="lin" valueType="num">
                                      <p:cBhvr additive="base">
                                        <p:cTn id="13" dur="500" fill="hold"/>
                                        <p:tgtEl>
                                          <p:spTgt spid="91"/>
                                        </p:tgtEl>
                                        <p:attrNameLst>
                                          <p:attrName>ppt_x</p:attrName>
                                        </p:attrNameLst>
                                      </p:cBhvr>
                                      <p:tavLst>
                                        <p:tav tm="0">
                                          <p:val>
                                            <p:strVal val="0-#ppt_w/2"/>
                                          </p:val>
                                        </p:tav>
                                        <p:tav tm="100000">
                                          <p:val>
                                            <p:strVal val="#ppt_x"/>
                                          </p:val>
                                        </p:tav>
                                      </p:tavLst>
                                    </p:anim>
                                    <p:anim calcmode="lin" valueType="num">
                                      <p:cBhvr additive="base">
                                        <p:cTn id="14" dur="500" fill="hold"/>
                                        <p:tgtEl>
                                          <p:spTgt spid="91"/>
                                        </p:tgtEl>
                                        <p:attrNameLst>
                                          <p:attrName>ppt_y</p:attrName>
                                        </p:attrNameLst>
                                      </p:cBhvr>
                                      <p:tavLst>
                                        <p:tav tm="0">
                                          <p:val>
                                            <p:strVal val="#ppt_y"/>
                                          </p:val>
                                        </p:tav>
                                        <p:tav tm="100000">
                                          <p:val>
                                            <p:strVal val="#ppt_y"/>
                                          </p:val>
                                        </p:tav>
                                      </p:tavLst>
                                    </p:anim>
                                  </p:childTnLst>
                                </p:cTn>
                              </p:par>
                            </p:childTnLst>
                          </p:cTn>
                        </p:par>
                        <p:par>
                          <p:cTn id="15" fill="hold">
                            <p:stCondLst>
                              <p:cond delay="0"/>
                            </p:stCondLst>
                            <p:childTnLst>
                              <p:par>
                                <p:cTn id="16" presetID="42" presetClass="entr" presetSubtype="0" fill="hold" nodeType="afterEffect">
                                  <p:stCondLst>
                                    <p:cond delay="0"/>
                                  </p:stCondLst>
                                  <p:childTnLst>
                                    <p:set>
                                      <p:cBhvr>
                                        <p:cTn id="17" dur="1" fill="hold">
                                          <p:stCondLst>
                                            <p:cond delay="0"/>
                                          </p:stCondLst>
                                        </p:cTn>
                                        <p:tgtEl>
                                          <p:spTgt spid="39">
                                            <p:txEl>
                                              <p:pRg st="0" end="0"/>
                                            </p:txEl>
                                          </p:spTgt>
                                        </p:tgtEl>
                                        <p:attrNameLst>
                                          <p:attrName>style.visibility</p:attrName>
                                        </p:attrNameLst>
                                      </p:cBhvr>
                                      <p:to>
                                        <p:strVal val="visible"/>
                                      </p:to>
                                    </p:set>
                                    <p:animEffect transition="in" filter="fade">
                                      <p:cBhvr>
                                        <p:cTn id="18" dur="1000"/>
                                        <p:tgtEl>
                                          <p:spTgt spid="39">
                                            <p:txEl>
                                              <p:pRg st="0" end="0"/>
                                            </p:txEl>
                                          </p:spTgt>
                                        </p:tgtEl>
                                      </p:cBhvr>
                                    </p:animEffect>
                                    <p:anim calcmode="lin" valueType="num">
                                      <p:cBhvr>
                                        <p:cTn id="19" dur="1000" fill="hold"/>
                                        <p:tgtEl>
                                          <p:spTgt spid="39">
                                            <p:txEl>
                                              <p:pRg st="0" end="0"/>
                                            </p:txEl>
                                          </p:spTgt>
                                        </p:tgtEl>
                                        <p:attrNameLst>
                                          <p:attrName>ppt_x</p:attrName>
                                        </p:attrNameLst>
                                      </p:cBhvr>
                                      <p:tavLst>
                                        <p:tav tm="0">
                                          <p:val>
                                            <p:strVal val="#ppt_x"/>
                                          </p:val>
                                        </p:tav>
                                        <p:tav tm="100000">
                                          <p:val>
                                            <p:strVal val="#ppt_x"/>
                                          </p:val>
                                        </p:tav>
                                      </p:tavLst>
                                    </p:anim>
                                    <p:anim calcmode="lin" valueType="num">
                                      <p:cBhvr>
                                        <p:cTn id="20" dur="1000" fill="hold"/>
                                        <p:tgtEl>
                                          <p:spTgt spid="39">
                                            <p:txEl>
                                              <p:pRg st="0" end="0"/>
                                            </p:txEl>
                                          </p:spTgt>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15" presetClass="entr" presetSubtype="0" fill="hold" nodeType="afterEffect">
                                  <p:stCondLst>
                                    <p:cond delay="0"/>
                                  </p:stCondLst>
                                  <p:childTnLst>
                                    <p:set>
                                      <p:cBhvr>
                                        <p:cTn id="23" dur="1" fill="hold">
                                          <p:stCondLst>
                                            <p:cond delay="0"/>
                                          </p:stCondLst>
                                        </p:cTn>
                                        <p:tgtEl>
                                          <p:spTgt spid="2"/>
                                        </p:tgtEl>
                                        <p:attrNameLst>
                                          <p:attrName>style.visibility</p:attrName>
                                        </p:attrNameLst>
                                      </p:cBhvr>
                                      <p:to>
                                        <p:strVal val="visible"/>
                                      </p:to>
                                    </p:set>
                                    <p:anim calcmode="lin" valueType="num">
                                      <p:cBhvr>
                                        <p:cTn id="24" dur="1000" fill="hold"/>
                                        <p:tgtEl>
                                          <p:spTgt spid="2"/>
                                        </p:tgtEl>
                                        <p:attrNameLst>
                                          <p:attrName>ppt_w</p:attrName>
                                        </p:attrNameLst>
                                      </p:cBhvr>
                                      <p:tavLst>
                                        <p:tav tm="0">
                                          <p:val>
                                            <p:fltVal val="0"/>
                                          </p:val>
                                        </p:tav>
                                        <p:tav tm="100000">
                                          <p:val>
                                            <p:strVal val="#ppt_w"/>
                                          </p:val>
                                        </p:tav>
                                      </p:tavLst>
                                    </p:anim>
                                    <p:anim calcmode="lin" valueType="num">
                                      <p:cBhvr>
                                        <p:cTn id="25" dur="1000" fill="hold"/>
                                        <p:tgtEl>
                                          <p:spTgt spid="2"/>
                                        </p:tgtEl>
                                        <p:attrNameLst>
                                          <p:attrName>ppt_h</p:attrName>
                                        </p:attrNameLst>
                                      </p:cBhvr>
                                      <p:tavLst>
                                        <p:tav tm="0">
                                          <p:val>
                                            <p:fltVal val="0"/>
                                          </p:val>
                                        </p:tav>
                                        <p:tav tm="100000">
                                          <p:val>
                                            <p:strVal val="#ppt_h"/>
                                          </p:val>
                                        </p:tav>
                                      </p:tavLst>
                                    </p:anim>
                                    <p:anim calcmode="lin" valueType="num">
                                      <p:cBhvr>
                                        <p:cTn id="26" dur="1000" fill="hold"/>
                                        <p:tgtEl>
                                          <p:spTgt spid="2"/>
                                        </p:tgtEl>
                                        <p:attrNameLst>
                                          <p:attrName>ppt_x</p:attrName>
                                        </p:attrNameLst>
                                      </p:cBhvr>
                                      <p:tavLst>
                                        <p:tav tm="0" fmla="#ppt_x+(cos(-2*pi*(1-$))*-#ppt_x-sin(-2*pi*(1-$))*(1-#ppt_y))*(1-$)">
                                          <p:val>
                                            <p:fltVal val="0"/>
                                          </p:val>
                                        </p:tav>
                                        <p:tav tm="100000">
                                          <p:val>
                                            <p:fltVal val="1"/>
                                          </p:val>
                                        </p:tav>
                                      </p:tavLst>
                                    </p:anim>
                                    <p:anim calcmode="lin" valueType="num">
                                      <p:cBhvr>
                                        <p:cTn id="27" dur="1000" fill="hold"/>
                                        <p:tgtEl>
                                          <p:spTgt spid="2"/>
                                        </p:tgtEl>
                                        <p:attrNameLst>
                                          <p:attrName>ppt_y</p:attrName>
                                        </p:attrNameLst>
                                      </p:cBhvr>
                                      <p:tavLst>
                                        <p:tav tm="0" fmla="#ppt_y+(sin(-2*pi*(1-$))*-#ppt_x+cos(-2*pi*(1-$))*(1-#ppt_y))*(1-$)">
                                          <p:val>
                                            <p:fltVal val="0"/>
                                          </p:val>
                                        </p:tav>
                                        <p:tav tm="100000">
                                          <p:val>
                                            <p:fltVal val="1"/>
                                          </p:val>
                                        </p:tav>
                                      </p:tavLst>
                                    </p:anim>
                                  </p:childTnLst>
                                </p:cTn>
                              </p:par>
                              <p:par>
                                <p:cTn id="28" presetID="15" presetClass="entr" presetSubtype="0" fill="hold" nodeType="withEffect">
                                  <p:stCondLst>
                                    <p:cond delay="0"/>
                                  </p:stCondLst>
                                  <p:childTnLst>
                                    <p:set>
                                      <p:cBhvr>
                                        <p:cTn id="29" dur="1" fill="hold">
                                          <p:stCondLst>
                                            <p:cond delay="0"/>
                                          </p:stCondLst>
                                        </p:cTn>
                                        <p:tgtEl>
                                          <p:spTgt spid="3"/>
                                        </p:tgtEl>
                                        <p:attrNameLst>
                                          <p:attrName>style.visibility</p:attrName>
                                        </p:attrNameLst>
                                      </p:cBhvr>
                                      <p:to>
                                        <p:strVal val="visible"/>
                                      </p:to>
                                    </p:set>
                                    <p:anim calcmode="lin" valueType="num">
                                      <p:cBhvr>
                                        <p:cTn id="30" dur="1000" fill="hold"/>
                                        <p:tgtEl>
                                          <p:spTgt spid="3"/>
                                        </p:tgtEl>
                                        <p:attrNameLst>
                                          <p:attrName>ppt_w</p:attrName>
                                        </p:attrNameLst>
                                      </p:cBhvr>
                                      <p:tavLst>
                                        <p:tav tm="0">
                                          <p:val>
                                            <p:fltVal val="0"/>
                                          </p:val>
                                        </p:tav>
                                        <p:tav tm="100000">
                                          <p:val>
                                            <p:strVal val="#ppt_w"/>
                                          </p:val>
                                        </p:tav>
                                      </p:tavLst>
                                    </p:anim>
                                    <p:anim calcmode="lin" valueType="num">
                                      <p:cBhvr>
                                        <p:cTn id="31" dur="1000" fill="hold"/>
                                        <p:tgtEl>
                                          <p:spTgt spid="3"/>
                                        </p:tgtEl>
                                        <p:attrNameLst>
                                          <p:attrName>ppt_h</p:attrName>
                                        </p:attrNameLst>
                                      </p:cBhvr>
                                      <p:tavLst>
                                        <p:tav tm="0">
                                          <p:val>
                                            <p:fltVal val="0"/>
                                          </p:val>
                                        </p:tav>
                                        <p:tav tm="100000">
                                          <p:val>
                                            <p:strVal val="#ppt_h"/>
                                          </p:val>
                                        </p:tav>
                                      </p:tavLst>
                                    </p:anim>
                                    <p:anim calcmode="lin" valueType="num">
                                      <p:cBhvr>
                                        <p:cTn id="32" dur="1000" fill="hold"/>
                                        <p:tgtEl>
                                          <p:spTgt spid="3"/>
                                        </p:tgtEl>
                                        <p:attrNameLst>
                                          <p:attrName>ppt_x</p:attrName>
                                        </p:attrNameLst>
                                      </p:cBhvr>
                                      <p:tavLst>
                                        <p:tav tm="0" fmla="#ppt_x+(cos(-2*pi*(1-$))*-#ppt_x-sin(-2*pi*(1-$))*(1-#ppt_y))*(1-$)">
                                          <p:val>
                                            <p:fltVal val="0"/>
                                          </p:val>
                                        </p:tav>
                                        <p:tav tm="100000">
                                          <p:val>
                                            <p:fltVal val="1"/>
                                          </p:val>
                                        </p:tav>
                                      </p:tavLst>
                                    </p:anim>
                                    <p:anim calcmode="lin" valueType="num">
                                      <p:cBhvr>
                                        <p:cTn id="33" dur="1000" fill="hold"/>
                                        <p:tgtEl>
                                          <p:spTgt spid="3"/>
                                        </p:tgtEl>
                                        <p:attrNameLst>
                                          <p:attrName>ppt_y</p:attrName>
                                        </p:attrNameLst>
                                      </p:cBhvr>
                                      <p:tavLst>
                                        <p:tav tm="0" fmla="#ppt_y+(sin(-2*pi*(1-$))*-#ppt_x+cos(-2*pi*(1-$))*(1-#ppt_y))*(1-$)">
                                          <p:val>
                                            <p:fltVal val="0"/>
                                          </p:val>
                                        </p:tav>
                                        <p:tav tm="100000">
                                          <p:val>
                                            <p:fltVal val="1"/>
                                          </p:val>
                                        </p:tav>
                                      </p:tavLst>
                                    </p:anim>
                                  </p:childTnLst>
                                </p:cTn>
                              </p:par>
                              <p:par>
                                <p:cTn id="34" presetID="15" presetClass="entr" presetSubtype="0" fill="hold" nodeType="withEffect">
                                  <p:stCondLst>
                                    <p:cond delay="0"/>
                                  </p:stCondLst>
                                  <p:childTnLst>
                                    <p:set>
                                      <p:cBhvr>
                                        <p:cTn id="35" dur="1" fill="hold">
                                          <p:stCondLst>
                                            <p:cond delay="0"/>
                                          </p:stCondLst>
                                        </p:cTn>
                                        <p:tgtEl>
                                          <p:spTgt spid="4"/>
                                        </p:tgtEl>
                                        <p:attrNameLst>
                                          <p:attrName>style.visibility</p:attrName>
                                        </p:attrNameLst>
                                      </p:cBhvr>
                                      <p:to>
                                        <p:strVal val="visible"/>
                                      </p:to>
                                    </p:set>
                                    <p:anim calcmode="lin" valueType="num">
                                      <p:cBhvr>
                                        <p:cTn id="36" dur="1000" fill="hold"/>
                                        <p:tgtEl>
                                          <p:spTgt spid="4"/>
                                        </p:tgtEl>
                                        <p:attrNameLst>
                                          <p:attrName>ppt_w</p:attrName>
                                        </p:attrNameLst>
                                      </p:cBhvr>
                                      <p:tavLst>
                                        <p:tav tm="0">
                                          <p:val>
                                            <p:fltVal val="0"/>
                                          </p:val>
                                        </p:tav>
                                        <p:tav tm="100000">
                                          <p:val>
                                            <p:strVal val="#ppt_w"/>
                                          </p:val>
                                        </p:tav>
                                      </p:tavLst>
                                    </p:anim>
                                    <p:anim calcmode="lin" valueType="num">
                                      <p:cBhvr>
                                        <p:cTn id="37" dur="1000" fill="hold"/>
                                        <p:tgtEl>
                                          <p:spTgt spid="4"/>
                                        </p:tgtEl>
                                        <p:attrNameLst>
                                          <p:attrName>ppt_h</p:attrName>
                                        </p:attrNameLst>
                                      </p:cBhvr>
                                      <p:tavLst>
                                        <p:tav tm="0">
                                          <p:val>
                                            <p:fltVal val="0"/>
                                          </p:val>
                                        </p:tav>
                                        <p:tav tm="100000">
                                          <p:val>
                                            <p:strVal val="#ppt_h"/>
                                          </p:val>
                                        </p:tav>
                                      </p:tavLst>
                                    </p:anim>
                                    <p:anim calcmode="lin" valueType="num">
                                      <p:cBhvr>
                                        <p:cTn id="38" dur="1000" fill="hold"/>
                                        <p:tgtEl>
                                          <p:spTgt spid="4"/>
                                        </p:tgtEl>
                                        <p:attrNameLst>
                                          <p:attrName>ppt_x</p:attrName>
                                        </p:attrNameLst>
                                      </p:cBhvr>
                                      <p:tavLst>
                                        <p:tav tm="0" fmla="#ppt_x+(cos(-2*pi*(1-$))*-#ppt_x-sin(-2*pi*(1-$))*(1-#ppt_y))*(1-$)">
                                          <p:val>
                                            <p:fltVal val="0"/>
                                          </p:val>
                                        </p:tav>
                                        <p:tav tm="100000">
                                          <p:val>
                                            <p:fltVal val="1"/>
                                          </p:val>
                                        </p:tav>
                                      </p:tavLst>
                                    </p:anim>
                                    <p:anim calcmode="lin" valueType="num">
                                      <p:cBhvr>
                                        <p:cTn id="39" dur="1000" fill="hold"/>
                                        <p:tgtEl>
                                          <p:spTgt spid="4"/>
                                        </p:tgtEl>
                                        <p:attrNameLst>
                                          <p:attrName>ppt_y</p:attrName>
                                        </p:attrNameLst>
                                      </p:cBhvr>
                                      <p:tavLst>
                                        <p:tav tm="0" fmla="#ppt_y+(sin(-2*pi*(1-$))*-#ppt_x+cos(-2*pi*(1-$))*(1-#ppt_y))*(1-$)">
                                          <p:val>
                                            <p:fltVal val="0"/>
                                          </p:val>
                                        </p:tav>
                                        <p:tav tm="100000">
                                          <p:val>
                                            <p:fltVal val="1"/>
                                          </p:val>
                                        </p:tav>
                                      </p:tavLst>
                                    </p:anim>
                                  </p:childTnLst>
                                </p:cTn>
                              </p:par>
                              <p:par>
                                <p:cTn id="40" presetID="15" presetClass="entr" presetSubtype="0" fill="hold" nodeType="withEffect">
                                  <p:stCondLst>
                                    <p:cond delay="0"/>
                                  </p:stCondLst>
                                  <p:childTnLst>
                                    <p:set>
                                      <p:cBhvr>
                                        <p:cTn id="41" dur="1" fill="hold">
                                          <p:stCondLst>
                                            <p:cond delay="0"/>
                                          </p:stCondLst>
                                        </p:cTn>
                                        <p:tgtEl>
                                          <p:spTgt spid="5"/>
                                        </p:tgtEl>
                                        <p:attrNameLst>
                                          <p:attrName>style.visibility</p:attrName>
                                        </p:attrNameLst>
                                      </p:cBhvr>
                                      <p:to>
                                        <p:strVal val="visible"/>
                                      </p:to>
                                    </p:set>
                                    <p:anim calcmode="lin" valueType="num">
                                      <p:cBhvr>
                                        <p:cTn id="42" dur="1000" fill="hold"/>
                                        <p:tgtEl>
                                          <p:spTgt spid="5"/>
                                        </p:tgtEl>
                                        <p:attrNameLst>
                                          <p:attrName>ppt_w</p:attrName>
                                        </p:attrNameLst>
                                      </p:cBhvr>
                                      <p:tavLst>
                                        <p:tav tm="0">
                                          <p:val>
                                            <p:fltVal val="0"/>
                                          </p:val>
                                        </p:tav>
                                        <p:tav tm="100000">
                                          <p:val>
                                            <p:strVal val="#ppt_w"/>
                                          </p:val>
                                        </p:tav>
                                      </p:tavLst>
                                    </p:anim>
                                    <p:anim calcmode="lin" valueType="num">
                                      <p:cBhvr>
                                        <p:cTn id="43" dur="1000" fill="hold"/>
                                        <p:tgtEl>
                                          <p:spTgt spid="5"/>
                                        </p:tgtEl>
                                        <p:attrNameLst>
                                          <p:attrName>ppt_h</p:attrName>
                                        </p:attrNameLst>
                                      </p:cBhvr>
                                      <p:tavLst>
                                        <p:tav tm="0">
                                          <p:val>
                                            <p:fltVal val="0"/>
                                          </p:val>
                                        </p:tav>
                                        <p:tav tm="100000">
                                          <p:val>
                                            <p:strVal val="#ppt_h"/>
                                          </p:val>
                                        </p:tav>
                                      </p:tavLst>
                                    </p:anim>
                                    <p:anim calcmode="lin" valueType="num">
                                      <p:cBhvr>
                                        <p:cTn id="44" dur="1000" fill="hold"/>
                                        <p:tgtEl>
                                          <p:spTgt spid="5"/>
                                        </p:tgtEl>
                                        <p:attrNameLst>
                                          <p:attrName>ppt_x</p:attrName>
                                        </p:attrNameLst>
                                      </p:cBhvr>
                                      <p:tavLst>
                                        <p:tav tm="0" fmla="#ppt_x+(cos(-2*pi*(1-$))*-#ppt_x-sin(-2*pi*(1-$))*(1-#ppt_y))*(1-$)">
                                          <p:val>
                                            <p:fltVal val="0"/>
                                          </p:val>
                                        </p:tav>
                                        <p:tav tm="100000">
                                          <p:val>
                                            <p:fltVal val="1"/>
                                          </p:val>
                                        </p:tav>
                                      </p:tavLst>
                                    </p:anim>
                                    <p:anim calcmode="lin" valueType="num">
                                      <p:cBhvr>
                                        <p:cTn id="45" dur="1000" fill="hold"/>
                                        <p:tgtEl>
                                          <p:spTgt spid="5"/>
                                        </p:tgtEl>
                                        <p:attrNameLst>
                                          <p:attrName>ppt_y</p:attrName>
                                        </p:attrNameLst>
                                      </p:cBhvr>
                                      <p:tavLst>
                                        <p:tav tm="0" fmla="#ppt_y+(sin(-2*pi*(1-$))*-#ppt_x+cos(-2*pi*(1-$))*(1-#ppt_y))*(1-$)">
                                          <p:val>
                                            <p:fltVal val="0"/>
                                          </p:val>
                                        </p:tav>
                                        <p:tav tm="100000">
                                          <p:val>
                                            <p:fltVal val="1"/>
                                          </p:val>
                                        </p:tav>
                                      </p:tavLst>
                                    </p:anim>
                                  </p:childTnLst>
                                </p:cTn>
                              </p:par>
                            </p:childTnLst>
                          </p:cTn>
                        </p:par>
                        <p:par>
                          <p:cTn id="46" fill="hold">
                            <p:stCondLst>
                              <p:cond delay="2000"/>
                            </p:stCondLst>
                            <p:childTnLst>
                              <p:par>
                                <p:cTn id="47" presetID="16" presetClass="entr" presetSubtype="37" fill="hold" grpId="0" nodeType="after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barn(outVertical)">
                                      <p:cBhvr>
                                        <p:cTn id="49" dur="500"/>
                                        <p:tgtEl>
                                          <p:spTgt spid="37"/>
                                        </p:tgtEl>
                                      </p:cBhvr>
                                    </p:animEffect>
                                  </p:childTnLst>
                                </p:cTn>
                              </p:par>
                            </p:childTnLst>
                          </p:cTn>
                        </p:par>
                        <p:par>
                          <p:cTn id="50" fill="hold">
                            <p:stCondLst>
                              <p:cond delay="2500"/>
                            </p:stCondLst>
                            <p:childTnLst>
                              <p:par>
                                <p:cTn id="51" presetID="41" presetClass="entr" presetSubtype="0" fill="hold" grpId="0" nodeType="afterEffect">
                                  <p:stCondLst>
                                    <p:cond delay="0"/>
                                  </p:stCondLst>
                                  <p:iterate type="lt">
                                    <p:tmPct val="10000"/>
                                  </p:iterate>
                                  <p:childTnLst>
                                    <p:set>
                                      <p:cBhvr>
                                        <p:cTn id="52" dur="1" fill="hold">
                                          <p:stCondLst>
                                            <p:cond delay="0"/>
                                          </p:stCondLst>
                                        </p:cTn>
                                        <p:tgtEl>
                                          <p:spTgt spid="38"/>
                                        </p:tgtEl>
                                        <p:attrNameLst>
                                          <p:attrName>style.visibility</p:attrName>
                                        </p:attrNameLst>
                                      </p:cBhvr>
                                      <p:to>
                                        <p:strVal val="visible"/>
                                      </p:to>
                                    </p:set>
                                    <p:anim calcmode="lin" valueType="num">
                                      <p:cBhvr>
                                        <p:cTn id="53" dur="500" fill="hold"/>
                                        <p:tgtEl>
                                          <p:spTgt spid="38"/>
                                        </p:tgtEl>
                                        <p:attrNameLst>
                                          <p:attrName>ppt_x</p:attrName>
                                        </p:attrNameLst>
                                      </p:cBhvr>
                                      <p:tavLst>
                                        <p:tav tm="0">
                                          <p:val>
                                            <p:strVal val="#ppt_x"/>
                                          </p:val>
                                        </p:tav>
                                        <p:tav tm="50000">
                                          <p:val>
                                            <p:strVal val="#ppt_x+.1"/>
                                          </p:val>
                                        </p:tav>
                                        <p:tav tm="100000">
                                          <p:val>
                                            <p:strVal val="#ppt_x"/>
                                          </p:val>
                                        </p:tav>
                                      </p:tavLst>
                                    </p:anim>
                                    <p:anim calcmode="lin" valueType="num">
                                      <p:cBhvr>
                                        <p:cTn id="54" dur="500" fill="hold"/>
                                        <p:tgtEl>
                                          <p:spTgt spid="38"/>
                                        </p:tgtEl>
                                        <p:attrNameLst>
                                          <p:attrName>ppt_y</p:attrName>
                                        </p:attrNameLst>
                                      </p:cBhvr>
                                      <p:tavLst>
                                        <p:tav tm="0">
                                          <p:val>
                                            <p:strVal val="#ppt_y"/>
                                          </p:val>
                                        </p:tav>
                                        <p:tav tm="100000">
                                          <p:val>
                                            <p:strVal val="#ppt_y"/>
                                          </p:val>
                                        </p:tav>
                                      </p:tavLst>
                                    </p:anim>
                                    <p:anim calcmode="lin" valueType="num">
                                      <p:cBhvr>
                                        <p:cTn id="55" dur="500" fill="hold"/>
                                        <p:tgtEl>
                                          <p:spTgt spid="38"/>
                                        </p:tgtEl>
                                        <p:attrNameLst>
                                          <p:attrName>ppt_h</p:attrName>
                                        </p:attrNameLst>
                                      </p:cBhvr>
                                      <p:tavLst>
                                        <p:tav tm="0">
                                          <p:val>
                                            <p:strVal val="#ppt_h/10"/>
                                          </p:val>
                                        </p:tav>
                                        <p:tav tm="50000">
                                          <p:val>
                                            <p:strVal val="#ppt_h+.01"/>
                                          </p:val>
                                        </p:tav>
                                        <p:tav tm="100000">
                                          <p:val>
                                            <p:strVal val="#ppt_h"/>
                                          </p:val>
                                        </p:tav>
                                      </p:tavLst>
                                    </p:anim>
                                    <p:anim calcmode="lin" valueType="num">
                                      <p:cBhvr>
                                        <p:cTn id="56" dur="500" fill="hold"/>
                                        <p:tgtEl>
                                          <p:spTgt spid="38"/>
                                        </p:tgtEl>
                                        <p:attrNameLst>
                                          <p:attrName>ppt_w</p:attrName>
                                        </p:attrNameLst>
                                      </p:cBhvr>
                                      <p:tavLst>
                                        <p:tav tm="0">
                                          <p:val>
                                            <p:strVal val="#ppt_w/10"/>
                                          </p:val>
                                        </p:tav>
                                        <p:tav tm="50000">
                                          <p:val>
                                            <p:strVal val="#ppt_w+.01"/>
                                          </p:val>
                                        </p:tav>
                                        <p:tav tm="100000">
                                          <p:val>
                                            <p:strVal val="#ppt_w"/>
                                          </p:val>
                                        </p:tav>
                                      </p:tavLst>
                                    </p:anim>
                                    <p:animEffect transition="in" filter="fade">
                                      <p:cBhvr>
                                        <p:cTn id="57" dur="500" tmFilter="0,0; .5, 1; 1, 1"/>
                                        <p:tgtEl>
                                          <p:spTgt spid="38"/>
                                        </p:tgtEl>
                                      </p:cBhvr>
                                    </p:animEffect>
                                  </p:childTnLst>
                                </p:cTn>
                              </p:par>
                            </p:childTnLst>
                          </p:cTn>
                        </p:par>
                        <p:par>
                          <p:cTn id="58" fill="hold">
                            <p:stCondLst>
                              <p:cond delay="4350"/>
                            </p:stCondLst>
                            <p:childTnLst>
                              <p:par>
                                <p:cTn id="59" presetID="45" presetClass="entr" presetSubtype="0" fill="hold" grpId="0" nodeType="after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fade">
                                      <p:cBhvr>
                                        <p:cTn id="61" dur="1500"/>
                                        <p:tgtEl>
                                          <p:spTgt spid="39"/>
                                        </p:tgtEl>
                                      </p:cBhvr>
                                    </p:animEffect>
                                    <p:anim calcmode="lin" valueType="num">
                                      <p:cBhvr>
                                        <p:cTn id="62" dur="1500" fill="hold"/>
                                        <p:tgtEl>
                                          <p:spTgt spid="39"/>
                                        </p:tgtEl>
                                        <p:attrNameLst>
                                          <p:attrName>ppt_w</p:attrName>
                                        </p:attrNameLst>
                                      </p:cBhvr>
                                      <p:tavLst>
                                        <p:tav tm="0" fmla="#ppt_w*sin(2.5*pi*$)">
                                          <p:val>
                                            <p:fltVal val="0"/>
                                          </p:val>
                                        </p:tav>
                                        <p:tav tm="100000">
                                          <p:val>
                                            <p:fltVal val="1"/>
                                          </p:val>
                                        </p:tav>
                                      </p:tavLst>
                                    </p:anim>
                                    <p:anim calcmode="lin" valueType="num">
                                      <p:cBhvr>
                                        <p:cTn id="63" dur="1500" fill="hold"/>
                                        <p:tgtEl>
                                          <p:spTgt spid="39"/>
                                        </p:tgtEl>
                                        <p:attrNameLst>
                                          <p:attrName>ppt_h</p:attrName>
                                        </p:attrNameLst>
                                      </p:cBhvr>
                                      <p:tavLst>
                                        <p:tav tm="0">
                                          <p:val>
                                            <p:strVal val="#ppt_h"/>
                                          </p:val>
                                        </p:tav>
                                        <p:tav tm="100000">
                                          <p:val>
                                            <p:strVal val="#ppt_h"/>
                                          </p:val>
                                        </p:tav>
                                      </p:tavLst>
                                    </p:anim>
                                  </p:childTnLst>
                                </p:cTn>
                              </p:par>
                            </p:childTnLst>
                          </p:cTn>
                        </p:par>
                        <p:par>
                          <p:cTn id="64" fill="hold">
                            <p:stCondLst>
                              <p:cond delay="5850"/>
                            </p:stCondLst>
                            <p:childTnLst>
                              <p:par>
                                <p:cTn id="65" presetID="10" presetClass="entr" presetSubtype="0" fill="hold" nodeType="afterEffect">
                                  <p:stCondLst>
                                    <p:cond delay="0"/>
                                  </p:stCondLst>
                                  <p:childTnLst>
                                    <p:set>
                                      <p:cBhvr>
                                        <p:cTn id="66" dur="1" fill="hold">
                                          <p:stCondLst>
                                            <p:cond delay="0"/>
                                          </p:stCondLst>
                                        </p:cTn>
                                        <p:tgtEl>
                                          <p:spTgt spid="97"/>
                                        </p:tgtEl>
                                        <p:attrNameLst>
                                          <p:attrName>style.visibility</p:attrName>
                                        </p:attrNameLst>
                                      </p:cBhvr>
                                      <p:to>
                                        <p:strVal val="visible"/>
                                      </p:to>
                                    </p:set>
                                    <p:animEffect transition="in" filter="fade">
                                      <p:cBhvr>
                                        <p:cTn id="67" dur="500"/>
                                        <p:tgtEl>
                                          <p:spTgt spid="97"/>
                                        </p:tgtEl>
                                      </p:cBhvr>
                                    </p:animEffect>
                                  </p:childTnLst>
                                </p:cTn>
                              </p:par>
                              <p:par>
                                <p:cTn id="68" presetID="22" presetClass="entr" presetSubtype="2" fill="hold" grpId="0" nodeType="withEffect">
                                  <p:stCondLst>
                                    <p:cond delay="0"/>
                                  </p:stCondLst>
                                  <p:childTnLst>
                                    <p:set>
                                      <p:cBhvr>
                                        <p:cTn id="69" dur="1" fill="hold">
                                          <p:stCondLst>
                                            <p:cond delay="0"/>
                                          </p:stCondLst>
                                        </p:cTn>
                                        <p:tgtEl>
                                          <p:spTgt spid="42"/>
                                        </p:tgtEl>
                                        <p:attrNameLst>
                                          <p:attrName>style.visibility</p:attrName>
                                        </p:attrNameLst>
                                      </p:cBhvr>
                                      <p:to>
                                        <p:strVal val="visible"/>
                                      </p:to>
                                    </p:set>
                                    <p:animEffect transition="in" filter="wipe(right)">
                                      <p:cBhvr>
                                        <p:cTn id="70" dur="1100"/>
                                        <p:tgtEl>
                                          <p:spTgt spid="42"/>
                                        </p:tgtEl>
                                      </p:cBhvr>
                                    </p:animEffect>
                                  </p:childTnLst>
                                </p:cTn>
                              </p:par>
                              <p:par>
                                <p:cTn id="71" presetID="22" presetClass="entr" presetSubtype="2" fill="hold" grpId="0" nodeType="withEffect">
                                  <p:stCondLst>
                                    <p:cond delay="0"/>
                                  </p:stCondLst>
                                  <p:childTnLst>
                                    <p:set>
                                      <p:cBhvr>
                                        <p:cTn id="72" dur="1" fill="hold">
                                          <p:stCondLst>
                                            <p:cond delay="0"/>
                                          </p:stCondLst>
                                        </p:cTn>
                                        <p:tgtEl>
                                          <p:spTgt spid="43"/>
                                        </p:tgtEl>
                                        <p:attrNameLst>
                                          <p:attrName>style.visibility</p:attrName>
                                        </p:attrNameLst>
                                      </p:cBhvr>
                                      <p:to>
                                        <p:strVal val="visible"/>
                                      </p:to>
                                    </p:set>
                                    <p:animEffect transition="in" filter="wipe(right)">
                                      <p:cBhvr>
                                        <p:cTn id="73" dur="1200"/>
                                        <p:tgtEl>
                                          <p:spTgt spid="43"/>
                                        </p:tgtEl>
                                      </p:cBhvr>
                                    </p:animEffect>
                                  </p:childTnLst>
                                </p:cTn>
                              </p:par>
                            </p:childTnLst>
                          </p:cTn>
                        </p:par>
                        <p:par>
                          <p:cTn id="74" fill="hold">
                            <p:stCondLst>
                              <p:cond delay="6350"/>
                            </p:stCondLst>
                            <p:childTnLst>
                              <p:par>
                                <p:cTn id="75" presetID="10" presetClass="entr" presetSubtype="0" fill="hold" grpId="0" nodeType="afterEffect">
                                  <p:stCondLst>
                                    <p:cond delay="0"/>
                                  </p:stCondLst>
                                  <p:childTnLst>
                                    <p:set>
                                      <p:cBhvr>
                                        <p:cTn id="76" dur="1" fill="hold">
                                          <p:stCondLst>
                                            <p:cond delay="0"/>
                                          </p:stCondLst>
                                        </p:cTn>
                                        <p:tgtEl>
                                          <p:spTgt spid="6"/>
                                        </p:tgtEl>
                                        <p:attrNameLst>
                                          <p:attrName>style.visibility</p:attrName>
                                        </p:attrNameLst>
                                      </p:cBhvr>
                                      <p:to>
                                        <p:strVal val="visible"/>
                                      </p:to>
                                    </p:set>
                                    <p:animEffect transition="in" filter="fade">
                                      <p:cBhvr>
                                        <p:cTn id="7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17000" numSld="999">
                <p:cTn id="78" repeatCount="indefinite" fill="hold" display="0">
                  <p:stCondLst>
                    <p:cond delay="indefinite"/>
                  </p:stCondLst>
                  <p:endCondLst>
                    <p:cond evt="onStopAudio" delay="0">
                      <p:tgtEl>
                        <p:sldTgt/>
                      </p:tgtEl>
                    </p:cond>
                  </p:endCondLst>
                </p:cTn>
                <p:tgtEl>
                  <p:spTgt spid="41"/>
                </p:tgtEl>
              </p:cMediaNode>
            </p:audio>
          </p:childTnLst>
        </p:cTn>
      </p:par>
    </p:tnLst>
    <p:bldLst>
      <p:bldP spid="37" grpId="0" animBg="1"/>
      <p:bldP spid="38" grpId="0"/>
      <p:bldP spid="39" grpId="0"/>
      <p:bldP spid="40" grpId="0" animBg="1"/>
      <p:bldP spid="42" grpId="0" animBg="1"/>
      <p:bldP spid="43" grpId="0"/>
      <p:bldP spid="91" grpId="0" animBg="1"/>
      <p:bldP spid="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800219"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版本</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pic>
        <p:nvPicPr>
          <p:cNvPr id="2050" name="Picture 2" descr="https://blog.verysu.com/resources/upload/image/20211108/20211108182537_676.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115616" y="987574"/>
            <a:ext cx="6696744" cy="2679564"/>
          </a:xfrm>
          <a:prstGeom prst="rect">
            <a:avLst/>
          </a:prstGeom>
          <a:noFill/>
          <a:extLst>
            <a:ext uri="{909E8E84-426E-40DD-AFC4-6F175D3DCCD1}">
              <a14:hiddenFill xmlns:a14="http://schemas.microsoft.com/office/drawing/2010/main">
                <a:solidFill>
                  <a:srgbClr val="FFFFFF"/>
                </a:solidFill>
              </a14:hiddenFill>
            </a:ext>
          </a:extLst>
        </p:spPr>
      </p:pic>
      <p:sp>
        <p:nvSpPr>
          <p:cNvPr id="42" name="文本框 41"/>
          <p:cNvSpPr txBox="1"/>
          <p:nvPr/>
        </p:nvSpPr>
        <p:spPr>
          <a:xfrm>
            <a:off x="667772" y="4371950"/>
            <a:ext cx="5410455" cy="461665"/>
          </a:xfrm>
          <a:prstGeom prst="rect">
            <a:avLst/>
          </a:prstGeom>
          <a:noFill/>
        </p:spPr>
        <p:txBody>
          <a:bodyPr wrap="none" rtlCol="0">
            <a:spAutoFit/>
          </a:bodyPr>
          <a:lstStyle/>
          <a:p>
            <a:r>
              <a:rPr lang="en-US" altLang="zh-CN" sz="1200" dirty="0" smtClean="0"/>
              <a:t>2.0</a:t>
            </a:r>
            <a:r>
              <a:rPr lang="zh-CN" altLang="en-US" sz="1200" dirty="0" smtClean="0"/>
              <a:t>直接变成</a:t>
            </a:r>
            <a:r>
              <a:rPr lang="en-US" altLang="zh-CN" sz="1200" dirty="0" smtClean="0"/>
              <a:t>5.0</a:t>
            </a:r>
            <a:r>
              <a:rPr lang="zh-CN" altLang="en-US" sz="1200" dirty="0" smtClean="0"/>
              <a:t>？</a:t>
            </a:r>
            <a:r>
              <a:rPr lang="en-US" altLang="zh-CN" sz="1200" dirty="0" err="1" smtClean="0"/>
              <a:t>LogStash</a:t>
            </a:r>
            <a:r>
              <a:rPr lang="en-US" altLang="zh-CN" sz="1200" dirty="0" smtClean="0"/>
              <a:t>(</a:t>
            </a:r>
            <a:r>
              <a:rPr lang="zh-CN" altLang="en-US" sz="1200" dirty="0"/>
              <a:t>运维工程师乔丹西塞</a:t>
            </a:r>
            <a:r>
              <a:rPr lang="en-US" altLang="zh-CN" sz="1200" dirty="0"/>
              <a:t>(</a:t>
            </a:r>
            <a:r>
              <a:rPr lang="en-US" altLang="zh-CN" sz="1200" dirty="0" err="1"/>
              <a:t>JordanSissel</a:t>
            </a:r>
            <a:r>
              <a:rPr lang="en-US" altLang="zh-CN" sz="1200" dirty="0" smtClean="0"/>
              <a:t>),fpm</a:t>
            </a:r>
            <a:r>
              <a:rPr lang="zh-CN" altLang="en-US" sz="1200" dirty="0" smtClean="0"/>
              <a:t>工具作者</a:t>
            </a:r>
            <a:r>
              <a:rPr lang="en-US" altLang="zh-CN" sz="1200" dirty="0" smtClean="0"/>
              <a:t>)</a:t>
            </a:r>
            <a:endParaRPr lang="en-US" altLang="zh-CN" sz="1200" dirty="0" smtClean="0"/>
          </a:p>
          <a:p>
            <a:r>
              <a:rPr lang="zh-CN" altLang="en-US" sz="1200" dirty="0" smtClean="0"/>
              <a:t>在</a:t>
            </a:r>
            <a:r>
              <a:rPr lang="en-US" altLang="zh-CN" sz="1200" dirty="0" smtClean="0"/>
              <a:t>2013</a:t>
            </a:r>
            <a:r>
              <a:rPr lang="zh-CN" altLang="en-US" sz="1200" dirty="0" smtClean="0"/>
              <a:t>年被收购，为了保持版本一致全部改成</a:t>
            </a:r>
            <a:r>
              <a:rPr lang="en-US" altLang="zh-CN" sz="1200" dirty="0" smtClean="0"/>
              <a:t>5.X</a:t>
            </a:r>
            <a:endParaRPr lang="zh-CN" altLang="en-US" sz="1200" dirty="0"/>
          </a:p>
        </p:txBody>
      </p:sp>
      <p:sp>
        <p:nvSpPr>
          <p:cNvPr id="44" name="文本框 43"/>
          <p:cNvSpPr txBox="1"/>
          <p:nvPr/>
        </p:nvSpPr>
        <p:spPr>
          <a:xfrm>
            <a:off x="625488" y="3980045"/>
            <a:ext cx="4185761" cy="276999"/>
          </a:xfrm>
          <a:prstGeom prst="rect">
            <a:avLst/>
          </a:prstGeom>
          <a:noFill/>
        </p:spPr>
        <p:txBody>
          <a:bodyPr wrap="none" rtlCol="0">
            <a:spAutoFit/>
          </a:bodyPr>
          <a:lstStyle/>
          <a:p>
            <a:r>
              <a:rPr lang="zh-CN" altLang="en-US" sz="1200" dirty="0" smtClean="0"/>
              <a:t>版本差异很大，语法甚至都不兼容，在使用时一定注意版本</a:t>
            </a:r>
            <a:endParaRPr lang="zh-CN" altLang="en-US" sz="1200" dirty="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3700059" y="2462747"/>
            <a:ext cx="3236046" cy="0"/>
          </a:xfrm>
          <a:prstGeom prst="line">
            <a:avLst/>
          </a:prstGeom>
          <a:noFill/>
          <a:ln w="19050" cap="flat" cmpd="sng" algn="ctr">
            <a:solidFill>
              <a:srgbClr val="E7E6E6">
                <a:lumMod val="50000"/>
              </a:srgbClr>
            </a:solidFill>
            <a:prstDash val="sysDot"/>
            <a:miter lim="800000"/>
            <a:tailEnd type="oval"/>
          </a:ln>
          <a:effectLst/>
        </p:spPr>
      </p:cxnSp>
      <p:grpSp>
        <p:nvGrpSpPr>
          <p:cNvPr id="15" name="组合 14"/>
          <p:cNvGrpSpPr/>
          <p:nvPr/>
        </p:nvGrpSpPr>
        <p:grpSpPr>
          <a:xfrm>
            <a:off x="1136404" y="1629843"/>
            <a:ext cx="1837257" cy="1837257"/>
            <a:chOff x="1959919" y="2023759"/>
            <a:chExt cx="2773806" cy="2773806"/>
          </a:xfrm>
        </p:grpSpPr>
        <p:grpSp>
          <p:nvGrpSpPr>
            <p:cNvPr id="16" name="组合 15"/>
            <p:cNvGrpSpPr/>
            <p:nvPr/>
          </p:nvGrpSpPr>
          <p:grpSpPr>
            <a:xfrm>
              <a:off x="1959919" y="2023759"/>
              <a:ext cx="2773806" cy="2773806"/>
              <a:chOff x="2099081" y="2031187"/>
              <a:chExt cx="2739620" cy="2739620"/>
            </a:xfrm>
          </p:grpSpPr>
          <p:sp>
            <p:nvSpPr>
              <p:cNvPr id="19" name="椭圆 18"/>
              <p:cNvSpPr/>
              <p:nvPr/>
            </p:nvSpPr>
            <p:spPr>
              <a:xfrm>
                <a:off x="2099081" y="2031187"/>
                <a:ext cx="2739620" cy="2739620"/>
              </a:xfrm>
              <a:prstGeom prst="ellipse">
                <a:avLst/>
              </a:prstGeom>
              <a:gradFill flip="none" rotWithShape="1">
                <a:gsLst>
                  <a:gs pos="0">
                    <a:sysClr val="window" lastClr="FFFFFF">
                      <a:lumMod val="85000"/>
                    </a:sysClr>
                  </a:gs>
                  <a:gs pos="100000">
                    <a:sysClr val="window" lastClr="FFFFFF">
                      <a:alpha val="99000"/>
                    </a:sysClr>
                  </a:gs>
                </a:gsLst>
                <a:path path="circle">
                  <a:fillToRect l="100000" t="100000"/>
                </a:path>
                <a:tileRect r="-100000" b="-100000"/>
              </a:gradFill>
              <a:ln w="12700" cap="flat" cmpd="sng" algn="ctr">
                <a:noFill/>
                <a:prstDash val="solid"/>
                <a:miter lim="800000"/>
              </a:ln>
              <a:effectLst>
                <a:softEdge rad="1016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sp>
            <p:nvSpPr>
              <p:cNvPr id="20" name="圆角矩形 19"/>
              <p:cNvSpPr/>
              <p:nvPr/>
            </p:nvSpPr>
            <p:spPr>
              <a:xfrm>
                <a:off x="2377216" y="2309322"/>
                <a:ext cx="2183348" cy="2183348"/>
              </a:xfrm>
              <a:prstGeom prst="roundRect">
                <a:avLst>
                  <a:gd name="adj" fmla="val 50000"/>
                </a:avLst>
              </a:prstGeom>
              <a:gradFill flip="none" rotWithShape="1">
                <a:gsLst>
                  <a:gs pos="100000">
                    <a:sysClr val="window" lastClr="FFFFFF"/>
                  </a:gs>
                  <a:gs pos="0">
                    <a:srgbClr val="B8BBBC"/>
                  </a:gs>
                </a:gsLst>
                <a:lin ang="5400000" scaled="0"/>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grpSp>
        <p:sp>
          <p:nvSpPr>
            <p:cNvPr id="17" name="椭圆 16"/>
            <p:cNvSpPr/>
            <p:nvPr/>
          </p:nvSpPr>
          <p:spPr>
            <a:xfrm>
              <a:off x="2510240" y="2574081"/>
              <a:ext cx="1673164" cy="1673161"/>
            </a:xfrm>
            <a:prstGeom prst="ellipse">
              <a:avLst/>
            </a:prstGeom>
            <a:solidFill>
              <a:srgbClr val="005A9E"/>
            </a:solidFill>
            <a:ln w="12700" cap="flat" cmpd="sng" algn="ctr">
              <a:noFill/>
              <a:prstDash val="solid"/>
              <a:miter lim="800000"/>
            </a:ln>
            <a:effectLst>
              <a:innerShdw blurRad="203200" dist="50800" dir="16200000">
                <a:prstClr val="black">
                  <a:alpha val="5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9000" b="0" i="0" u="none" strike="noStrike" kern="0" cap="none" spc="0" normalizeH="0" baseline="0" noProof="0">
                <a:ln>
                  <a:noFill/>
                </a:ln>
                <a:solidFill>
                  <a:sysClr val="window" lastClr="FFFFFF"/>
                </a:solidFill>
                <a:effectLst/>
                <a:uLnTx/>
                <a:uFillTx/>
                <a:cs typeface="+mn-ea"/>
                <a:sym typeface="+mn-lt"/>
              </a:endParaRPr>
            </a:p>
          </p:txBody>
        </p:sp>
      </p:grpSp>
      <p:sp>
        <p:nvSpPr>
          <p:cNvPr id="21" name="矩形 20"/>
          <p:cNvSpPr/>
          <p:nvPr/>
        </p:nvSpPr>
        <p:spPr>
          <a:xfrm>
            <a:off x="3635896" y="1629843"/>
            <a:ext cx="2139047" cy="623248"/>
          </a:xfrm>
          <a:prstGeom prst="rect">
            <a:avLst/>
          </a:prstGeom>
        </p:spPr>
        <p:txBody>
          <a:bodyPr wrap="none" lIns="68580" tIns="34290" rIns="68580" bIns="34290">
            <a:spAutoFit/>
          </a:bodyPr>
          <a:lstStyle/>
          <a:p>
            <a:pPr defTabSz="913765">
              <a:spcBef>
                <a:spcPts val="0"/>
              </a:spcBef>
              <a:spcAft>
                <a:spcPts val="0"/>
              </a:spcAft>
              <a:defRPr/>
            </a:pPr>
            <a:r>
              <a:rPr lang="en-US" altLang="zh-CN" sz="3600" b="1" kern="0" dirty="0" smtClean="0">
                <a:solidFill>
                  <a:srgbClr val="005A9E"/>
                </a:solidFill>
                <a:cs typeface="+mn-ea"/>
                <a:sym typeface="+mn-lt"/>
              </a:rPr>
              <a:t>ES</a:t>
            </a:r>
            <a:r>
              <a:rPr lang="zh-CN" altLang="en-US" sz="3600" b="1" kern="0" dirty="0" smtClean="0">
                <a:solidFill>
                  <a:srgbClr val="005A9E"/>
                </a:solidFill>
                <a:cs typeface="+mn-ea"/>
                <a:sym typeface="+mn-lt"/>
              </a:rPr>
              <a:t>的</a:t>
            </a:r>
            <a:r>
              <a:rPr lang="zh-CN" altLang="en-US" sz="3600" b="1" kern="0" dirty="0">
                <a:solidFill>
                  <a:srgbClr val="005A9E"/>
                </a:solidFill>
                <a:cs typeface="+mn-ea"/>
                <a:sym typeface="+mn-lt"/>
              </a:rPr>
              <a:t>原理</a:t>
            </a:r>
            <a:endParaRPr lang="zh-CN" altLang="en-US" sz="3600" b="1" kern="0" dirty="0">
              <a:solidFill>
                <a:srgbClr val="005A9E"/>
              </a:solidFill>
              <a:cs typeface="+mn-ea"/>
              <a:sym typeface="+mn-lt"/>
            </a:endParaRPr>
          </a:p>
        </p:txBody>
      </p:sp>
      <p:cxnSp>
        <p:nvCxnSpPr>
          <p:cNvPr id="26" name="直接连接符 25"/>
          <p:cNvCxnSpPr/>
          <p:nvPr/>
        </p:nvCxnSpPr>
        <p:spPr>
          <a:xfrm flipV="1">
            <a:off x="3203848" y="1203598"/>
            <a:ext cx="0" cy="2808312"/>
          </a:xfrm>
          <a:prstGeom prst="line">
            <a:avLst/>
          </a:prstGeom>
          <a:noFill/>
          <a:ln w="12700" cap="flat" cmpd="sng" algn="ctr">
            <a:solidFill>
              <a:sysClr val="windowText" lastClr="000000"/>
            </a:solidFill>
            <a:prstDash val="dash"/>
          </a:ln>
          <a:effectLst/>
        </p:spPr>
      </p:cxnSp>
      <p:sp>
        <p:nvSpPr>
          <p:cNvPr id="27" name="矩形 26"/>
          <p:cNvSpPr/>
          <p:nvPr/>
        </p:nvSpPr>
        <p:spPr>
          <a:xfrm>
            <a:off x="0" y="5009752"/>
            <a:ext cx="9144000" cy="133747"/>
          </a:xfrm>
          <a:prstGeom prst="rect">
            <a:avLst/>
          </a:prstGeom>
          <a:solidFill>
            <a:srgbClr val="005A9E"/>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cs typeface="+mn-ea"/>
              <a:sym typeface="+mn-lt"/>
            </a:endParaRPr>
          </a:p>
        </p:txBody>
      </p:sp>
      <p:sp>
        <p:nvSpPr>
          <p:cNvPr id="28" name="TextBox 27"/>
          <p:cNvSpPr txBox="1"/>
          <p:nvPr/>
        </p:nvSpPr>
        <p:spPr>
          <a:xfrm>
            <a:off x="1694829" y="1886750"/>
            <a:ext cx="635927" cy="132343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lang="en-US" altLang="zh-CN" sz="8000" b="1" kern="0" dirty="0">
                <a:solidFill>
                  <a:sysClr val="window" lastClr="FFFFFF"/>
                </a:solidFill>
                <a:cs typeface="+mn-ea"/>
                <a:sym typeface="+mn-lt"/>
              </a:rPr>
              <a:t>2</a:t>
            </a:r>
            <a:endParaRPr kumimoji="0" lang="en-US" altLang="zh-CN" sz="8000" b="1" i="0" u="none" strike="noStrike" kern="0" cap="none" spc="0" normalizeH="0" baseline="0" noProof="0" dirty="0" smtClean="0">
              <a:ln>
                <a:noFill/>
              </a:ln>
              <a:solidFill>
                <a:sysClr val="window" lastClr="FFFFFF"/>
              </a:solidFill>
              <a:effectLst/>
              <a:uLnTx/>
              <a:uFillTx/>
              <a:cs typeface="+mn-ea"/>
              <a:sym typeface="+mn-lt"/>
            </a:endParaRPr>
          </a:p>
        </p:txBody>
      </p:sp>
      <p:sp>
        <p:nvSpPr>
          <p:cNvPr id="29" name="矩形 28"/>
          <p:cNvSpPr/>
          <p:nvPr/>
        </p:nvSpPr>
        <p:spPr>
          <a:xfrm>
            <a:off x="3653461" y="2695964"/>
            <a:ext cx="1124667"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en-US" altLang="zh-CN" b="1" kern="0" dirty="0">
                <a:solidFill>
                  <a:srgbClr val="005A9E"/>
                </a:solidFill>
                <a:cs typeface="+mn-ea"/>
                <a:sym typeface="+mn-lt"/>
              </a:rPr>
              <a:t>ES</a:t>
            </a:r>
            <a:r>
              <a:rPr lang="zh-CN" altLang="en-US" b="1" kern="0" dirty="0">
                <a:solidFill>
                  <a:srgbClr val="005A9E"/>
                </a:solidFill>
                <a:cs typeface="+mn-ea"/>
                <a:sym typeface="+mn-lt"/>
              </a:rPr>
              <a:t>架构</a:t>
            </a:r>
            <a:endParaRPr lang="zh-CN" altLang="en-US" kern="0" dirty="0">
              <a:solidFill>
                <a:sysClr val="window" lastClr="FFFFFF">
                  <a:lumMod val="50000"/>
                </a:sysClr>
              </a:solidFill>
              <a:cs typeface="+mn-ea"/>
              <a:sym typeface="+mn-lt"/>
            </a:endParaRPr>
          </a:p>
        </p:txBody>
      </p:sp>
      <p:sp>
        <p:nvSpPr>
          <p:cNvPr id="30" name="矩形 29"/>
          <p:cNvSpPr/>
          <p:nvPr/>
        </p:nvSpPr>
        <p:spPr>
          <a:xfrm>
            <a:off x="5282236" y="2679909"/>
            <a:ext cx="1278555"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集群</a:t>
            </a:r>
            <a:r>
              <a:rPr lang="zh-CN" altLang="en-US" b="1" kern="0" dirty="0">
                <a:solidFill>
                  <a:srgbClr val="005A9E"/>
                </a:solidFill>
                <a:cs typeface="+mn-ea"/>
                <a:sym typeface="+mn-lt"/>
              </a:rPr>
              <a:t>组成</a:t>
            </a:r>
            <a:endParaRPr lang="zh-CN" altLang="en-US" kern="0" dirty="0">
              <a:solidFill>
                <a:sysClr val="window" lastClr="FFFFFF">
                  <a:lumMod val="50000"/>
                </a:sysClr>
              </a:solidFill>
              <a:cs typeface="+mn-ea"/>
              <a:sym typeface="+mn-lt"/>
            </a:endParaRPr>
          </a:p>
        </p:txBody>
      </p:sp>
      <p:sp>
        <p:nvSpPr>
          <p:cNvPr id="31" name="矩形 30"/>
          <p:cNvSpPr/>
          <p:nvPr/>
        </p:nvSpPr>
        <p:spPr>
          <a:xfrm>
            <a:off x="3653461" y="3009540"/>
            <a:ext cx="1278555"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名词解释</a:t>
            </a:r>
            <a:endParaRPr lang="zh-CN" altLang="en-US" kern="0" dirty="0">
              <a:solidFill>
                <a:sysClr val="window" lastClr="FFFFFF">
                  <a:lumMod val="50000"/>
                </a:sysClr>
              </a:solidFill>
              <a:cs typeface="+mn-ea"/>
              <a:sym typeface="+mn-lt"/>
            </a:endParaRPr>
          </a:p>
        </p:txBody>
      </p:sp>
      <p:sp>
        <p:nvSpPr>
          <p:cNvPr id="32" name="矩形 31"/>
          <p:cNvSpPr/>
          <p:nvPr/>
        </p:nvSpPr>
        <p:spPr>
          <a:xfrm>
            <a:off x="5282236" y="2993484"/>
            <a:ext cx="1278555"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倒排索引</a:t>
            </a:r>
            <a:endParaRPr lang="zh-CN" altLang="en-US" kern="0" dirty="0">
              <a:solidFill>
                <a:sysClr val="window" lastClr="FFFFFF">
                  <a:lumMod val="50000"/>
                </a:sysClr>
              </a:solidFill>
              <a:cs typeface="+mn-ea"/>
              <a:sym typeface="+mn-lt"/>
            </a:endParaRPr>
          </a:p>
        </p:txBody>
      </p:sp>
      <p:sp>
        <p:nvSpPr>
          <p:cNvPr id="18" name="矩形 17"/>
          <p:cNvSpPr/>
          <p:nvPr/>
        </p:nvSpPr>
        <p:spPr>
          <a:xfrm>
            <a:off x="3653016" y="3334528"/>
            <a:ext cx="1278555"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分词过程</a:t>
            </a:r>
            <a:endParaRPr lang="zh-CN" altLang="en-US" kern="0" dirty="0">
              <a:solidFill>
                <a:sysClr val="window" lastClr="FFFFFF">
                  <a:lumMod val="50000"/>
                </a:sysClr>
              </a:solidFill>
              <a:cs typeface="+mn-ea"/>
              <a:sym typeface="+mn-lt"/>
            </a:endParaRPr>
          </a:p>
        </p:txBody>
      </p:sp>
      <p:sp>
        <p:nvSpPr>
          <p:cNvPr id="22" name="矩形 21"/>
          <p:cNvSpPr/>
          <p:nvPr/>
        </p:nvSpPr>
        <p:spPr>
          <a:xfrm>
            <a:off x="5281791" y="3318472"/>
            <a:ext cx="1047723"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a:solidFill>
                  <a:srgbClr val="005A9E"/>
                </a:solidFill>
                <a:cs typeface="+mn-ea"/>
                <a:sym typeface="+mn-lt"/>
              </a:rPr>
              <a:t>写</a:t>
            </a:r>
            <a:r>
              <a:rPr lang="zh-CN" altLang="en-US" b="1" kern="0" dirty="0" smtClean="0">
                <a:solidFill>
                  <a:srgbClr val="005A9E"/>
                </a:solidFill>
                <a:cs typeface="+mn-ea"/>
                <a:sym typeface="+mn-lt"/>
              </a:rPr>
              <a:t>流程</a:t>
            </a:r>
            <a:endParaRPr lang="zh-CN" altLang="en-US" kern="0" dirty="0">
              <a:solidFill>
                <a:sysClr val="window" lastClr="FFFFFF">
                  <a:lumMod val="50000"/>
                </a:sysClr>
              </a:solidFill>
              <a:cs typeface="+mn-ea"/>
              <a:sym typeface="+mn-lt"/>
            </a:endParaRPr>
          </a:p>
        </p:txBody>
      </p:sp>
      <p:sp>
        <p:nvSpPr>
          <p:cNvPr id="23" name="矩形 22"/>
          <p:cNvSpPr/>
          <p:nvPr/>
        </p:nvSpPr>
        <p:spPr>
          <a:xfrm>
            <a:off x="3653016" y="3680777"/>
            <a:ext cx="1047723"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读流程</a:t>
            </a:r>
            <a:endParaRPr lang="zh-CN" altLang="en-US" kern="0" dirty="0">
              <a:solidFill>
                <a:sysClr val="window" lastClr="FFFFFF">
                  <a:lumMod val="50000"/>
                </a:sys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38" presetClass="entr" presetSubtype="0" accel="50000" fill="hold" grpId="0" nodeType="withEffect">
                                  <p:stCondLst>
                                    <p:cond delay="0"/>
                                  </p:stCondLst>
                                  <p:iterate type="lt">
                                    <p:tmPct val="50000"/>
                                  </p:iterate>
                                  <p:childTnLst>
                                    <p:set>
                                      <p:cBhvr>
                                        <p:cTn id="11" dur="1" fill="hold">
                                          <p:stCondLst>
                                            <p:cond delay="0"/>
                                          </p:stCondLst>
                                        </p:cTn>
                                        <p:tgtEl>
                                          <p:spTgt spid="28"/>
                                        </p:tgtEl>
                                        <p:attrNameLst>
                                          <p:attrName>style.visibility</p:attrName>
                                        </p:attrNameLst>
                                      </p:cBhvr>
                                      <p:to>
                                        <p:strVal val="visible"/>
                                      </p:to>
                                    </p:set>
                                    <p:set>
                                      <p:cBhvr>
                                        <p:cTn id="12" dur="364" fill="hold">
                                          <p:stCondLst>
                                            <p:cond delay="0"/>
                                          </p:stCondLst>
                                        </p:cTn>
                                        <p:tgtEl>
                                          <p:spTgt spid="28"/>
                                        </p:tgtEl>
                                        <p:attrNameLst>
                                          <p:attrName>style.rotation</p:attrName>
                                        </p:attrNameLst>
                                      </p:cBhvr>
                                      <p:to>
                                        <p:strVal val="-45.0"/>
                                      </p:to>
                                    </p:set>
                                    <p:anim calcmode="lin" valueType="num">
                                      <p:cBhvr>
                                        <p:cTn id="13" dur="364" fill="hold">
                                          <p:stCondLst>
                                            <p:cond delay="364"/>
                                          </p:stCondLst>
                                        </p:cTn>
                                        <p:tgtEl>
                                          <p:spTgt spid="28"/>
                                        </p:tgtEl>
                                        <p:attrNameLst>
                                          <p:attrName>style.rotation</p:attrName>
                                        </p:attrNameLst>
                                      </p:cBhvr>
                                      <p:tavLst>
                                        <p:tav tm="0">
                                          <p:val>
                                            <p:fltVal val="-45"/>
                                          </p:val>
                                        </p:tav>
                                        <p:tav tm="69900">
                                          <p:val>
                                            <p:fltVal val="45"/>
                                          </p:val>
                                        </p:tav>
                                        <p:tav tm="100000">
                                          <p:val>
                                            <p:fltVal val="0"/>
                                          </p:val>
                                        </p:tav>
                                      </p:tavLst>
                                    </p:anim>
                                    <p:anim calcmode="lin" valueType="num">
                                      <p:cBhvr>
                                        <p:cTn id="14" dur="364" fill="hold">
                                          <p:stCondLst>
                                            <p:cond delay="0"/>
                                          </p:stCondLst>
                                        </p:cTn>
                                        <p:tgtEl>
                                          <p:spTgt spid="28"/>
                                        </p:tgtEl>
                                        <p:attrNameLst>
                                          <p:attrName>ppt_y</p:attrName>
                                        </p:attrNameLst>
                                      </p:cBhvr>
                                      <p:tavLst>
                                        <p:tav tm="0">
                                          <p:val>
                                            <p:strVal val="#ppt_y-1"/>
                                          </p:val>
                                        </p:tav>
                                        <p:tav tm="100000">
                                          <p:val>
                                            <p:strVal val="#ppt_y-(0.354*#ppt_w-0.172*#ppt_h)"/>
                                          </p:val>
                                        </p:tav>
                                      </p:tavLst>
                                    </p:anim>
                                    <p:anim calcmode="lin" valueType="num">
                                      <p:cBhvr>
                                        <p:cTn id="15" dur="125" decel="50000" autoRev="1" fill="hold">
                                          <p:stCondLst>
                                            <p:cond delay="364"/>
                                          </p:stCondLst>
                                        </p:cTn>
                                        <p:tgtEl>
                                          <p:spTgt spid="28"/>
                                        </p:tgtEl>
                                        <p:attrNameLst>
                                          <p:attrName>ppt_y</p:attrName>
                                        </p:attrNameLst>
                                      </p:cBhvr>
                                      <p:tavLst>
                                        <p:tav tm="0">
                                          <p:val>
                                            <p:strVal val="#ppt_y-(0.354*#ppt_w-0.172*#ppt_h)"/>
                                          </p:val>
                                        </p:tav>
                                        <p:tav tm="100000">
                                          <p:val>
                                            <p:strVal val="#ppt_y-(0.354*#ppt_w-0.172*#ppt_h)-#ppt_h/2"/>
                                          </p:val>
                                        </p:tav>
                                      </p:tavLst>
                                    </p:anim>
                                    <p:anim calcmode="lin" valueType="num">
                                      <p:cBhvr>
                                        <p:cTn id="16" dur="109" fill="hold">
                                          <p:stCondLst>
                                            <p:cond delay="691"/>
                                          </p:stCondLst>
                                        </p:cTn>
                                        <p:tgtEl>
                                          <p:spTgt spid="28"/>
                                        </p:tgtEl>
                                        <p:attrNameLst>
                                          <p:attrName>ppt_y</p:attrName>
                                        </p:attrNameLst>
                                      </p:cBhvr>
                                      <p:tavLst>
                                        <p:tav tm="0">
                                          <p:val>
                                            <p:strVal val="#ppt_y-(0.354*#ppt_w-0.172*#ppt_h)"/>
                                          </p:val>
                                        </p:tav>
                                        <p:tav tm="100000">
                                          <p:val>
                                            <p:strVal val="#ppt_y"/>
                                          </p:val>
                                        </p:tav>
                                      </p:tavLst>
                                    </p:anim>
                                  </p:childTnLst>
                                </p:cTn>
                              </p:par>
                              <p:par>
                                <p:cTn id="17" presetID="22" presetClass="entr" presetSubtype="4"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down)">
                                      <p:cBhvr>
                                        <p:cTn id="19" dur="500"/>
                                        <p:tgtEl>
                                          <p:spTgt spid="26"/>
                                        </p:tgtEl>
                                      </p:cBhvr>
                                    </p:animEffect>
                                  </p:childTnLst>
                                </p:cTn>
                              </p:par>
                            </p:childTnLst>
                          </p:cTn>
                        </p:par>
                        <p:par>
                          <p:cTn id="20" fill="hold">
                            <p:stCondLst>
                              <p:cond delay="0"/>
                            </p:stCondLst>
                            <p:childTnLst>
                              <p:par>
                                <p:cTn id="21" presetID="22" presetClass="entr" presetSubtype="8"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left)">
                                      <p:cBhvr>
                                        <p:cTn id="23" dur="500"/>
                                        <p:tgtEl>
                                          <p:spTgt spid="14"/>
                                        </p:tgtEl>
                                      </p:cBhvr>
                                    </p:animEffect>
                                  </p:childTnLst>
                                </p:cTn>
                              </p:par>
                            </p:childTnLst>
                          </p:cTn>
                        </p:par>
                        <p:par>
                          <p:cTn id="24" fill="hold">
                            <p:stCondLst>
                              <p:cond delay="500"/>
                            </p:stCondLst>
                            <p:childTnLst>
                              <p:par>
                                <p:cTn id="25" presetID="2" presetClass="entr" presetSubtype="2" decel="100000" fill="hold" grpId="0" nodeType="afterEffect">
                                  <p:stCondLst>
                                    <p:cond delay="0"/>
                                  </p:stCondLst>
                                  <p:iterate type="lt">
                                    <p:tmPct val="10000"/>
                                  </p:iterate>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childTnLst>
                          </p:cTn>
                        </p:par>
                        <p:par>
                          <p:cTn id="29" fill="hold">
                            <p:stCondLst>
                              <p:cond delay="1200"/>
                            </p:stCondLst>
                            <p:childTnLst>
                              <p:par>
                                <p:cTn id="30" presetID="50" presetClass="entr" presetSubtype="0" decel="100000" fill="hold" grpId="0"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p:cTn id="32" dur="1000" fill="hold"/>
                                        <p:tgtEl>
                                          <p:spTgt spid="29"/>
                                        </p:tgtEl>
                                        <p:attrNameLst>
                                          <p:attrName>ppt_w</p:attrName>
                                        </p:attrNameLst>
                                      </p:cBhvr>
                                      <p:tavLst>
                                        <p:tav tm="0">
                                          <p:val>
                                            <p:strVal val="#ppt_w+.3"/>
                                          </p:val>
                                        </p:tav>
                                        <p:tav tm="100000">
                                          <p:val>
                                            <p:strVal val="#ppt_w"/>
                                          </p:val>
                                        </p:tav>
                                      </p:tavLst>
                                    </p:anim>
                                    <p:anim calcmode="lin" valueType="num">
                                      <p:cBhvr>
                                        <p:cTn id="33" dur="1000" fill="hold"/>
                                        <p:tgtEl>
                                          <p:spTgt spid="29"/>
                                        </p:tgtEl>
                                        <p:attrNameLst>
                                          <p:attrName>ppt_h</p:attrName>
                                        </p:attrNameLst>
                                      </p:cBhvr>
                                      <p:tavLst>
                                        <p:tav tm="0">
                                          <p:val>
                                            <p:strVal val="#ppt_h"/>
                                          </p:val>
                                        </p:tav>
                                        <p:tav tm="100000">
                                          <p:val>
                                            <p:strVal val="#ppt_h"/>
                                          </p:val>
                                        </p:tav>
                                      </p:tavLst>
                                    </p:anim>
                                    <p:animEffect transition="in" filter="fade">
                                      <p:cBhvr>
                                        <p:cTn id="34" dur="1000"/>
                                        <p:tgtEl>
                                          <p:spTgt spid="29"/>
                                        </p:tgtEl>
                                      </p:cBhvr>
                                    </p:animEffect>
                                  </p:childTnLst>
                                </p:cTn>
                              </p:par>
                              <p:par>
                                <p:cTn id="35" presetID="50" presetClass="entr" presetSubtype="0" decel="100000" fill="hold" grpId="0" nodeType="withEffect">
                                  <p:stCondLst>
                                    <p:cond delay="450"/>
                                  </p:stCondLst>
                                  <p:childTnLst>
                                    <p:set>
                                      <p:cBhvr>
                                        <p:cTn id="36" dur="1" fill="hold">
                                          <p:stCondLst>
                                            <p:cond delay="0"/>
                                          </p:stCondLst>
                                        </p:cTn>
                                        <p:tgtEl>
                                          <p:spTgt spid="30"/>
                                        </p:tgtEl>
                                        <p:attrNameLst>
                                          <p:attrName>style.visibility</p:attrName>
                                        </p:attrNameLst>
                                      </p:cBhvr>
                                      <p:to>
                                        <p:strVal val="visible"/>
                                      </p:to>
                                    </p:set>
                                    <p:anim calcmode="lin" valueType="num">
                                      <p:cBhvr>
                                        <p:cTn id="37" dur="1000" fill="hold"/>
                                        <p:tgtEl>
                                          <p:spTgt spid="30"/>
                                        </p:tgtEl>
                                        <p:attrNameLst>
                                          <p:attrName>ppt_w</p:attrName>
                                        </p:attrNameLst>
                                      </p:cBhvr>
                                      <p:tavLst>
                                        <p:tav tm="0">
                                          <p:val>
                                            <p:strVal val="#ppt_w+.3"/>
                                          </p:val>
                                        </p:tav>
                                        <p:tav tm="100000">
                                          <p:val>
                                            <p:strVal val="#ppt_w"/>
                                          </p:val>
                                        </p:tav>
                                      </p:tavLst>
                                    </p:anim>
                                    <p:anim calcmode="lin" valueType="num">
                                      <p:cBhvr>
                                        <p:cTn id="38" dur="1000" fill="hold"/>
                                        <p:tgtEl>
                                          <p:spTgt spid="30"/>
                                        </p:tgtEl>
                                        <p:attrNameLst>
                                          <p:attrName>ppt_h</p:attrName>
                                        </p:attrNameLst>
                                      </p:cBhvr>
                                      <p:tavLst>
                                        <p:tav tm="0">
                                          <p:val>
                                            <p:strVal val="#ppt_h"/>
                                          </p:val>
                                        </p:tav>
                                        <p:tav tm="100000">
                                          <p:val>
                                            <p:strVal val="#ppt_h"/>
                                          </p:val>
                                        </p:tav>
                                      </p:tavLst>
                                    </p:anim>
                                    <p:animEffect transition="in" filter="fade">
                                      <p:cBhvr>
                                        <p:cTn id="39" dur="1000"/>
                                        <p:tgtEl>
                                          <p:spTgt spid="30"/>
                                        </p:tgtEl>
                                      </p:cBhvr>
                                    </p:animEffect>
                                  </p:childTnLst>
                                </p:cTn>
                              </p:par>
                              <p:par>
                                <p:cTn id="40" presetID="50" presetClass="entr" presetSubtype="0" decel="100000" fill="hold" grpId="0" nodeType="withEffect">
                                  <p:stCondLst>
                                    <p:cond delay="850"/>
                                  </p:stCondLst>
                                  <p:childTnLst>
                                    <p:set>
                                      <p:cBhvr>
                                        <p:cTn id="41" dur="1" fill="hold">
                                          <p:stCondLst>
                                            <p:cond delay="0"/>
                                          </p:stCondLst>
                                        </p:cTn>
                                        <p:tgtEl>
                                          <p:spTgt spid="31"/>
                                        </p:tgtEl>
                                        <p:attrNameLst>
                                          <p:attrName>style.visibility</p:attrName>
                                        </p:attrNameLst>
                                      </p:cBhvr>
                                      <p:to>
                                        <p:strVal val="visible"/>
                                      </p:to>
                                    </p:set>
                                    <p:anim calcmode="lin" valueType="num">
                                      <p:cBhvr>
                                        <p:cTn id="42" dur="1000" fill="hold"/>
                                        <p:tgtEl>
                                          <p:spTgt spid="31"/>
                                        </p:tgtEl>
                                        <p:attrNameLst>
                                          <p:attrName>ppt_w</p:attrName>
                                        </p:attrNameLst>
                                      </p:cBhvr>
                                      <p:tavLst>
                                        <p:tav tm="0">
                                          <p:val>
                                            <p:strVal val="#ppt_w+.3"/>
                                          </p:val>
                                        </p:tav>
                                        <p:tav tm="100000">
                                          <p:val>
                                            <p:strVal val="#ppt_w"/>
                                          </p:val>
                                        </p:tav>
                                      </p:tavLst>
                                    </p:anim>
                                    <p:anim calcmode="lin" valueType="num">
                                      <p:cBhvr>
                                        <p:cTn id="43" dur="1000" fill="hold"/>
                                        <p:tgtEl>
                                          <p:spTgt spid="31"/>
                                        </p:tgtEl>
                                        <p:attrNameLst>
                                          <p:attrName>ppt_h</p:attrName>
                                        </p:attrNameLst>
                                      </p:cBhvr>
                                      <p:tavLst>
                                        <p:tav tm="0">
                                          <p:val>
                                            <p:strVal val="#ppt_h"/>
                                          </p:val>
                                        </p:tav>
                                        <p:tav tm="100000">
                                          <p:val>
                                            <p:strVal val="#ppt_h"/>
                                          </p:val>
                                        </p:tav>
                                      </p:tavLst>
                                    </p:anim>
                                    <p:animEffect transition="in" filter="fade">
                                      <p:cBhvr>
                                        <p:cTn id="44" dur="1000"/>
                                        <p:tgtEl>
                                          <p:spTgt spid="31"/>
                                        </p:tgtEl>
                                      </p:cBhvr>
                                    </p:animEffect>
                                  </p:childTnLst>
                                </p:cTn>
                              </p:par>
                              <p:par>
                                <p:cTn id="45" presetID="50" presetClass="entr" presetSubtype="0" decel="100000" fill="hold" grpId="0" nodeType="withEffect">
                                  <p:stCondLst>
                                    <p:cond delay="1250"/>
                                  </p:stCondLst>
                                  <p:childTnLst>
                                    <p:set>
                                      <p:cBhvr>
                                        <p:cTn id="46" dur="1" fill="hold">
                                          <p:stCondLst>
                                            <p:cond delay="0"/>
                                          </p:stCondLst>
                                        </p:cTn>
                                        <p:tgtEl>
                                          <p:spTgt spid="32"/>
                                        </p:tgtEl>
                                        <p:attrNameLst>
                                          <p:attrName>style.visibility</p:attrName>
                                        </p:attrNameLst>
                                      </p:cBhvr>
                                      <p:to>
                                        <p:strVal val="visible"/>
                                      </p:to>
                                    </p:set>
                                    <p:anim calcmode="lin" valueType="num">
                                      <p:cBhvr>
                                        <p:cTn id="47" dur="1000" fill="hold"/>
                                        <p:tgtEl>
                                          <p:spTgt spid="32"/>
                                        </p:tgtEl>
                                        <p:attrNameLst>
                                          <p:attrName>ppt_w</p:attrName>
                                        </p:attrNameLst>
                                      </p:cBhvr>
                                      <p:tavLst>
                                        <p:tav tm="0">
                                          <p:val>
                                            <p:strVal val="#ppt_w+.3"/>
                                          </p:val>
                                        </p:tav>
                                        <p:tav tm="100000">
                                          <p:val>
                                            <p:strVal val="#ppt_w"/>
                                          </p:val>
                                        </p:tav>
                                      </p:tavLst>
                                    </p:anim>
                                    <p:anim calcmode="lin" valueType="num">
                                      <p:cBhvr>
                                        <p:cTn id="48" dur="1000" fill="hold"/>
                                        <p:tgtEl>
                                          <p:spTgt spid="32"/>
                                        </p:tgtEl>
                                        <p:attrNameLst>
                                          <p:attrName>ppt_h</p:attrName>
                                        </p:attrNameLst>
                                      </p:cBhvr>
                                      <p:tavLst>
                                        <p:tav tm="0">
                                          <p:val>
                                            <p:strVal val="#ppt_h"/>
                                          </p:val>
                                        </p:tav>
                                        <p:tav tm="100000">
                                          <p:val>
                                            <p:strVal val="#ppt_h"/>
                                          </p:val>
                                        </p:tav>
                                      </p:tavLst>
                                    </p:anim>
                                    <p:animEffect transition="in" filter="fade">
                                      <p:cBhvr>
                                        <p:cTn id="49" dur="1000"/>
                                        <p:tgtEl>
                                          <p:spTgt spid="32"/>
                                        </p:tgtEl>
                                      </p:cBhvr>
                                    </p:animEffect>
                                  </p:childTnLst>
                                </p:cTn>
                              </p:par>
                              <p:par>
                                <p:cTn id="50" presetID="50" presetClass="entr" presetSubtype="0" decel="100000" fill="hold" grpId="0" nodeType="withEffect">
                                  <p:stCondLst>
                                    <p:cond delay="850"/>
                                  </p:stCondLst>
                                  <p:childTnLst>
                                    <p:set>
                                      <p:cBhvr>
                                        <p:cTn id="51" dur="1" fill="hold">
                                          <p:stCondLst>
                                            <p:cond delay="0"/>
                                          </p:stCondLst>
                                        </p:cTn>
                                        <p:tgtEl>
                                          <p:spTgt spid="18"/>
                                        </p:tgtEl>
                                        <p:attrNameLst>
                                          <p:attrName>style.visibility</p:attrName>
                                        </p:attrNameLst>
                                      </p:cBhvr>
                                      <p:to>
                                        <p:strVal val="visible"/>
                                      </p:to>
                                    </p:set>
                                    <p:anim calcmode="lin" valueType="num">
                                      <p:cBhvr>
                                        <p:cTn id="52" dur="1000" fill="hold"/>
                                        <p:tgtEl>
                                          <p:spTgt spid="18"/>
                                        </p:tgtEl>
                                        <p:attrNameLst>
                                          <p:attrName>ppt_w</p:attrName>
                                        </p:attrNameLst>
                                      </p:cBhvr>
                                      <p:tavLst>
                                        <p:tav tm="0">
                                          <p:val>
                                            <p:strVal val="#ppt_w+.3"/>
                                          </p:val>
                                        </p:tav>
                                        <p:tav tm="100000">
                                          <p:val>
                                            <p:strVal val="#ppt_w"/>
                                          </p:val>
                                        </p:tav>
                                      </p:tavLst>
                                    </p:anim>
                                    <p:anim calcmode="lin" valueType="num">
                                      <p:cBhvr>
                                        <p:cTn id="53" dur="1000" fill="hold"/>
                                        <p:tgtEl>
                                          <p:spTgt spid="18"/>
                                        </p:tgtEl>
                                        <p:attrNameLst>
                                          <p:attrName>ppt_h</p:attrName>
                                        </p:attrNameLst>
                                      </p:cBhvr>
                                      <p:tavLst>
                                        <p:tav tm="0">
                                          <p:val>
                                            <p:strVal val="#ppt_h"/>
                                          </p:val>
                                        </p:tav>
                                        <p:tav tm="100000">
                                          <p:val>
                                            <p:strVal val="#ppt_h"/>
                                          </p:val>
                                        </p:tav>
                                      </p:tavLst>
                                    </p:anim>
                                    <p:animEffect transition="in" filter="fade">
                                      <p:cBhvr>
                                        <p:cTn id="54" dur="1000"/>
                                        <p:tgtEl>
                                          <p:spTgt spid="18"/>
                                        </p:tgtEl>
                                      </p:cBhvr>
                                    </p:animEffect>
                                  </p:childTnLst>
                                </p:cTn>
                              </p:par>
                              <p:par>
                                <p:cTn id="55" presetID="50" presetClass="entr" presetSubtype="0" decel="100000" fill="hold" grpId="0" nodeType="withEffect">
                                  <p:stCondLst>
                                    <p:cond delay="1250"/>
                                  </p:stCondLst>
                                  <p:childTnLst>
                                    <p:set>
                                      <p:cBhvr>
                                        <p:cTn id="56" dur="1" fill="hold">
                                          <p:stCondLst>
                                            <p:cond delay="0"/>
                                          </p:stCondLst>
                                        </p:cTn>
                                        <p:tgtEl>
                                          <p:spTgt spid="22"/>
                                        </p:tgtEl>
                                        <p:attrNameLst>
                                          <p:attrName>style.visibility</p:attrName>
                                        </p:attrNameLst>
                                      </p:cBhvr>
                                      <p:to>
                                        <p:strVal val="visible"/>
                                      </p:to>
                                    </p:set>
                                    <p:anim calcmode="lin" valueType="num">
                                      <p:cBhvr>
                                        <p:cTn id="57" dur="1000" fill="hold"/>
                                        <p:tgtEl>
                                          <p:spTgt spid="22"/>
                                        </p:tgtEl>
                                        <p:attrNameLst>
                                          <p:attrName>ppt_w</p:attrName>
                                        </p:attrNameLst>
                                      </p:cBhvr>
                                      <p:tavLst>
                                        <p:tav tm="0">
                                          <p:val>
                                            <p:strVal val="#ppt_w+.3"/>
                                          </p:val>
                                        </p:tav>
                                        <p:tav tm="100000">
                                          <p:val>
                                            <p:strVal val="#ppt_w"/>
                                          </p:val>
                                        </p:tav>
                                      </p:tavLst>
                                    </p:anim>
                                    <p:anim calcmode="lin" valueType="num">
                                      <p:cBhvr>
                                        <p:cTn id="58" dur="1000" fill="hold"/>
                                        <p:tgtEl>
                                          <p:spTgt spid="22"/>
                                        </p:tgtEl>
                                        <p:attrNameLst>
                                          <p:attrName>ppt_h</p:attrName>
                                        </p:attrNameLst>
                                      </p:cBhvr>
                                      <p:tavLst>
                                        <p:tav tm="0">
                                          <p:val>
                                            <p:strVal val="#ppt_h"/>
                                          </p:val>
                                        </p:tav>
                                        <p:tav tm="100000">
                                          <p:val>
                                            <p:strVal val="#ppt_h"/>
                                          </p:val>
                                        </p:tav>
                                      </p:tavLst>
                                    </p:anim>
                                    <p:animEffect transition="in" filter="fade">
                                      <p:cBhvr>
                                        <p:cTn id="59" dur="1000"/>
                                        <p:tgtEl>
                                          <p:spTgt spid="22"/>
                                        </p:tgtEl>
                                      </p:cBhvr>
                                    </p:animEffect>
                                  </p:childTnLst>
                                </p:cTn>
                              </p:par>
                              <p:par>
                                <p:cTn id="60" presetID="50" presetClass="entr" presetSubtype="0" decel="100000" fill="hold" grpId="0" nodeType="withEffect">
                                  <p:stCondLst>
                                    <p:cond delay="1250"/>
                                  </p:stCondLst>
                                  <p:childTnLst>
                                    <p:set>
                                      <p:cBhvr>
                                        <p:cTn id="61" dur="1" fill="hold">
                                          <p:stCondLst>
                                            <p:cond delay="0"/>
                                          </p:stCondLst>
                                        </p:cTn>
                                        <p:tgtEl>
                                          <p:spTgt spid="23"/>
                                        </p:tgtEl>
                                        <p:attrNameLst>
                                          <p:attrName>style.visibility</p:attrName>
                                        </p:attrNameLst>
                                      </p:cBhvr>
                                      <p:to>
                                        <p:strVal val="visible"/>
                                      </p:to>
                                    </p:set>
                                    <p:anim calcmode="lin" valueType="num">
                                      <p:cBhvr>
                                        <p:cTn id="62" dur="1000" fill="hold"/>
                                        <p:tgtEl>
                                          <p:spTgt spid="23"/>
                                        </p:tgtEl>
                                        <p:attrNameLst>
                                          <p:attrName>ppt_w</p:attrName>
                                        </p:attrNameLst>
                                      </p:cBhvr>
                                      <p:tavLst>
                                        <p:tav tm="0">
                                          <p:val>
                                            <p:strVal val="#ppt_w+.3"/>
                                          </p:val>
                                        </p:tav>
                                        <p:tav tm="100000">
                                          <p:val>
                                            <p:strVal val="#ppt_w"/>
                                          </p:val>
                                        </p:tav>
                                      </p:tavLst>
                                    </p:anim>
                                    <p:anim calcmode="lin" valueType="num">
                                      <p:cBhvr>
                                        <p:cTn id="63" dur="1000" fill="hold"/>
                                        <p:tgtEl>
                                          <p:spTgt spid="23"/>
                                        </p:tgtEl>
                                        <p:attrNameLst>
                                          <p:attrName>ppt_h</p:attrName>
                                        </p:attrNameLst>
                                      </p:cBhvr>
                                      <p:tavLst>
                                        <p:tav tm="0">
                                          <p:val>
                                            <p:strVal val="#ppt_h"/>
                                          </p:val>
                                        </p:tav>
                                        <p:tav tm="100000">
                                          <p:val>
                                            <p:strVal val="#ppt_h"/>
                                          </p:val>
                                        </p:tav>
                                      </p:tavLst>
                                    </p:anim>
                                    <p:animEffect transition="in" filter="fade">
                                      <p:cBhvr>
                                        <p:cTn id="64"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8" grpId="0"/>
      <p:bldP spid="29" grpId="0"/>
      <p:bldP spid="30" grpId="0"/>
      <p:bldP spid="31" grpId="0"/>
      <p:bldP spid="32" grpId="0"/>
      <p:bldP spid="18" grpId="0"/>
      <p:bldP spid="22" grpId="0"/>
      <p:bldP spid="2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1210588" cy="461665"/>
          </a:xfrm>
          <a:prstGeom prst="rect">
            <a:avLst/>
          </a:prstGeom>
        </p:spPr>
        <p:txBody>
          <a:bodyPr wrap="none">
            <a:spAutoFit/>
          </a:bodyPr>
          <a:lstStyle/>
          <a:p>
            <a:pPr defTabSz="913765">
              <a:spcBef>
                <a:spcPts val="0"/>
              </a:spcBef>
              <a:spcAft>
                <a:spcPts val="0"/>
              </a:spcAft>
              <a:defRPr/>
            </a:pPr>
            <a:r>
              <a:rPr lang="en-US" altLang="zh-CN" sz="2400" b="1" kern="0" dirty="0" smtClean="0">
                <a:solidFill>
                  <a:srgbClr val="005A9E"/>
                </a:solidFill>
                <a:cs typeface="+mn-ea"/>
                <a:sym typeface="+mn-lt"/>
              </a:rPr>
              <a:t>ES</a:t>
            </a:r>
            <a:r>
              <a:rPr lang="zh-CN" altLang="en-US" sz="2400" b="1" kern="0" dirty="0" smtClean="0">
                <a:solidFill>
                  <a:srgbClr val="005A9E"/>
                </a:solidFill>
                <a:cs typeface="+mn-ea"/>
                <a:sym typeface="+mn-lt"/>
              </a:rPr>
              <a:t>架构</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4" name="文本框 3"/>
          <p:cNvSpPr txBox="1"/>
          <p:nvPr/>
        </p:nvSpPr>
        <p:spPr>
          <a:xfrm>
            <a:off x="4283968" y="987574"/>
            <a:ext cx="4250511" cy="2861310"/>
          </a:xfrm>
          <a:prstGeom prst="rect">
            <a:avLst/>
          </a:prstGeom>
          <a:noFill/>
        </p:spPr>
        <p:txBody>
          <a:bodyPr wrap="square" rtlCol="0">
            <a:spAutoFit/>
          </a:bodyPr>
          <a:lstStyle/>
          <a:p>
            <a:r>
              <a:rPr lang="en-US" altLang="zh-CN" sz="1000" b="1" dirty="0">
                <a:latin typeface="+mn-ea"/>
              </a:rPr>
              <a:t>Gateway</a:t>
            </a:r>
            <a:r>
              <a:rPr lang="zh-CN" altLang="en-US" sz="1000" dirty="0" smtClean="0">
                <a:latin typeface="+mn-ea"/>
              </a:rPr>
              <a:t>：是</a:t>
            </a:r>
            <a:r>
              <a:rPr lang="en-US" altLang="zh-CN" sz="1000" dirty="0">
                <a:latin typeface="+mn-ea"/>
              </a:rPr>
              <a:t>ES</a:t>
            </a:r>
            <a:r>
              <a:rPr lang="zh-CN" altLang="en-US" sz="1000" dirty="0">
                <a:latin typeface="+mn-ea"/>
              </a:rPr>
              <a:t>用来存储索引的文件系统，支持多种</a:t>
            </a:r>
            <a:r>
              <a:rPr lang="zh-CN" altLang="en-US" sz="1000" dirty="0" smtClean="0">
                <a:latin typeface="+mn-ea"/>
              </a:rPr>
              <a:t>类型</a:t>
            </a:r>
            <a:endParaRPr lang="en-US" altLang="zh-CN" sz="1000" dirty="0" smtClean="0">
              <a:latin typeface="+mn-ea"/>
            </a:endParaRPr>
          </a:p>
          <a:p>
            <a:endParaRPr lang="zh-CN" altLang="en-US" sz="1000" dirty="0">
              <a:latin typeface="+mn-ea"/>
            </a:endParaRPr>
          </a:p>
          <a:p>
            <a:r>
              <a:rPr lang="en-US" altLang="zh-CN" sz="1000" b="1" dirty="0" err="1">
                <a:latin typeface="+mn-ea"/>
              </a:rPr>
              <a:t>DistributedLucene</a:t>
            </a:r>
            <a:r>
              <a:rPr lang="en-US" altLang="zh-CN" sz="1000" b="1" dirty="0">
                <a:latin typeface="+mn-ea"/>
              </a:rPr>
              <a:t> Directory</a:t>
            </a:r>
            <a:r>
              <a:rPr lang="zh-CN" altLang="en-US" sz="1000" dirty="0">
                <a:latin typeface="+mn-ea"/>
              </a:rPr>
              <a:t>，它是</a:t>
            </a:r>
            <a:r>
              <a:rPr lang="en-US" altLang="zh-CN" sz="1000" dirty="0" err="1">
                <a:latin typeface="+mn-ea"/>
              </a:rPr>
              <a:t>Lucene</a:t>
            </a:r>
            <a:r>
              <a:rPr lang="zh-CN" altLang="en-US" sz="1000" dirty="0">
                <a:latin typeface="+mn-ea"/>
              </a:rPr>
              <a:t>里的一些列索引文件组成的目录。它负责管理这些索引文件。包括数据的读取、写入，以及索引的添加和合并等</a:t>
            </a:r>
            <a:r>
              <a:rPr lang="zh-CN" altLang="en-US" sz="1000" dirty="0" smtClean="0">
                <a:latin typeface="+mn-ea"/>
              </a:rPr>
              <a:t>。</a:t>
            </a:r>
            <a:r>
              <a:rPr lang="en-US" altLang="zh-CN" sz="1000" dirty="0" smtClean="0">
                <a:latin typeface="+mn-ea"/>
              </a:rPr>
              <a:t>FST</a:t>
            </a:r>
            <a:endParaRPr lang="en-US" altLang="zh-CN" sz="1000" dirty="0" smtClean="0">
              <a:latin typeface="+mn-ea"/>
            </a:endParaRPr>
          </a:p>
          <a:p>
            <a:r>
              <a:rPr lang="en-US" altLang="zh-CN" sz="1000" b="1" dirty="0" smtClean="0">
                <a:latin typeface="+mn-ea"/>
              </a:rPr>
              <a:t>Mapping</a:t>
            </a:r>
            <a:r>
              <a:rPr lang="zh-CN" altLang="en-US" sz="1000" dirty="0" smtClean="0">
                <a:latin typeface="+mn-ea"/>
              </a:rPr>
              <a:t>，字段类型，</a:t>
            </a:r>
            <a:r>
              <a:rPr lang="en-US" altLang="zh-CN" sz="1000" dirty="0" smtClean="0">
                <a:latin typeface="+mn-ea"/>
              </a:rPr>
              <a:t>ES</a:t>
            </a:r>
            <a:r>
              <a:rPr lang="zh-CN" altLang="en-US" sz="1000" dirty="0" smtClean="0">
                <a:latin typeface="+mn-ea"/>
              </a:rPr>
              <a:t>根据字段类型做查询和索引</a:t>
            </a:r>
            <a:endParaRPr lang="en-US" altLang="zh-CN" sz="1000" dirty="0" smtClean="0">
              <a:latin typeface="+mn-ea"/>
            </a:endParaRPr>
          </a:p>
          <a:p>
            <a:r>
              <a:rPr lang="en-US" altLang="zh-CN" sz="1000" b="1" dirty="0" smtClean="0">
                <a:latin typeface="+mn-ea"/>
              </a:rPr>
              <a:t>Index </a:t>
            </a:r>
            <a:r>
              <a:rPr lang="en-US" altLang="zh-CN" sz="1000" b="1" dirty="0" err="1" smtClean="0">
                <a:latin typeface="+mn-ea"/>
              </a:rPr>
              <a:t>Mo</a:t>
            </a:r>
            <a:r>
              <a:rPr lang="en-US" altLang="zh-CN" sz="1000" b="1" dirty="0" err="1" smtClean="0">
                <a:latin typeface="+mn-ea"/>
              </a:rPr>
              <a:t>dulle</a:t>
            </a:r>
            <a:r>
              <a:rPr lang="en-US" altLang="zh-CN" sz="1000" b="1" dirty="0" smtClean="0">
                <a:latin typeface="+mn-ea"/>
              </a:rPr>
              <a:t> </a:t>
            </a:r>
            <a:r>
              <a:rPr lang="zh-CN" altLang="en-US" sz="1000" b="1" dirty="0" smtClean="0">
                <a:latin typeface="+mn-ea"/>
              </a:rPr>
              <a:t>这里</a:t>
            </a:r>
            <a:r>
              <a:rPr lang="en-US" altLang="zh-CN" sz="1000" b="1" dirty="0" smtClean="0">
                <a:latin typeface="+mn-ea"/>
              </a:rPr>
              <a:t>index</a:t>
            </a:r>
            <a:r>
              <a:rPr lang="zh-CN" altLang="en-US" sz="1000" b="1" dirty="0" smtClean="0">
                <a:latin typeface="+mn-ea"/>
              </a:rPr>
              <a:t>是动词，写模块</a:t>
            </a:r>
            <a:endParaRPr lang="en-US" altLang="zh-CN" sz="1000" dirty="0">
              <a:latin typeface="+mn-ea"/>
            </a:endParaRPr>
          </a:p>
          <a:p>
            <a:r>
              <a:rPr lang="en-US" altLang="zh-CN" sz="1000" b="1" dirty="0" smtClean="0">
                <a:latin typeface="+mn-ea"/>
              </a:rPr>
              <a:t>Search </a:t>
            </a:r>
            <a:r>
              <a:rPr lang="en-US" altLang="zh-CN" sz="1000" b="1" dirty="0">
                <a:latin typeface="+mn-ea"/>
              </a:rPr>
              <a:t>Module</a:t>
            </a:r>
            <a:r>
              <a:rPr lang="zh-CN" altLang="en-US" sz="1000" dirty="0">
                <a:latin typeface="+mn-ea"/>
              </a:rPr>
              <a:t>，搜索查询模块</a:t>
            </a:r>
            <a:r>
              <a:rPr lang="zh-CN" altLang="en-US" sz="1000" dirty="0" smtClean="0">
                <a:latin typeface="+mn-ea"/>
              </a:rPr>
              <a:t>。</a:t>
            </a:r>
            <a:endParaRPr lang="en-US" altLang="zh-CN" sz="1000" dirty="0" smtClean="0">
              <a:latin typeface="+mn-ea"/>
            </a:endParaRPr>
          </a:p>
          <a:p>
            <a:r>
              <a:rPr lang="en-US" altLang="zh-CN" sz="1000" b="1" dirty="0" err="1" smtClean="0">
                <a:latin typeface="+mn-ea"/>
              </a:rPr>
              <a:t>Disvcovery</a:t>
            </a:r>
            <a:r>
              <a:rPr lang="zh-CN" altLang="en-US" sz="1000" dirty="0" smtClean="0">
                <a:latin typeface="+mn-ea"/>
                <a:sym typeface="+mn-ea"/>
                <a:hlinkClick r:id="rId1" action="ppaction://hlinkfile"/>
              </a:rPr>
              <a:t>官方文档</a:t>
            </a:r>
            <a:r>
              <a:rPr lang="zh-CN" altLang="en-US" sz="1000" dirty="0" smtClean="0">
                <a:latin typeface="+mn-ea"/>
              </a:rPr>
              <a:t>节点</a:t>
            </a:r>
            <a:r>
              <a:rPr lang="zh-CN" altLang="en-US" sz="1000" dirty="0">
                <a:latin typeface="+mn-ea"/>
              </a:rPr>
              <a:t>发现。比如某个节点突然离开或进来的情况，进行一个分片重新分片等。这里有个发现机制。发现机制默认的实现方式是单播和多播的形式，即</a:t>
            </a:r>
            <a:r>
              <a:rPr lang="en-US" altLang="zh-CN" sz="1000" dirty="0">
                <a:latin typeface="+mn-ea"/>
              </a:rPr>
              <a:t>Zen</a:t>
            </a:r>
            <a:r>
              <a:rPr lang="zh-CN" altLang="en-US" sz="1000" dirty="0">
                <a:latin typeface="+mn-ea"/>
              </a:rPr>
              <a:t>，同时也支持点对点的实现。另外一种是以插件的形式，即</a:t>
            </a:r>
            <a:r>
              <a:rPr lang="en-US" altLang="zh-CN" sz="1000" dirty="0" smtClean="0">
                <a:latin typeface="+mn-ea"/>
              </a:rPr>
              <a:t>EC2</a:t>
            </a:r>
            <a:r>
              <a:rPr lang="zh-CN" altLang="en-US" sz="1000" dirty="0" smtClean="0">
                <a:latin typeface="+mn-ea"/>
              </a:rPr>
              <a:t>（亚马逊弹性计算）</a:t>
            </a:r>
            <a:r>
              <a:rPr lang="en-US" altLang="zh-CN" sz="1000" dirty="0" smtClean="0">
                <a:latin typeface="+mn-ea"/>
              </a:rPr>
              <a:t>.</a:t>
            </a:r>
            <a:endParaRPr lang="en-US" altLang="zh-CN" sz="1000" dirty="0" smtClean="0">
              <a:latin typeface="+mn-ea"/>
            </a:endParaRPr>
          </a:p>
          <a:p>
            <a:r>
              <a:rPr lang="en-US" altLang="zh-CN" sz="1000" b="1" dirty="0" smtClean="0">
                <a:latin typeface="+mn-ea"/>
              </a:rPr>
              <a:t>Scripting</a:t>
            </a:r>
            <a:r>
              <a:rPr lang="zh-CN" altLang="en-US" sz="1000" dirty="0">
                <a:latin typeface="+mn-ea"/>
              </a:rPr>
              <a:t>，即脚本语言</a:t>
            </a:r>
            <a:r>
              <a:rPr lang="zh-CN" altLang="en-US" sz="1000" dirty="0" smtClean="0">
                <a:latin typeface="+mn-ea"/>
              </a:rPr>
              <a:t>。目前官方</a:t>
            </a:r>
            <a:r>
              <a:rPr lang="en-US" altLang="zh-CN" sz="1000" dirty="0" smtClean="0">
                <a:latin typeface="+mn-ea"/>
              </a:rPr>
              <a:t>painless</a:t>
            </a:r>
            <a:r>
              <a:rPr lang="zh-CN" altLang="en-US" sz="1000" dirty="0" smtClean="0">
                <a:latin typeface="+mn-ea"/>
              </a:rPr>
              <a:t>，之前支持过</a:t>
            </a:r>
            <a:r>
              <a:rPr lang="en-US" altLang="zh-CN" sz="1000" dirty="0" smtClean="0">
                <a:latin typeface="+mn-ea"/>
              </a:rPr>
              <a:t>python(</a:t>
            </a:r>
            <a:r>
              <a:rPr lang="zh-CN" altLang="en-US" sz="1000" dirty="0" smtClean="0">
                <a:latin typeface="+mn-ea"/>
              </a:rPr>
              <a:t>插件</a:t>
            </a:r>
            <a:r>
              <a:rPr lang="en-US" altLang="zh-CN" sz="1000" dirty="0" smtClean="0">
                <a:latin typeface="+mn-ea"/>
              </a:rPr>
              <a:t>)</a:t>
            </a:r>
            <a:endParaRPr lang="en-US" altLang="zh-CN" sz="1000" dirty="0">
              <a:latin typeface="+mn-ea"/>
            </a:endParaRPr>
          </a:p>
          <a:p>
            <a:r>
              <a:rPr lang="en-US" altLang="zh-CN" sz="1000" b="1" dirty="0" smtClean="0">
                <a:latin typeface="+mn-ea"/>
              </a:rPr>
              <a:t>Transport</a:t>
            </a:r>
            <a:r>
              <a:rPr lang="zh-CN" altLang="en-US" sz="1000" dirty="0" smtClean="0">
                <a:latin typeface="+mn-ea"/>
              </a:rPr>
              <a:t>，</a:t>
            </a:r>
            <a:r>
              <a:rPr lang="en-US" altLang="zh-CN" sz="1000" dirty="0" err="1" smtClean="0">
                <a:latin typeface="+mn-ea"/>
              </a:rPr>
              <a:t>ElasticSearch</a:t>
            </a:r>
            <a:r>
              <a:rPr lang="zh-CN" altLang="en-US" sz="1000" dirty="0">
                <a:latin typeface="+mn-ea"/>
              </a:rPr>
              <a:t>内部</a:t>
            </a:r>
            <a:r>
              <a:rPr lang="zh-CN" altLang="en-US" sz="1000" dirty="0" smtClean="0">
                <a:latin typeface="+mn-ea"/>
              </a:rPr>
              <a:t>节点交互，默认用</a:t>
            </a:r>
            <a:r>
              <a:rPr lang="en-US" altLang="zh-CN" sz="1000" dirty="0" smtClean="0">
                <a:latin typeface="+mn-ea"/>
              </a:rPr>
              <a:t>http</a:t>
            </a:r>
            <a:r>
              <a:rPr lang="zh-CN" altLang="en-US" sz="1000" dirty="0" smtClean="0">
                <a:latin typeface="+mn-ea"/>
              </a:rPr>
              <a:t>协议</a:t>
            </a:r>
            <a:endParaRPr lang="en-US" altLang="zh-CN" sz="1000" dirty="0" smtClean="0">
              <a:latin typeface="+mn-ea"/>
            </a:endParaRPr>
          </a:p>
          <a:p>
            <a:r>
              <a:rPr lang="en-US" altLang="zh-CN" sz="1000" b="1" dirty="0" smtClean="0">
                <a:latin typeface="+mn-ea"/>
              </a:rPr>
              <a:t>RESTful </a:t>
            </a:r>
            <a:r>
              <a:rPr lang="en-US" altLang="zh-CN" sz="1000" b="1" dirty="0">
                <a:latin typeface="+mn-ea"/>
              </a:rPr>
              <a:t>Style API</a:t>
            </a:r>
            <a:r>
              <a:rPr lang="zh-CN" altLang="en-US" sz="1000" dirty="0">
                <a:latin typeface="+mn-ea"/>
              </a:rPr>
              <a:t>，通过</a:t>
            </a:r>
            <a:r>
              <a:rPr lang="en-US" altLang="zh-CN" sz="1000" dirty="0">
                <a:latin typeface="+mn-ea"/>
              </a:rPr>
              <a:t>RESTful</a:t>
            </a:r>
            <a:r>
              <a:rPr lang="zh-CN" altLang="en-US" sz="1000" dirty="0">
                <a:latin typeface="+mn-ea"/>
              </a:rPr>
              <a:t>方式来实现</a:t>
            </a:r>
            <a:r>
              <a:rPr lang="en-US" altLang="zh-CN" sz="1000" dirty="0">
                <a:latin typeface="+mn-ea"/>
              </a:rPr>
              <a:t>API</a:t>
            </a:r>
            <a:r>
              <a:rPr lang="zh-CN" altLang="en-US" sz="1000" dirty="0">
                <a:latin typeface="+mn-ea"/>
              </a:rPr>
              <a:t>编程</a:t>
            </a:r>
            <a:r>
              <a:rPr lang="zh-CN" altLang="en-US" sz="1000" dirty="0" smtClean="0">
                <a:latin typeface="+mn-ea"/>
              </a:rPr>
              <a:t>。</a:t>
            </a:r>
            <a:endParaRPr lang="en-US" altLang="zh-CN" sz="1000" dirty="0" smtClean="0">
              <a:latin typeface="+mn-ea"/>
            </a:endParaRPr>
          </a:p>
          <a:p>
            <a:r>
              <a:rPr lang="en-US" altLang="zh-CN" sz="1000" b="1" dirty="0" smtClean="0">
                <a:latin typeface="+mn-ea"/>
              </a:rPr>
              <a:t>3rd </a:t>
            </a:r>
            <a:r>
              <a:rPr lang="en-US" altLang="zh-CN" sz="1000" b="1" dirty="0">
                <a:latin typeface="+mn-ea"/>
              </a:rPr>
              <a:t>plugins</a:t>
            </a:r>
            <a:r>
              <a:rPr lang="zh-CN" altLang="en-US" sz="1000" dirty="0">
                <a:latin typeface="+mn-ea"/>
              </a:rPr>
              <a:t>，代表第三方</a:t>
            </a:r>
            <a:r>
              <a:rPr lang="zh-CN" altLang="en-US" sz="1000" dirty="0" smtClean="0">
                <a:latin typeface="+mn-ea"/>
              </a:rPr>
              <a:t>插件</a:t>
            </a:r>
            <a:endParaRPr lang="en-US" altLang="zh-CN" sz="1000" dirty="0" smtClean="0">
              <a:latin typeface="+mn-ea"/>
            </a:endParaRPr>
          </a:p>
          <a:p>
            <a:r>
              <a:rPr lang="en-US" altLang="zh-CN" sz="1000" b="1" dirty="0" smtClean="0">
                <a:latin typeface="+mn-ea"/>
              </a:rPr>
              <a:t>Java(</a:t>
            </a:r>
            <a:r>
              <a:rPr lang="en-US" altLang="zh-CN" sz="1000" b="1" dirty="0" err="1" smtClean="0">
                <a:latin typeface="+mn-ea"/>
              </a:rPr>
              <a:t>Netty</a:t>
            </a:r>
            <a:r>
              <a:rPr lang="en-US" altLang="zh-CN" sz="1000" b="1" dirty="0">
                <a:latin typeface="+mn-ea"/>
              </a:rPr>
              <a:t>)</a:t>
            </a:r>
            <a:r>
              <a:rPr lang="zh-CN" altLang="en-US" sz="1000" dirty="0">
                <a:latin typeface="+mn-ea"/>
              </a:rPr>
              <a:t>，是开发</a:t>
            </a:r>
            <a:r>
              <a:rPr lang="zh-CN" altLang="en-US" sz="1000" dirty="0" smtClean="0">
                <a:latin typeface="+mn-ea"/>
              </a:rPr>
              <a:t>框架</a:t>
            </a:r>
            <a:endParaRPr lang="en-US" altLang="zh-CN" sz="1000" dirty="0" smtClean="0">
              <a:latin typeface="+mn-ea"/>
            </a:endParaRPr>
          </a:p>
          <a:p>
            <a:r>
              <a:rPr lang="en-US" altLang="zh-CN" sz="1000" b="1" dirty="0" smtClean="0">
                <a:latin typeface="+mn-ea"/>
              </a:rPr>
              <a:t>JMX</a:t>
            </a:r>
            <a:r>
              <a:rPr lang="zh-CN" altLang="en-US" sz="1000" dirty="0">
                <a:latin typeface="+mn-ea"/>
              </a:rPr>
              <a:t>，是监控</a:t>
            </a:r>
            <a:endParaRPr lang="zh-CN" altLang="en-US" sz="1000" dirty="0">
              <a:latin typeface="+mn-ea"/>
            </a:endParaRPr>
          </a:p>
        </p:txBody>
      </p:sp>
      <p:pic>
        <p:nvPicPr>
          <p:cNvPr id="10" name="图片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378" y="887398"/>
            <a:ext cx="4055027" cy="31449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1415772"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集群组成</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pic>
        <p:nvPicPr>
          <p:cNvPr id="37" name="图片 3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73571" y="915566"/>
            <a:ext cx="7270703" cy="3456384"/>
          </a:xfrm>
          <a:prstGeom prst="rect">
            <a:avLst/>
          </a:prstGeom>
        </p:spPr>
      </p:pic>
      <p:sp>
        <p:nvSpPr>
          <p:cNvPr id="38" name="文本框 37"/>
          <p:cNvSpPr txBox="1"/>
          <p:nvPr/>
        </p:nvSpPr>
        <p:spPr>
          <a:xfrm>
            <a:off x="173571" y="4371950"/>
            <a:ext cx="3239990" cy="707886"/>
          </a:xfrm>
          <a:prstGeom prst="rect">
            <a:avLst/>
          </a:prstGeom>
          <a:noFill/>
        </p:spPr>
        <p:txBody>
          <a:bodyPr wrap="none" rtlCol="0">
            <a:spAutoFit/>
          </a:bodyPr>
          <a:lstStyle/>
          <a:p>
            <a:r>
              <a:rPr lang="en-US" altLang="zh-CN" sz="1000" dirty="0" smtClean="0"/>
              <a:t>ES8.0</a:t>
            </a:r>
            <a:r>
              <a:rPr lang="zh-CN" altLang="en-US" sz="1000" dirty="0" smtClean="0"/>
              <a:t>之后，节点类型被抽象为节点角色</a:t>
            </a:r>
            <a:endParaRPr lang="en-US" altLang="zh-CN" sz="1000" dirty="0" smtClean="0"/>
          </a:p>
          <a:p>
            <a:r>
              <a:rPr lang="zh-CN" altLang="en-US" sz="1000" dirty="0" smtClean="0"/>
              <a:t>原来要配置多项：</a:t>
            </a:r>
            <a:r>
              <a:rPr lang="en-US" altLang="zh-CN" sz="1000" dirty="0" err="1" smtClean="0"/>
              <a:t>node.data</a:t>
            </a:r>
            <a:r>
              <a:rPr lang="en-US" altLang="zh-CN" sz="1000" dirty="0"/>
              <a:t>: </a:t>
            </a:r>
            <a:r>
              <a:rPr lang="en-US" altLang="zh-CN" sz="1000" dirty="0" smtClean="0"/>
              <a:t>false</a:t>
            </a:r>
            <a:r>
              <a:rPr lang="zh-CN" altLang="en-US" sz="1000" dirty="0" smtClean="0"/>
              <a:t>，</a:t>
            </a:r>
            <a:r>
              <a:rPr lang="en-US" altLang="zh-CN" sz="1000" dirty="0" err="1"/>
              <a:t>node.ingest</a:t>
            </a:r>
            <a:r>
              <a:rPr lang="en-US" altLang="zh-CN" sz="1000" dirty="0"/>
              <a:t>: false</a:t>
            </a:r>
            <a:br>
              <a:rPr lang="en-US" altLang="zh-CN" sz="1000" dirty="0"/>
            </a:br>
            <a:r>
              <a:rPr lang="zh-CN" altLang="en-US" sz="1000" dirty="0" smtClean="0"/>
              <a:t>现在</a:t>
            </a:r>
            <a:r>
              <a:rPr lang="en-US" altLang="zh-CN" sz="1000" dirty="0" err="1" smtClean="0"/>
              <a:t>node.roles</a:t>
            </a:r>
            <a:r>
              <a:rPr lang="en-US" altLang="zh-CN" sz="1000" dirty="0" smtClean="0"/>
              <a:t>:[</a:t>
            </a:r>
            <a:r>
              <a:rPr lang="en-US" altLang="zh-CN" sz="1000" dirty="0" err="1" smtClean="0"/>
              <a:t>data,ingest</a:t>
            </a:r>
            <a:r>
              <a:rPr lang="en-US" altLang="zh-CN" sz="1000" dirty="0" smtClean="0"/>
              <a:t>]</a:t>
            </a:r>
            <a:endParaRPr lang="en-US" altLang="zh-CN" sz="1000" dirty="0" smtClean="0"/>
          </a:p>
          <a:p>
            <a:r>
              <a:rPr lang="zh-CN" altLang="en-US" sz="1000" dirty="0">
                <a:hlinkClick r:id="rId2"/>
              </a:rPr>
              <a:t>官</a:t>
            </a:r>
            <a:r>
              <a:rPr lang="zh-CN" altLang="en-US" sz="1000" dirty="0" smtClean="0">
                <a:hlinkClick r:id="rId2"/>
              </a:rPr>
              <a:t>网地址</a:t>
            </a:r>
            <a:r>
              <a:rPr lang="zh-CN" altLang="en-US" sz="1000" dirty="0" smtClean="0"/>
              <a:t>， </a:t>
            </a:r>
            <a:r>
              <a:rPr lang="zh-CN" altLang="en-US" sz="1000" dirty="0" smtClean="0">
                <a:hlinkClick r:id="rId3"/>
              </a:rPr>
              <a:t>优秀博客</a:t>
            </a:r>
            <a:endParaRPr lang="zh-CN" altLang="en-US" sz="1000" dirty="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1415772"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名词解释</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aphicFrame>
        <p:nvGraphicFramePr>
          <p:cNvPr id="15" name="表格 14"/>
          <p:cNvGraphicFramePr>
            <a:graphicFrameLocks noGrp="1"/>
          </p:cNvGraphicFramePr>
          <p:nvPr/>
        </p:nvGraphicFramePr>
        <p:xfrm>
          <a:off x="179512" y="977246"/>
          <a:ext cx="4464496" cy="4011392"/>
        </p:xfrm>
        <a:graphic>
          <a:graphicData uri="http://schemas.openxmlformats.org/drawingml/2006/table">
            <a:tbl>
              <a:tblPr firstRow="1" bandRow="1">
                <a:tableStyleId>{5C22544A-7EE6-4342-B048-85BDC9FD1C3A}</a:tableStyleId>
              </a:tblPr>
              <a:tblGrid>
                <a:gridCol w="2232248"/>
                <a:gridCol w="2232248"/>
              </a:tblGrid>
              <a:tr h="364672">
                <a:tc>
                  <a:txBody>
                    <a:bodyPr/>
                    <a:lstStyle/>
                    <a:p>
                      <a:pPr algn="ctr"/>
                      <a:r>
                        <a:rPr lang="en-US" altLang="zh-CN" dirty="0" err="1" smtClean="0">
                          <a:latin typeface="+mn-ea"/>
                          <a:ea typeface="+mn-ea"/>
                        </a:rPr>
                        <a:t>Mysql</a:t>
                      </a:r>
                      <a:endParaRPr lang="zh-CN" altLang="en-US" dirty="0">
                        <a:latin typeface="+mn-ea"/>
                        <a:ea typeface="+mn-ea"/>
                      </a:endParaRPr>
                    </a:p>
                  </a:txBody>
                  <a:tcPr/>
                </a:tc>
                <a:tc>
                  <a:txBody>
                    <a:bodyPr/>
                    <a:lstStyle/>
                    <a:p>
                      <a:pPr algn="ctr"/>
                      <a:r>
                        <a:rPr lang="en-US" altLang="zh-CN" dirty="0" err="1" smtClean="0">
                          <a:latin typeface="+mn-ea"/>
                          <a:ea typeface="+mn-ea"/>
                        </a:rPr>
                        <a:t>Elasticsearch</a:t>
                      </a:r>
                      <a:endParaRPr lang="zh-CN" altLang="en-US" dirty="0">
                        <a:latin typeface="+mn-ea"/>
                        <a:ea typeface="+mn-ea"/>
                      </a:endParaRPr>
                    </a:p>
                  </a:txBody>
                  <a:tcPr/>
                </a:tc>
              </a:tr>
              <a:tr h="364672">
                <a:tc>
                  <a:txBody>
                    <a:bodyPr/>
                    <a:lstStyle/>
                    <a:p>
                      <a:pPr algn="ctr"/>
                      <a:r>
                        <a:rPr lang="en-US" altLang="zh-CN" dirty="0" err="1" smtClean="0">
                          <a:latin typeface="+mn-ea"/>
                          <a:ea typeface="+mn-ea"/>
                        </a:rPr>
                        <a:t>Mysql</a:t>
                      </a:r>
                      <a:r>
                        <a:rPr lang="zh-CN" altLang="en-US" dirty="0" smtClean="0">
                          <a:latin typeface="+mn-ea"/>
                          <a:ea typeface="+mn-ea"/>
                        </a:rPr>
                        <a:t>实例</a:t>
                      </a:r>
                      <a:endParaRPr lang="zh-CN" altLang="en-US" dirty="0">
                        <a:latin typeface="+mn-ea"/>
                        <a:ea typeface="+mn-ea"/>
                      </a:endParaRPr>
                    </a:p>
                  </a:txBody>
                  <a:tcPr/>
                </a:tc>
                <a:tc>
                  <a:txBody>
                    <a:bodyPr/>
                    <a:lstStyle/>
                    <a:p>
                      <a:pPr algn="ctr"/>
                      <a:r>
                        <a:rPr lang="en-US" altLang="zh-CN" dirty="0" smtClean="0">
                          <a:latin typeface="+mn-ea"/>
                          <a:ea typeface="+mn-ea"/>
                        </a:rPr>
                        <a:t>Cluster</a:t>
                      </a:r>
                      <a:endParaRPr lang="zh-CN" altLang="en-US" dirty="0">
                        <a:latin typeface="+mn-ea"/>
                        <a:ea typeface="+mn-ea"/>
                      </a:endParaRPr>
                    </a:p>
                  </a:txBody>
                  <a:tcPr/>
                </a:tc>
              </a:tr>
              <a:tr h="364672">
                <a:tc>
                  <a:txBody>
                    <a:bodyPr/>
                    <a:lstStyle/>
                    <a:p>
                      <a:pPr algn="ctr"/>
                      <a:r>
                        <a:rPr lang="zh-CN" altLang="en-US" dirty="0" smtClean="0">
                          <a:latin typeface="+mn-ea"/>
                          <a:ea typeface="+mn-ea"/>
                        </a:rPr>
                        <a:t>服务器</a:t>
                      </a:r>
                      <a:endParaRPr lang="zh-CN" altLang="en-US" dirty="0">
                        <a:latin typeface="+mn-ea"/>
                        <a:ea typeface="+mn-ea"/>
                      </a:endParaRPr>
                    </a:p>
                  </a:txBody>
                  <a:tcPr/>
                </a:tc>
                <a:tc>
                  <a:txBody>
                    <a:bodyPr/>
                    <a:lstStyle/>
                    <a:p>
                      <a:pPr algn="ctr"/>
                      <a:r>
                        <a:rPr lang="zh-CN" altLang="en-US" dirty="0" smtClean="0">
                          <a:latin typeface="+mn-ea"/>
                          <a:ea typeface="+mn-ea"/>
                        </a:rPr>
                        <a:t>节点</a:t>
                      </a:r>
                      <a:endParaRPr lang="zh-CN" altLang="en-US" dirty="0">
                        <a:latin typeface="+mn-ea"/>
                        <a:ea typeface="+mn-ea"/>
                      </a:endParaRPr>
                    </a:p>
                  </a:txBody>
                  <a:tcPr/>
                </a:tc>
              </a:tr>
              <a:tr h="364672">
                <a:tc>
                  <a:txBody>
                    <a:bodyPr/>
                    <a:lstStyle/>
                    <a:p>
                      <a:pPr algn="ctr"/>
                      <a:r>
                        <a:rPr lang="en-US" altLang="zh-CN" dirty="0" smtClean="0">
                          <a:latin typeface="+mn-ea"/>
                          <a:ea typeface="+mn-ea"/>
                        </a:rPr>
                        <a:t>Database</a:t>
                      </a:r>
                      <a:endParaRPr lang="zh-CN" altLang="en-US" dirty="0">
                        <a:latin typeface="+mn-ea"/>
                        <a:ea typeface="+mn-ea"/>
                      </a:endParaRPr>
                    </a:p>
                  </a:txBody>
                  <a:tcPr/>
                </a:tc>
                <a:tc>
                  <a:txBody>
                    <a:bodyPr/>
                    <a:lstStyle/>
                    <a:p>
                      <a:pPr algn="ctr"/>
                      <a:r>
                        <a:rPr lang="en-US" altLang="zh-CN" strike="sngStrike" dirty="0" smtClean="0">
                          <a:latin typeface="+mn-ea"/>
                          <a:ea typeface="+mn-ea"/>
                        </a:rPr>
                        <a:t>_type(</a:t>
                      </a:r>
                      <a:r>
                        <a:rPr lang="zh-CN" altLang="en-US" strike="sngStrike" dirty="0" smtClean="0">
                          <a:latin typeface="+mn-ea"/>
                          <a:ea typeface="+mn-ea"/>
                        </a:rPr>
                        <a:t>废弃</a:t>
                      </a:r>
                      <a:r>
                        <a:rPr lang="en-US" altLang="zh-CN" strike="sngStrike" dirty="0" smtClean="0">
                          <a:latin typeface="+mn-ea"/>
                          <a:ea typeface="+mn-ea"/>
                        </a:rPr>
                        <a:t>)</a:t>
                      </a:r>
                      <a:endParaRPr lang="zh-CN" altLang="en-US" strike="sngStrike" dirty="0">
                        <a:latin typeface="+mn-ea"/>
                        <a:ea typeface="+mn-ea"/>
                      </a:endParaRPr>
                    </a:p>
                  </a:txBody>
                  <a:tcPr/>
                </a:tc>
              </a:tr>
              <a:tr h="364672">
                <a:tc>
                  <a:txBody>
                    <a:bodyPr/>
                    <a:lstStyle/>
                    <a:p>
                      <a:pPr algn="ctr"/>
                      <a:r>
                        <a:rPr lang="en-US" altLang="zh-CN" dirty="0" smtClean="0">
                          <a:latin typeface="+mn-ea"/>
                          <a:ea typeface="+mn-ea"/>
                        </a:rPr>
                        <a:t>Table</a:t>
                      </a:r>
                      <a:endParaRPr lang="zh-CN" altLang="en-US" dirty="0">
                        <a:latin typeface="+mn-ea"/>
                        <a:ea typeface="+mn-ea"/>
                      </a:endParaRPr>
                    </a:p>
                  </a:txBody>
                  <a:tcPr/>
                </a:tc>
                <a:tc>
                  <a:txBody>
                    <a:bodyPr/>
                    <a:lstStyle/>
                    <a:p>
                      <a:pPr algn="ctr"/>
                      <a:r>
                        <a:rPr lang="en-US" altLang="zh-CN" dirty="0" smtClean="0">
                          <a:latin typeface="+mn-ea"/>
                          <a:ea typeface="+mn-ea"/>
                        </a:rPr>
                        <a:t>Index</a:t>
                      </a:r>
                      <a:endParaRPr lang="zh-CN" altLang="en-US" dirty="0">
                        <a:latin typeface="+mn-ea"/>
                        <a:ea typeface="+mn-ea"/>
                      </a:endParaRPr>
                    </a:p>
                  </a:txBody>
                  <a:tcPr/>
                </a:tc>
              </a:tr>
              <a:tr h="364672">
                <a:tc>
                  <a:txBody>
                    <a:bodyPr/>
                    <a:lstStyle/>
                    <a:p>
                      <a:pPr algn="ctr"/>
                      <a:r>
                        <a:rPr lang="zh-CN" altLang="en-US" dirty="0" smtClean="0">
                          <a:latin typeface="+mn-ea"/>
                          <a:ea typeface="+mn-ea"/>
                        </a:rPr>
                        <a:t>按规则分的表</a:t>
                      </a:r>
                      <a:endParaRPr lang="zh-CN" altLang="en-US" dirty="0">
                        <a:latin typeface="+mn-ea"/>
                        <a:ea typeface="+mn-ea"/>
                      </a:endParaRPr>
                    </a:p>
                  </a:txBody>
                  <a:tcPr/>
                </a:tc>
                <a:tc>
                  <a:txBody>
                    <a:bodyPr/>
                    <a:lstStyle/>
                    <a:p>
                      <a:pPr algn="ctr"/>
                      <a:r>
                        <a:rPr lang="zh-CN" altLang="en-US" dirty="0" smtClean="0">
                          <a:latin typeface="+mn-ea"/>
                          <a:ea typeface="+mn-ea"/>
                        </a:rPr>
                        <a:t>分片：</a:t>
                      </a:r>
                      <a:r>
                        <a:rPr lang="en-US" altLang="zh-CN" dirty="0" smtClean="0">
                          <a:latin typeface="+mn-ea"/>
                          <a:ea typeface="+mn-ea"/>
                        </a:rPr>
                        <a:t>shard</a:t>
                      </a:r>
                      <a:endParaRPr lang="zh-CN" altLang="en-US" dirty="0">
                        <a:latin typeface="+mn-ea"/>
                        <a:ea typeface="+mn-ea"/>
                      </a:endParaRPr>
                    </a:p>
                  </a:txBody>
                  <a:tcPr/>
                </a:tc>
              </a:tr>
              <a:tr h="364672">
                <a:tc>
                  <a:txBody>
                    <a:bodyPr/>
                    <a:lstStyle/>
                    <a:p>
                      <a:pPr algn="ctr"/>
                      <a:r>
                        <a:rPr lang="zh-CN" altLang="en-US" dirty="0" smtClean="0">
                          <a:latin typeface="+mn-ea"/>
                          <a:ea typeface="+mn-ea"/>
                        </a:rPr>
                        <a:t>从库</a:t>
                      </a:r>
                      <a:endParaRPr lang="zh-CN" altLang="en-US" dirty="0">
                        <a:latin typeface="+mn-ea"/>
                        <a:ea typeface="+mn-ea"/>
                      </a:endParaRPr>
                    </a:p>
                  </a:txBody>
                  <a:tcPr/>
                </a:tc>
                <a:tc>
                  <a:txBody>
                    <a:bodyPr/>
                    <a:lstStyle/>
                    <a:p>
                      <a:pPr algn="ctr"/>
                      <a:r>
                        <a:rPr lang="en-US" altLang="zh-CN" dirty="0" smtClean="0">
                          <a:latin typeface="+mn-ea"/>
                          <a:ea typeface="+mn-ea"/>
                        </a:rPr>
                        <a:t>Replicas</a:t>
                      </a:r>
                      <a:r>
                        <a:rPr lang="zh-CN" altLang="en-US" dirty="0" smtClean="0">
                          <a:latin typeface="+mn-ea"/>
                          <a:ea typeface="+mn-ea"/>
                        </a:rPr>
                        <a:t>副本数</a:t>
                      </a:r>
                      <a:endParaRPr lang="zh-CN" altLang="en-US" dirty="0">
                        <a:latin typeface="+mn-ea"/>
                        <a:ea typeface="+mn-ea"/>
                      </a:endParaRPr>
                    </a:p>
                  </a:txBody>
                  <a:tcPr/>
                </a:tc>
              </a:tr>
              <a:tr h="364672">
                <a:tc>
                  <a:txBody>
                    <a:bodyPr/>
                    <a:lstStyle/>
                    <a:p>
                      <a:pPr algn="ctr"/>
                      <a:r>
                        <a:rPr lang="en-US" altLang="zh-CN" dirty="0" smtClean="0">
                          <a:latin typeface="+mn-ea"/>
                          <a:ea typeface="+mn-ea"/>
                        </a:rPr>
                        <a:t>Row</a:t>
                      </a:r>
                      <a:endParaRPr lang="zh-CN" altLang="en-US" dirty="0">
                        <a:latin typeface="+mn-ea"/>
                        <a:ea typeface="+mn-ea"/>
                      </a:endParaRPr>
                    </a:p>
                  </a:txBody>
                  <a:tcPr/>
                </a:tc>
                <a:tc>
                  <a:txBody>
                    <a:bodyPr/>
                    <a:lstStyle/>
                    <a:p>
                      <a:pPr algn="ctr"/>
                      <a:r>
                        <a:rPr lang="en-US" altLang="zh-CN" dirty="0" smtClean="0">
                          <a:latin typeface="+mn-ea"/>
                          <a:ea typeface="+mn-ea"/>
                        </a:rPr>
                        <a:t>Document</a:t>
                      </a:r>
                      <a:endParaRPr lang="zh-CN" altLang="en-US" dirty="0">
                        <a:latin typeface="+mn-ea"/>
                        <a:ea typeface="+mn-ea"/>
                      </a:endParaRPr>
                    </a:p>
                  </a:txBody>
                  <a:tcPr/>
                </a:tc>
              </a:tr>
              <a:tr h="364672">
                <a:tc>
                  <a:txBody>
                    <a:bodyPr/>
                    <a:lstStyle/>
                    <a:p>
                      <a:pPr algn="ctr"/>
                      <a:r>
                        <a:rPr lang="en-US" altLang="zh-CN" dirty="0" smtClean="0">
                          <a:latin typeface="+mn-ea"/>
                          <a:ea typeface="+mn-ea"/>
                        </a:rPr>
                        <a:t>Column</a:t>
                      </a:r>
                      <a:endParaRPr lang="zh-CN" altLang="en-US" dirty="0">
                        <a:latin typeface="+mn-ea"/>
                        <a:ea typeface="+mn-ea"/>
                      </a:endParaRPr>
                    </a:p>
                  </a:txBody>
                  <a:tcPr/>
                </a:tc>
                <a:tc>
                  <a:txBody>
                    <a:bodyPr/>
                    <a:lstStyle/>
                    <a:p>
                      <a:pPr algn="ctr"/>
                      <a:r>
                        <a:rPr lang="en-US" altLang="zh-CN" dirty="0" smtClean="0">
                          <a:latin typeface="+mn-ea"/>
                          <a:ea typeface="+mn-ea"/>
                        </a:rPr>
                        <a:t>Field</a:t>
                      </a:r>
                      <a:endParaRPr lang="zh-CN" altLang="en-US" dirty="0">
                        <a:latin typeface="+mn-ea"/>
                        <a:ea typeface="+mn-ea"/>
                      </a:endParaRPr>
                    </a:p>
                  </a:txBody>
                  <a:tcPr/>
                </a:tc>
              </a:tr>
              <a:tr h="364672">
                <a:tc>
                  <a:txBody>
                    <a:bodyPr/>
                    <a:lstStyle/>
                    <a:p>
                      <a:pPr algn="ctr"/>
                      <a:r>
                        <a:rPr lang="en-US" altLang="zh-CN" dirty="0" smtClean="0">
                          <a:latin typeface="+mn-ea"/>
                          <a:ea typeface="+mn-ea"/>
                        </a:rPr>
                        <a:t>Schema</a:t>
                      </a:r>
                      <a:endParaRPr lang="zh-CN" altLang="en-US" dirty="0">
                        <a:latin typeface="+mn-ea"/>
                        <a:ea typeface="+mn-ea"/>
                      </a:endParaRPr>
                    </a:p>
                  </a:txBody>
                  <a:tcPr/>
                </a:tc>
                <a:tc>
                  <a:txBody>
                    <a:bodyPr/>
                    <a:lstStyle/>
                    <a:p>
                      <a:pPr algn="ctr"/>
                      <a:r>
                        <a:rPr lang="en-US" altLang="zh-CN" dirty="0" smtClean="0">
                          <a:latin typeface="+mn-ea"/>
                          <a:ea typeface="+mn-ea"/>
                        </a:rPr>
                        <a:t>Mapping</a:t>
                      </a:r>
                      <a:endParaRPr lang="zh-CN" altLang="en-US" dirty="0">
                        <a:latin typeface="+mn-ea"/>
                        <a:ea typeface="+mn-ea"/>
                      </a:endParaRPr>
                    </a:p>
                  </a:txBody>
                  <a:tcPr/>
                </a:tc>
              </a:tr>
              <a:tr h="364672">
                <a:tc>
                  <a:txBody>
                    <a:bodyPr/>
                    <a:lstStyle/>
                    <a:p>
                      <a:pPr algn="ctr"/>
                      <a:r>
                        <a:rPr lang="en-US" altLang="zh-CN" dirty="0" smtClean="0">
                          <a:latin typeface="+mn-ea"/>
                          <a:ea typeface="+mn-ea"/>
                        </a:rPr>
                        <a:t>SQL</a:t>
                      </a:r>
                      <a:endParaRPr lang="zh-CN" altLang="en-US" dirty="0">
                        <a:latin typeface="+mn-ea"/>
                        <a:ea typeface="+mn-ea"/>
                      </a:endParaRPr>
                    </a:p>
                  </a:txBody>
                  <a:tcPr/>
                </a:tc>
                <a:tc>
                  <a:txBody>
                    <a:bodyPr/>
                    <a:lstStyle/>
                    <a:p>
                      <a:pPr algn="ctr"/>
                      <a:r>
                        <a:rPr lang="en-US" altLang="zh-CN" dirty="0" smtClean="0">
                          <a:latin typeface="+mn-ea"/>
                          <a:ea typeface="+mn-ea"/>
                        </a:rPr>
                        <a:t>Query DSL</a:t>
                      </a:r>
                      <a:endParaRPr lang="zh-CN" altLang="en-US" dirty="0">
                        <a:latin typeface="+mn-ea"/>
                        <a:ea typeface="+mn-ea"/>
                      </a:endParaRPr>
                    </a:p>
                  </a:txBody>
                  <a:tcPr/>
                </a:tc>
              </a:tr>
            </a:tbl>
          </a:graphicData>
        </a:graphic>
      </p:graphicFrame>
      <p:sp>
        <p:nvSpPr>
          <p:cNvPr id="22" name="文本框 21"/>
          <p:cNvSpPr txBox="1"/>
          <p:nvPr/>
        </p:nvSpPr>
        <p:spPr>
          <a:xfrm>
            <a:off x="5076056" y="987574"/>
            <a:ext cx="1728192" cy="864096"/>
          </a:xfrm>
          <a:prstGeom prst="rect">
            <a:avLst/>
          </a:prstGeom>
          <a:noFill/>
        </p:spPr>
        <p:txBody>
          <a:bodyPr wrap="square" rtlCol="0">
            <a:spAutoFit/>
          </a:bodyPr>
          <a:lstStyle/>
          <a:p>
            <a:r>
              <a:rPr lang="en-US" altLang="zh-CN" sz="1200" dirty="0">
                <a:latin typeface="+mn-ea"/>
              </a:rPr>
              <a:t>s</a:t>
            </a:r>
            <a:r>
              <a:rPr lang="en-US" altLang="zh-CN" sz="1200" dirty="0" smtClean="0">
                <a:latin typeface="+mn-ea"/>
              </a:rPr>
              <a:t>elect </a:t>
            </a:r>
            <a:r>
              <a:rPr lang="en-US" altLang="zh-CN" sz="1200" dirty="0" err="1" smtClean="0">
                <a:latin typeface="+mn-ea"/>
              </a:rPr>
              <a:t>id,name</a:t>
            </a:r>
            <a:r>
              <a:rPr lang="en-US" altLang="zh-CN" sz="1200" dirty="0" smtClean="0">
                <a:latin typeface="+mn-ea"/>
              </a:rPr>
              <a:t> </a:t>
            </a:r>
            <a:endParaRPr lang="en-US" altLang="zh-CN" sz="1200" dirty="0" smtClean="0">
              <a:latin typeface="+mn-ea"/>
            </a:endParaRPr>
          </a:p>
          <a:p>
            <a:r>
              <a:rPr lang="en-US" altLang="zh-CN" sz="1200" dirty="0" smtClean="0">
                <a:latin typeface="+mn-ea"/>
              </a:rPr>
              <a:t>from </a:t>
            </a:r>
            <a:r>
              <a:rPr lang="en-US" altLang="zh-CN" sz="1200" dirty="0" err="1" smtClean="0">
                <a:latin typeface="+mn-ea"/>
              </a:rPr>
              <a:t>tableA</a:t>
            </a:r>
            <a:r>
              <a:rPr lang="en-US" altLang="zh-CN" sz="1200" dirty="0" smtClean="0">
                <a:latin typeface="+mn-ea"/>
              </a:rPr>
              <a:t> </a:t>
            </a:r>
            <a:endParaRPr lang="en-US" altLang="zh-CN" sz="1200" dirty="0" smtClean="0">
              <a:latin typeface="+mn-ea"/>
            </a:endParaRPr>
          </a:p>
          <a:p>
            <a:r>
              <a:rPr lang="en-US" altLang="zh-CN" sz="1200" dirty="0" smtClean="0">
                <a:latin typeface="+mn-ea"/>
              </a:rPr>
              <a:t>where age=20 </a:t>
            </a:r>
            <a:endParaRPr lang="en-US" altLang="zh-CN" sz="1200" dirty="0" smtClean="0">
              <a:latin typeface="+mn-ea"/>
            </a:endParaRPr>
          </a:p>
          <a:p>
            <a:r>
              <a:rPr lang="en-US" altLang="zh-CN" sz="1200" dirty="0" smtClean="0">
                <a:latin typeface="+mn-ea"/>
              </a:rPr>
              <a:t>order by </a:t>
            </a:r>
            <a:r>
              <a:rPr lang="en-US" altLang="zh-CN" sz="1200" dirty="0" err="1" smtClean="0">
                <a:latin typeface="+mn-ea"/>
              </a:rPr>
              <a:t>ctime</a:t>
            </a:r>
            <a:r>
              <a:rPr lang="en-US" altLang="zh-CN" sz="1200" dirty="0" smtClean="0">
                <a:latin typeface="+mn-ea"/>
              </a:rPr>
              <a:t> </a:t>
            </a:r>
            <a:r>
              <a:rPr lang="en-US" altLang="zh-CN" sz="1200" dirty="0" err="1" smtClean="0">
                <a:latin typeface="+mn-ea"/>
              </a:rPr>
              <a:t>desc</a:t>
            </a:r>
            <a:endParaRPr lang="zh-CN" altLang="en-US" sz="1200" dirty="0">
              <a:latin typeface="+mn-ea"/>
            </a:endParaRPr>
          </a:p>
        </p:txBody>
      </p:sp>
      <p:pic>
        <p:nvPicPr>
          <p:cNvPr id="24" name="图片 23"/>
          <p:cNvPicPr>
            <a:picLocks noChangeAspect="1"/>
          </p:cNvPicPr>
          <p:nvPr/>
        </p:nvPicPr>
        <p:blipFill>
          <a:blip r:embed="rId1"/>
          <a:stretch>
            <a:fillRect/>
          </a:stretch>
        </p:blipFill>
        <p:spPr>
          <a:xfrm>
            <a:off x="5072211" y="2495113"/>
            <a:ext cx="2181241" cy="212885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1415772"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倒排索引</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4" name="文本框 3"/>
          <p:cNvSpPr txBox="1"/>
          <p:nvPr/>
        </p:nvSpPr>
        <p:spPr>
          <a:xfrm>
            <a:off x="4361300" y="915566"/>
            <a:ext cx="5278120" cy="1322070"/>
          </a:xfrm>
          <a:prstGeom prst="rect">
            <a:avLst/>
          </a:prstGeom>
          <a:noFill/>
        </p:spPr>
        <p:txBody>
          <a:bodyPr wrap="none" rtlCol="0">
            <a:spAutoFit/>
          </a:bodyPr>
          <a:lstStyle/>
          <a:p>
            <a:pPr algn="l"/>
            <a:r>
              <a:rPr lang="en-US" altLang="zh-CN" sz="1000" dirty="0" smtClean="0">
                <a:latin typeface="+mn-ea"/>
              </a:rPr>
              <a:t>1. FST</a:t>
            </a:r>
            <a:r>
              <a:rPr lang="en-US" altLang="zh-CN" sz="1000" dirty="0">
                <a:latin typeface="+mn-ea"/>
              </a:rPr>
              <a:t>, </a:t>
            </a:r>
            <a:r>
              <a:rPr lang="zh-CN" altLang="en-US" sz="1000" dirty="0">
                <a:latin typeface="+mn-ea"/>
              </a:rPr>
              <a:t>全称 </a:t>
            </a:r>
            <a:r>
              <a:rPr lang="en-US" altLang="zh-CN" sz="1000" dirty="0">
                <a:latin typeface="+mn-ea"/>
              </a:rPr>
              <a:t>Finite State Transducer</a:t>
            </a:r>
            <a:r>
              <a:rPr lang="zh-CN" altLang="en-US" sz="1000" dirty="0">
                <a:latin typeface="+mn-ea"/>
              </a:rPr>
              <a:t>（有限状态转换器</a:t>
            </a:r>
            <a:r>
              <a:rPr lang="zh-CN" altLang="en-US" sz="1000" dirty="0" smtClean="0">
                <a:latin typeface="+mn-ea"/>
              </a:rPr>
              <a:t>）不但</a:t>
            </a:r>
            <a:r>
              <a:rPr lang="zh-CN" altLang="en-US" sz="1000" dirty="0">
                <a:latin typeface="+mn-ea"/>
              </a:rPr>
              <a:t>能</a:t>
            </a:r>
            <a:r>
              <a:rPr lang="zh-CN" altLang="en-US" sz="1000" b="1" dirty="0">
                <a:latin typeface="+mn-ea"/>
              </a:rPr>
              <a:t>共享前缀</a:t>
            </a:r>
            <a:r>
              <a:rPr lang="zh-CN" altLang="en-US" sz="1000" dirty="0">
                <a:latin typeface="+mn-ea"/>
              </a:rPr>
              <a:t>还能</a:t>
            </a:r>
            <a:r>
              <a:rPr lang="zh-CN" altLang="en-US" sz="1000" b="1" dirty="0">
                <a:latin typeface="+mn-ea"/>
              </a:rPr>
              <a:t>共享后缀</a:t>
            </a:r>
            <a:r>
              <a:rPr lang="zh-CN" altLang="en-US" sz="1000" dirty="0" smtClean="0">
                <a:latin typeface="+mn-ea"/>
              </a:rPr>
              <a:t>。</a:t>
            </a:r>
            <a:endParaRPr lang="en-US" altLang="zh-CN" sz="1000" dirty="0" smtClean="0">
              <a:latin typeface="+mn-ea"/>
            </a:endParaRPr>
          </a:p>
          <a:p>
            <a:pPr algn="l"/>
            <a:r>
              <a:rPr lang="zh-CN" altLang="en-US" sz="1000" dirty="0" smtClean="0">
                <a:latin typeface="+mn-ea"/>
              </a:rPr>
              <a:t>不但</a:t>
            </a:r>
            <a:r>
              <a:rPr lang="zh-CN" altLang="en-US" sz="1000" dirty="0">
                <a:latin typeface="+mn-ea"/>
              </a:rPr>
              <a:t>能判断查找的</a:t>
            </a:r>
            <a:r>
              <a:rPr lang="en-US" altLang="zh-CN" sz="1000" dirty="0">
                <a:latin typeface="+mn-ea"/>
              </a:rPr>
              <a:t>key</a:t>
            </a:r>
            <a:r>
              <a:rPr lang="zh-CN" altLang="en-US" sz="1000" dirty="0">
                <a:latin typeface="+mn-ea"/>
              </a:rPr>
              <a:t>是否存在，还能给出响应的输入</a:t>
            </a:r>
            <a:r>
              <a:rPr lang="en-US" altLang="zh-CN" sz="1000" dirty="0" smtClean="0">
                <a:latin typeface="+mn-ea"/>
              </a:rPr>
              <a:t>output</a:t>
            </a:r>
            <a:r>
              <a:rPr lang="zh-CN" altLang="en-US" sz="1000" dirty="0" smtClean="0">
                <a:latin typeface="+mn-ea"/>
              </a:rPr>
              <a:t>。</a:t>
            </a:r>
            <a:r>
              <a:rPr lang="en-US" altLang="zh-CN" sz="1000" dirty="0">
                <a:latin typeface="+mn-ea"/>
                <a:hlinkClick r:id="rId1"/>
              </a:rPr>
              <a:t>FST</a:t>
            </a:r>
            <a:r>
              <a:rPr lang="zh-CN" altLang="en-US" sz="1000" dirty="0">
                <a:latin typeface="+mn-ea"/>
                <a:hlinkClick r:id="rId1"/>
              </a:rPr>
              <a:t>优秀博</a:t>
            </a:r>
            <a:r>
              <a:rPr lang="zh-CN" altLang="en-US" sz="1000" dirty="0" smtClean="0">
                <a:latin typeface="+mn-ea"/>
                <a:hlinkClick r:id="rId1"/>
              </a:rPr>
              <a:t>客</a:t>
            </a:r>
            <a:endParaRPr lang="en-US" altLang="zh-CN" sz="1000" dirty="0" smtClean="0">
              <a:latin typeface="+mn-ea"/>
            </a:endParaRPr>
          </a:p>
          <a:p>
            <a:pPr algn="l"/>
            <a:r>
              <a:rPr lang="en-US" altLang="zh-CN" sz="1000" dirty="0" smtClean="0">
                <a:latin typeface="+mn-ea"/>
              </a:rPr>
              <a:t>2. </a:t>
            </a:r>
            <a:r>
              <a:rPr lang="zh-CN" altLang="en-US" sz="1000" dirty="0" smtClean="0">
                <a:latin typeface="+mn-ea"/>
              </a:rPr>
              <a:t>跳表</a:t>
            </a:r>
            <a:r>
              <a:rPr lang="en-US" altLang="zh-CN" sz="1000" dirty="0" smtClean="0">
                <a:latin typeface="+mn-ea"/>
              </a:rPr>
              <a:t>— </a:t>
            </a:r>
            <a:r>
              <a:rPr lang="zh-CN" altLang="en-US" sz="1000" dirty="0" smtClean="0">
                <a:latin typeface="+mn-ea"/>
              </a:rPr>
              <a:t>一个</a:t>
            </a:r>
            <a:r>
              <a:rPr lang="en-US" altLang="zh-CN" sz="1000" dirty="0" smtClean="0">
                <a:latin typeface="+mn-ea"/>
              </a:rPr>
              <a:t>term</a:t>
            </a:r>
            <a:r>
              <a:rPr lang="zh-CN" altLang="en-US" sz="1000" dirty="0" smtClean="0">
                <a:latin typeface="+mn-ea"/>
              </a:rPr>
              <a:t>可能有几百万个文档，为了快速在几百万中做筛选</a:t>
            </a:r>
            <a:endParaRPr lang="en-US" altLang="zh-CN" sz="1000" dirty="0" smtClean="0">
              <a:latin typeface="+mn-ea"/>
            </a:endParaRPr>
          </a:p>
          <a:p>
            <a:pPr algn="l"/>
            <a:r>
              <a:rPr lang="en-US" altLang="zh-CN" sz="1000" dirty="0" smtClean="0">
                <a:latin typeface="+mn-ea"/>
              </a:rPr>
              <a:t>3. KD</a:t>
            </a:r>
            <a:r>
              <a:rPr lang="zh-CN" altLang="en-US" sz="1000" dirty="0" smtClean="0">
                <a:latin typeface="+mn-ea"/>
              </a:rPr>
              <a:t>树：当字段类型是</a:t>
            </a:r>
            <a:r>
              <a:rPr lang="en-US" altLang="zh-CN" sz="1000" dirty="0" err="1" smtClean="0">
                <a:latin typeface="+mn-ea"/>
              </a:rPr>
              <a:t>int</a:t>
            </a:r>
            <a:r>
              <a:rPr lang="zh-CN" altLang="en-US" sz="1000" dirty="0" smtClean="0">
                <a:latin typeface="+mn-ea"/>
              </a:rPr>
              <a:t>型时会用</a:t>
            </a:r>
            <a:r>
              <a:rPr lang="en-US" altLang="zh-CN" sz="1000" dirty="0" smtClean="0">
                <a:latin typeface="+mn-ea"/>
              </a:rPr>
              <a:t>KD</a:t>
            </a:r>
            <a:r>
              <a:rPr lang="zh-CN" altLang="en-US" sz="1000" dirty="0" smtClean="0">
                <a:latin typeface="+mn-ea"/>
              </a:rPr>
              <a:t>树建索引</a:t>
            </a:r>
            <a:endParaRPr lang="en-US" altLang="zh-CN" sz="1000" dirty="0" smtClean="0">
              <a:latin typeface="+mn-ea"/>
            </a:endParaRPr>
          </a:p>
          <a:p>
            <a:pPr algn="l"/>
            <a:r>
              <a:rPr lang="en-US" altLang="zh-CN" sz="1000" dirty="0" smtClean="0">
                <a:latin typeface="+mn-ea"/>
              </a:rPr>
              <a:t>4. </a:t>
            </a:r>
            <a:r>
              <a:rPr lang="en-US" altLang="zh-CN" sz="1000" dirty="0" err="1" smtClean="0">
                <a:latin typeface="+mn-ea"/>
              </a:rPr>
              <a:t>PackedInts</a:t>
            </a:r>
            <a:r>
              <a:rPr lang="zh-CN" altLang="en-US" sz="1000" dirty="0" err="1" smtClean="0">
                <a:latin typeface="+mn-ea"/>
              </a:rPr>
              <a:t>，</a:t>
            </a:r>
            <a:r>
              <a:rPr lang="en-US" altLang="zh-CN" sz="1000" dirty="0" err="1" smtClean="0">
                <a:latin typeface="+mn-ea"/>
              </a:rPr>
              <a:t>Vint</a:t>
            </a:r>
            <a:r>
              <a:rPr lang="zh-CN" altLang="en-US" sz="1000" dirty="0">
                <a:latin typeface="+mn-ea"/>
              </a:rPr>
              <a:t>等压缩算法</a:t>
            </a:r>
            <a:endParaRPr lang="zh-CN" altLang="en-US" sz="1000" dirty="0">
              <a:latin typeface="+mn-ea"/>
            </a:endParaRPr>
          </a:p>
          <a:p>
            <a:pPr algn="l"/>
            <a:r>
              <a:rPr lang="zh-CN" altLang="en-US" sz="1000">
                <a:sym typeface="+mn-ea"/>
                <a:hlinkClick r:id="rId2" action="ppaction://hlinkfile"/>
              </a:rPr>
              <a:t>官方介绍</a:t>
            </a:r>
            <a:r>
              <a:rPr lang="zh-CN" altLang="en-US" sz="1000">
                <a:sym typeface="+mn-ea"/>
                <a:hlinkClick r:id="rId2" action="ppaction://hlinkfile"/>
              </a:rPr>
              <a:t>的索引文件格式</a:t>
            </a:r>
            <a:endParaRPr lang="zh-CN" altLang="en-US" sz="1000" dirty="0">
              <a:latin typeface="+mn-ea"/>
            </a:endParaRPr>
          </a:p>
          <a:p>
            <a:pPr algn="l"/>
            <a:r>
              <a:rPr lang="en-US" altLang="zh-CN" sz="1000" dirty="0" err="1" smtClean="0">
                <a:latin typeface="+mn-ea"/>
                <a:hlinkClick r:id="rId3"/>
              </a:rPr>
              <a:t>Lucene</a:t>
            </a:r>
            <a:r>
              <a:rPr lang="zh-CN" altLang="en-US" sz="1000" dirty="0" smtClean="0">
                <a:latin typeface="+mn-ea"/>
                <a:hlinkClick r:id="rId3"/>
              </a:rPr>
              <a:t>通俗易懂的讲解</a:t>
            </a:r>
            <a:endParaRPr lang="en-US" altLang="zh-CN" sz="1000" dirty="0" smtClean="0">
              <a:latin typeface="+mn-ea"/>
            </a:endParaRPr>
          </a:p>
          <a:p>
            <a:pPr algn="l"/>
            <a:r>
              <a:rPr lang="en-US" altLang="zh-CN" sz="1000" dirty="0" err="1">
                <a:latin typeface="+mn-ea"/>
                <a:hlinkClick r:id="rId4" action="ppaction://hlinkfile"/>
              </a:rPr>
              <a:t>Lucene</a:t>
            </a:r>
            <a:r>
              <a:rPr lang="zh-CN" altLang="en-US" sz="1000" dirty="0">
                <a:latin typeface="+mn-ea"/>
                <a:hlinkClick r:id="rId4" action="ppaction://hlinkfile"/>
              </a:rPr>
              <a:t>偏详细</a:t>
            </a:r>
            <a:r>
              <a:rPr lang="zh-CN" altLang="en-US" sz="1000" dirty="0" smtClean="0">
                <a:latin typeface="+mn-ea"/>
                <a:hlinkClick r:id="rId4" action="ppaction://hlinkfile"/>
              </a:rPr>
              <a:t>讲解</a:t>
            </a:r>
            <a:endParaRPr lang="en-US" altLang="zh-CN" sz="1000" dirty="0">
              <a:latin typeface="+mn-ea"/>
            </a:endParaRPr>
          </a:p>
        </p:txBody>
      </p:sp>
      <p:graphicFrame>
        <p:nvGraphicFramePr>
          <p:cNvPr id="10" name="表格 9"/>
          <p:cNvGraphicFramePr>
            <a:graphicFrameLocks noGrp="1"/>
          </p:cNvGraphicFramePr>
          <p:nvPr/>
        </p:nvGraphicFramePr>
        <p:xfrm>
          <a:off x="178818" y="1175750"/>
          <a:ext cx="2808314" cy="511682"/>
        </p:xfrm>
        <a:graphic>
          <a:graphicData uri="http://schemas.openxmlformats.org/drawingml/2006/table">
            <a:tbl>
              <a:tblPr>
                <a:tableStyleId>{073A0DAA-6AF3-43AB-8588-CEC1D06C72B9}</a:tableStyleId>
              </a:tblPr>
              <a:tblGrid>
                <a:gridCol w="1404157"/>
                <a:gridCol w="1404157"/>
              </a:tblGrid>
              <a:tr h="267842">
                <a:tc>
                  <a:txBody>
                    <a:bodyPr/>
                    <a:lstStyle/>
                    <a:p>
                      <a:pPr algn="ctr"/>
                      <a:r>
                        <a:rPr lang="en-US" altLang="zh-CN" sz="1000" dirty="0" smtClean="0">
                          <a:latin typeface="+mn-ea"/>
                          <a:ea typeface="+mn-ea"/>
                        </a:rPr>
                        <a:t>doc1</a:t>
                      </a:r>
                      <a:endParaRPr lang="zh-CN" altLang="en-US" sz="1000" dirty="0">
                        <a:latin typeface="+mn-ea"/>
                        <a:ea typeface="+mn-ea"/>
                      </a:endParaRPr>
                    </a:p>
                  </a:txBody>
                  <a:tcPr/>
                </a:tc>
                <a:tc>
                  <a:txBody>
                    <a:bodyPr/>
                    <a:lstStyle/>
                    <a:p>
                      <a:pPr algn="ctr"/>
                      <a:r>
                        <a:rPr lang="en-US" altLang="zh-CN" sz="1000" dirty="0" smtClean="0">
                          <a:latin typeface="+mn-ea"/>
                          <a:ea typeface="+mn-ea"/>
                        </a:rPr>
                        <a:t>Maner</a:t>
                      </a:r>
                      <a:r>
                        <a:rPr lang="zh-CN" altLang="en-US" sz="1000" dirty="0" smtClean="0">
                          <a:latin typeface="+mn-ea"/>
                          <a:ea typeface="+mn-ea"/>
                        </a:rPr>
                        <a:t>爱媒资</a:t>
                      </a:r>
                      <a:endParaRPr lang="zh-CN" altLang="en-US" sz="1000" dirty="0">
                        <a:latin typeface="+mn-ea"/>
                        <a:ea typeface="+mn-ea"/>
                      </a:endParaRPr>
                    </a:p>
                  </a:txBody>
                  <a:tcPr/>
                </a:tc>
              </a:tr>
              <a:tr h="203822">
                <a:tc>
                  <a:txBody>
                    <a:bodyPr/>
                    <a:lstStyle/>
                    <a:p>
                      <a:pPr algn="ctr"/>
                      <a:r>
                        <a:rPr lang="en-US" altLang="zh-CN" sz="1000" dirty="0" smtClean="0">
                          <a:latin typeface="+mn-ea"/>
                          <a:ea typeface="+mn-ea"/>
                        </a:rPr>
                        <a:t>doc2</a:t>
                      </a:r>
                      <a:endParaRPr lang="zh-CN" altLang="en-US" sz="1000" dirty="0">
                        <a:latin typeface="+mn-ea"/>
                        <a:ea typeface="+mn-ea"/>
                      </a:endParaRPr>
                    </a:p>
                  </a:txBody>
                  <a:tcPr/>
                </a:tc>
                <a:tc>
                  <a:txBody>
                    <a:bodyPr/>
                    <a:lstStyle/>
                    <a:p>
                      <a:pPr algn="ctr"/>
                      <a:r>
                        <a:rPr lang="zh-CN" altLang="en-US" sz="1000" dirty="0" smtClean="0">
                          <a:latin typeface="+mn-ea"/>
                          <a:ea typeface="+mn-ea"/>
                        </a:rPr>
                        <a:t>思翰爱媒资也爱妹子</a:t>
                      </a:r>
                      <a:endParaRPr lang="zh-CN" altLang="en-US" sz="1000" dirty="0">
                        <a:latin typeface="+mn-ea"/>
                        <a:ea typeface="+mn-ea"/>
                      </a:endParaRPr>
                    </a:p>
                  </a:txBody>
                  <a:tcPr/>
                </a:tc>
              </a:tr>
            </a:tbl>
          </a:graphicData>
        </a:graphic>
      </p:graphicFrame>
      <p:graphicFrame>
        <p:nvGraphicFramePr>
          <p:cNvPr id="14" name="表格 13"/>
          <p:cNvGraphicFramePr>
            <a:graphicFrameLocks noGrp="1"/>
          </p:cNvGraphicFramePr>
          <p:nvPr/>
        </p:nvGraphicFramePr>
        <p:xfrm>
          <a:off x="169268" y="1867034"/>
          <a:ext cx="3475506" cy="781801"/>
        </p:xfrm>
        <a:graphic>
          <a:graphicData uri="http://schemas.openxmlformats.org/drawingml/2006/table">
            <a:tbl>
              <a:tblPr firstRow="1" bandRow="1">
                <a:tableStyleId>{5C22544A-7EE6-4342-B048-85BDC9FD1C3A}</a:tableStyleId>
              </a:tblPr>
              <a:tblGrid>
                <a:gridCol w="579251"/>
                <a:gridCol w="579251"/>
                <a:gridCol w="579251"/>
                <a:gridCol w="579251"/>
                <a:gridCol w="579251"/>
                <a:gridCol w="579251"/>
              </a:tblGrid>
              <a:tr h="202658">
                <a:tc gridSpan="6">
                  <a:txBody>
                    <a:bodyPr/>
                    <a:lstStyle/>
                    <a:p>
                      <a:pPr algn="ctr"/>
                      <a:r>
                        <a:rPr lang="zh-CN" altLang="en-US" sz="1000" dirty="0" smtClean="0">
                          <a:latin typeface="+mn-ea"/>
                          <a:ea typeface="+mn-ea"/>
                        </a:rPr>
                        <a:t>正排</a:t>
                      </a:r>
                      <a:endParaRPr lang="zh-CN" altLang="en-US" sz="1000" dirty="0">
                        <a:latin typeface="+mn-ea"/>
                        <a:ea typeface="+mn-ea"/>
                      </a:endParaRPr>
                    </a:p>
                  </a:txBody>
                  <a:tcPr/>
                </a:tc>
                <a:tc hMerge="1">
                  <a:tcPr/>
                </a:tc>
                <a:tc hMerge="1">
                  <a:tcPr/>
                </a:tc>
                <a:tc hMerge="1">
                  <a:tcPr/>
                </a:tc>
                <a:tc hMerge="1">
                  <a:tcPr/>
                </a:tc>
                <a:tc hMerge="1">
                  <a:tcPr/>
                </a:tc>
              </a:tr>
              <a:tr h="293302">
                <a:tc>
                  <a:txBody>
                    <a:bodyPr/>
                    <a:lstStyle/>
                    <a:p>
                      <a:pPr algn="ctr"/>
                      <a:r>
                        <a:rPr lang="en-US" altLang="zh-CN" sz="1000" dirty="0" smtClean="0">
                          <a:latin typeface="+mn-ea"/>
                          <a:ea typeface="+mn-ea"/>
                        </a:rPr>
                        <a:t>Doc1</a:t>
                      </a:r>
                      <a:endParaRPr lang="zh-CN" altLang="en-US" sz="1000" dirty="0">
                        <a:latin typeface="+mn-ea"/>
                        <a:ea typeface="+mn-ea"/>
                      </a:endParaRPr>
                    </a:p>
                  </a:txBody>
                  <a:tcPr/>
                </a:tc>
                <a:tc>
                  <a:txBody>
                    <a:bodyPr/>
                    <a:lstStyle/>
                    <a:p>
                      <a:pPr algn="ctr"/>
                      <a:r>
                        <a:rPr lang="en-US" altLang="zh-CN" sz="1000" dirty="0" err="1" smtClean="0">
                          <a:latin typeface="+mn-ea"/>
                          <a:ea typeface="+mn-ea"/>
                        </a:rPr>
                        <a:t>Maner</a:t>
                      </a:r>
                      <a:endParaRPr lang="en-US" altLang="zh-CN" sz="1000" dirty="0" err="1" smtClean="0">
                        <a:latin typeface="+mn-ea"/>
                        <a:ea typeface="+mn-ea"/>
                      </a:endParaRPr>
                    </a:p>
                  </a:txBody>
                  <a:tcPr/>
                </a:tc>
                <a:tc>
                  <a:txBody>
                    <a:bodyPr/>
                    <a:lstStyle/>
                    <a:p>
                      <a:pPr algn="ctr"/>
                      <a:r>
                        <a:rPr lang="zh-CN" altLang="en-US" sz="1000" dirty="0" smtClean="0">
                          <a:latin typeface="+mn-ea"/>
                          <a:ea typeface="+mn-ea"/>
                        </a:rPr>
                        <a:t>爱</a:t>
                      </a:r>
                      <a:endParaRPr lang="zh-CN" altLang="en-US" sz="1000" dirty="0">
                        <a:latin typeface="+mn-ea"/>
                        <a:ea typeface="+mn-ea"/>
                      </a:endParaRPr>
                    </a:p>
                  </a:txBody>
                  <a:tcPr/>
                </a:tc>
                <a:tc>
                  <a:txBody>
                    <a:bodyPr/>
                    <a:lstStyle/>
                    <a:p>
                      <a:pPr algn="ctr"/>
                      <a:r>
                        <a:rPr lang="zh-CN" altLang="en-US" sz="1000" dirty="0" smtClean="0">
                          <a:latin typeface="+mn-ea"/>
                          <a:ea typeface="+mn-ea"/>
                        </a:rPr>
                        <a:t>媒资</a:t>
                      </a:r>
                      <a:endParaRPr lang="zh-CN" altLang="en-US" sz="1000" dirty="0">
                        <a:latin typeface="+mn-ea"/>
                        <a:ea typeface="+mn-ea"/>
                      </a:endParaRPr>
                    </a:p>
                  </a:txBody>
                  <a:tcPr/>
                </a:tc>
                <a:tc>
                  <a:txBody>
                    <a:bodyPr/>
                    <a:lstStyle/>
                    <a:p>
                      <a:pPr algn="ctr"/>
                      <a:endParaRPr lang="zh-CN" altLang="en-US" sz="1000" dirty="0">
                        <a:latin typeface="+mn-ea"/>
                        <a:ea typeface="+mn-ea"/>
                      </a:endParaRPr>
                    </a:p>
                  </a:txBody>
                  <a:tcPr/>
                </a:tc>
                <a:tc>
                  <a:txBody>
                    <a:bodyPr/>
                    <a:lstStyle/>
                    <a:p>
                      <a:pPr algn="ctr"/>
                      <a:endParaRPr lang="zh-CN" altLang="en-US" sz="1000" dirty="0">
                        <a:latin typeface="+mn-ea"/>
                        <a:ea typeface="+mn-ea"/>
                      </a:endParaRPr>
                    </a:p>
                  </a:txBody>
                  <a:tcPr/>
                </a:tc>
              </a:tr>
              <a:tr h="244659">
                <a:tc>
                  <a:txBody>
                    <a:bodyPr/>
                    <a:lstStyle/>
                    <a:p>
                      <a:pPr algn="ctr"/>
                      <a:r>
                        <a:rPr lang="en-US" altLang="zh-CN" sz="1000" dirty="0" smtClean="0">
                          <a:latin typeface="+mn-ea"/>
                          <a:ea typeface="+mn-ea"/>
                        </a:rPr>
                        <a:t>Doc2</a:t>
                      </a:r>
                      <a:endParaRPr lang="zh-CN" altLang="en-US" sz="1000" dirty="0">
                        <a:latin typeface="+mn-ea"/>
                        <a:ea typeface="+mn-ea"/>
                      </a:endParaRPr>
                    </a:p>
                  </a:txBody>
                  <a:tcPr/>
                </a:tc>
                <a:tc>
                  <a:txBody>
                    <a:bodyPr/>
                    <a:lstStyle/>
                    <a:p>
                      <a:pPr algn="ctr"/>
                      <a:r>
                        <a:rPr lang="zh-CN" altLang="en-US" sz="1000" dirty="0" smtClean="0">
                          <a:latin typeface="+mn-ea"/>
                          <a:ea typeface="+mn-ea"/>
                        </a:rPr>
                        <a:t>思翰</a:t>
                      </a:r>
                      <a:endParaRPr lang="zh-CN" altLang="en-US" sz="1000" dirty="0">
                        <a:latin typeface="+mn-ea"/>
                        <a:ea typeface="+mn-ea"/>
                      </a:endParaRPr>
                    </a:p>
                  </a:txBody>
                  <a:tcPr/>
                </a:tc>
                <a:tc>
                  <a:txBody>
                    <a:bodyPr/>
                    <a:lstStyle/>
                    <a:p>
                      <a:pPr algn="ctr"/>
                      <a:r>
                        <a:rPr lang="zh-CN" altLang="en-US" sz="1000" dirty="0" smtClean="0">
                          <a:latin typeface="+mn-ea"/>
                          <a:ea typeface="+mn-ea"/>
                        </a:rPr>
                        <a:t>爱</a:t>
                      </a:r>
                      <a:endParaRPr lang="zh-CN" altLang="en-US" sz="1000" dirty="0">
                        <a:latin typeface="+mn-ea"/>
                        <a:ea typeface="+mn-ea"/>
                      </a:endParaRPr>
                    </a:p>
                  </a:txBody>
                  <a:tcPr/>
                </a:tc>
                <a:tc>
                  <a:txBody>
                    <a:bodyPr/>
                    <a:lstStyle/>
                    <a:p>
                      <a:pPr algn="ctr"/>
                      <a:r>
                        <a:rPr lang="zh-CN" altLang="en-US" sz="1000" dirty="0" smtClean="0">
                          <a:latin typeface="+mn-ea"/>
                          <a:ea typeface="+mn-ea"/>
                        </a:rPr>
                        <a:t>媒资</a:t>
                      </a:r>
                      <a:endParaRPr lang="zh-CN" altLang="en-US" sz="1000" dirty="0">
                        <a:latin typeface="+mn-ea"/>
                        <a:ea typeface="+mn-ea"/>
                      </a:endParaRPr>
                    </a:p>
                  </a:txBody>
                  <a:tcPr/>
                </a:tc>
                <a:tc>
                  <a:txBody>
                    <a:bodyPr/>
                    <a:lstStyle/>
                    <a:p>
                      <a:pPr algn="ctr"/>
                      <a:r>
                        <a:rPr lang="zh-CN" altLang="en-US" sz="1000" dirty="0" smtClean="0">
                          <a:latin typeface="+mn-ea"/>
                          <a:ea typeface="+mn-ea"/>
                        </a:rPr>
                        <a:t>也</a:t>
                      </a:r>
                      <a:endParaRPr lang="zh-CN" altLang="en-US" sz="1000" dirty="0">
                        <a:latin typeface="+mn-ea"/>
                        <a:ea typeface="+mn-ea"/>
                      </a:endParaRPr>
                    </a:p>
                  </a:txBody>
                  <a:tcPr/>
                </a:tc>
                <a:tc>
                  <a:txBody>
                    <a:bodyPr/>
                    <a:lstStyle/>
                    <a:p>
                      <a:pPr algn="ctr"/>
                      <a:r>
                        <a:rPr lang="zh-CN" altLang="en-US" sz="1000" dirty="0" smtClean="0">
                          <a:latin typeface="+mn-ea"/>
                          <a:ea typeface="+mn-ea"/>
                        </a:rPr>
                        <a:t>妹子</a:t>
                      </a:r>
                      <a:endParaRPr lang="zh-CN" altLang="en-US" sz="1000" dirty="0">
                        <a:latin typeface="+mn-ea"/>
                        <a:ea typeface="+mn-ea"/>
                      </a:endParaRPr>
                    </a:p>
                  </a:txBody>
                  <a:tcPr/>
                </a:tc>
              </a:tr>
            </a:tbl>
          </a:graphicData>
        </a:graphic>
      </p:graphicFrame>
      <p:graphicFrame>
        <p:nvGraphicFramePr>
          <p:cNvPr id="17" name="表格 16"/>
          <p:cNvGraphicFramePr>
            <a:graphicFrameLocks noGrp="1"/>
          </p:cNvGraphicFramePr>
          <p:nvPr/>
        </p:nvGraphicFramePr>
        <p:xfrm>
          <a:off x="179512" y="3291830"/>
          <a:ext cx="2292483" cy="1528704"/>
        </p:xfrm>
        <a:graphic>
          <a:graphicData uri="http://schemas.openxmlformats.org/drawingml/2006/table">
            <a:tbl>
              <a:tblPr firstRow="1" bandRow="1">
                <a:tableStyleId>{5C22544A-7EE6-4342-B048-85BDC9FD1C3A}</a:tableStyleId>
              </a:tblPr>
              <a:tblGrid>
                <a:gridCol w="764161"/>
                <a:gridCol w="764161"/>
                <a:gridCol w="764161"/>
              </a:tblGrid>
              <a:tr h="254784">
                <a:tc gridSpan="3">
                  <a:txBody>
                    <a:bodyPr/>
                    <a:lstStyle/>
                    <a:p>
                      <a:pPr algn="ctr"/>
                      <a:r>
                        <a:rPr lang="zh-CN" altLang="en-US" sz="1000" dirty="0" smtClean="0">
                          <a:latin typeface="+mn-ea"/>
                          <a:ea typeface="+mn-ea"/>
                        </a:rPr>
                        <a:t>倒排</a:t>
                      </a:r>
                      <a:endParaRPr lang="zh-CN" altLang="en-US" sz="1000" dirty="0">
                        <a:latin typeface="+mn-ea"/>
                        <a:ea typeface="+mn-ea"/>
                      </a:endParaRPr>
                    </a:p>
                  </a:txBody>
                  <a:tcPr/>
                </a:tc>
                <a:tc hMerge="1">
                  <a:tcPr/>
                </a:tc>
                <a:tc hMerge="1">
                  <a:tcPr/>
                </a:tc>
              </a:tr>
              <a:tr h="254784">
                <a:tc>
                  <a:txBody>
                    <a:bodyPr/>
                    <a:lstStyle/>
                    <a:p>
                      <a:pPr algn="ctr"/>
                      <a:r>
                        <a:rPr lang="zh-CN" altLang="en-US" sz="1000" dirty="0" smtClean="0">
                          <a:latin typeface="+mn-ea"/>
                          <a:ea typeface="+mn-ea"/>
                        </a:rPr>
                        <a:t>词</a:t>
                      </a:r>
                      <a:endParaRPr lang="zh-CN" altLang="en-US" sz="1000" dirty="0">
                        <a:latin typeface="+mn-ea"/>
                        <a:ea typeface="+mn-ea"/>
                      </a:endParaRPr>
                    </a:p>
                  </a:txBody>
                  <a:tcPr/>
                </a:tc>
                <a:tc>
                  <a:txBody>
                    <a:bodyPr/>
                    <a:lstStyle/>
                    <a:p>
                      <a:pPr algn="ctr"/>
                      <a:r>
                        <a:rPr lang="zh-CN" altLang="en-US" sz="1000" dirty="0" smtClean="0">
                          <a:latin typeface="+mn-ea"/>
                          <a:ea typeface="+mn-ea"/>
                        </a:rPr>
                        <a:t>次数</a:t>
                      </a:r>
                      <a:endParaRPr lang="zh-CN" altLang="en-US" sz="1000" dirty="0">
                        <a:latin typeface="+mn-ea"/>
                        <a:ea typeface="+mn-ea"/>
                      </a:endParaRPr>
                    </a:p>
                  </a:txBody>
                  <a:tcPr/>
                </a:tc>
                <a:tc>
                  <a:txBody>
                    <a:bodyPr/>
                    <a:lstStyle/>
                    <a:p>
                      <a:pPr algn="ctr"/>
                      <a:r>
                        <a:rPr lang="zh-CN" altLang="en-US" sz="1000" dirty="0" smtClean="0">
                          <a:latin typeface="+mn-ea"/>
                          <a:ea typeface="+mn-ea"/>
                        </a:rPr>
                        <a:t>文档</a:t>
                      </a:r>
                      <a:endParaRPr lang="zh-CN" altLang="en-US" sz="1000" dirty="0">
                        <a:latin typeface="+mn-ea"/>
                        <a:ea typeface="+mn-ea"/>
                      </a:endParaRPr>
                    </a:p>
                  </a:txBody>
                  <a:tcPr/>
                </a:tc>
              </a:tr>
              <a:tr h="254784">
                <a:tc>
                  <a:txBody>
                    <a:bodyPr/>
                    <a:lstStyle/>
                    <a:p>
                      <a:pPr algn="ctr"/>
                      <a:r>
                        <a:rPr lang="en-US" altLang="zh-CN" sz="1000" dirty="0" err="1" smtClean="0">
                          <a:latin typeface="+mn-ea"/>
                          <a:ea typeface="+mn-ea"/>
                          <a:sym typeface="+mn-ea"/>
                        </a:rPr>
                        <a:t>m</a:t>
                      </a:r>
                      <a:endParaRPr lang="en-US" altLang="zh-CN" sz="1000" dirty="0" err="1" smtClean="0">
                        <a:latin typeface="+mn-ea"/>
                        <a:ea typeface="+mn-ea"/>
                        <a:sym typeface="+mn-ea"/>
                      </a:endParaRPr>
                    </a:p>
                  </a:txBody>
                  <a:tcPr/>
                </a:tc>
                <a:tc>
                  <a:txBody>
                    <a:bodyPr/>
                    <a:lstStyle/>
                    <a:p>
                      <a:pPr algn="ctr"/>
                      <a:r>
                        <a:rPr lang="en-US" altLang="zh-CN" sz="1000" dirty="0" smtClean="0">
                          <a:latin typeface="+mn-ea"/>
                          <a:ea typeface="+mn-ea"/>
                        </a:rPr>
                        <a:t>1</a:t>
                      </a:r>
                      <a:endParaRPr lang="zh-CN" altLang="en-US" sz="1000" dirty="0">
                        <a:latin typeface="+mn-ea"/>
                        <a:ea typeface="+mn-ea"/>
                      </a:endParaRPr>
                    </a:p>
                  </a:txBody>
                  <a:tcPr/>
                </a:tc>
                <a:tc>
                  <a:txBody>
                    <a:bodyPr/>
                    <a:lstStyle/>
                    <a:p>
                      <a:pPr algn="ctr"/>
                      <a:r>
                        <a:rPr lang="en-US" altLang="zh-CN" sz="1000" dirty="0">
                          <a:latin typeface="+mn-ea"/>
                          <a:ea typeface="+mn-ea"/>
                        </a:rPr>
                        <a:t>1</a:t>
                      </a:r>
                      <a:endParaRPr lang="en-US" altLang="zh-CN" sz="1000" dirty="0">
                        <a:latin typeface="+mn-ea"/>
                        <a:ea typeface="+mn-ea"/>
                      </a:endParaRPr>
                    </a:p>
                  </a:txBody>
                  <a:tcPr/>
                </a:tc>
              </a:tr>
              <a:tr h="254784">
                <a:tc>
                  <a:txBody>
                    <a:bodyPr/>
                    <a:lstStyle/>
                    <a:p>
                      <a:pPr algn="ctr"/>
                      <a:r>
                        <a:rPr lang="zh-CN" altLang="en-US" sz="1000" dirty="0" smtClean="0">
                          <a:latin typeface="+mn-ea"/>
                          <a:ea typeface="+mn-ea"/>
                        </a:rPr>
                        <a:t>爱</a:t>
                      </a:r>
                      <a:endParaRPr lang="zh-CN" altLang="en-US" sz="1000" dirty="0">
                        <a:latin typeface="+mn-ea"/>
                        <a:ea typeface="+mn-ea"/>
                      </a:endParaRPr>
                    </a:p>
                  </a:txBody>
                  <a:tcPr/>
                </a:tc>
                <a:tc>
                  <a:txBody>
                    <a:bodyPr/>
                    <a:lstStyle/>
                    <a:p>
                      <a:pPr algn="ctr"/>
                      <a:r>
                        <a:rPr lang="en-US" altLang="zh-CN" sz="1000" dirty="0" smtClean="0">
                          <a:latin typeface="+mn-ea"/>
                          <a:ea typeface="+mn-ea"/>
                        </a:rPr>
                        <a:t>3</a:t>
                      </a:r>
                      <a:endParaRPr lang="zh-CN" altLang="en-US" sz="1000" dirty="0">
                        <a:latin typeface="+mn-ea"/>
                        <a:ea typeface="+mn-ea"/>
                      </a:endParaRP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defRPr/>
                      </a:pPr>
                      <a:r>
                        <a:rPr lang="en-US" altLang="zh-CN" sz="1000" dirty="0" smtClean="0">
                          <a:latin typeface="+mn-ea"/>
                          <a:ea typeface="+mn-ea"/>
                        </a:rPr>
                        <a:t>1,2</a:t>
                      </a:r>
                      <a:endParaRPr lang="en-US" altLang="zh-CN" sz="1000" dirty="0" smtClean="0">
                        <a:latin typeface="+mn-ea"/>
                        <a:ea typeface="+mn-ea"/>
                      </a:endParaRPr>
                    </a:p>
                  </a:txBody>
                  <a:tcPr/>
                </a:tc>
              </a:tr>
              <a:tr h="254784">
                <a:tc>
                  <a:txBody>
                    <a:bodyPr/>
                    <a:lstStyle/>
                    <a:p>
                      <a:pPr algn="ctr"/>
                      <a:r>
                        <a:rPr lang="zh-CN" altLang="en-US" sz="1000" dirty="0" smtClean="0">
                          <a:latin typeface="+mn-ea"/>
                          <a:ea typeface="+mn-ea"/>
                        </a:rPr>
                        <a:t>媒资</a:t>
                      </a:r>
                      <a:endParaRPr lang="zh-CN" altLang="en-US" sz="1000" dirty="0">
                        <a:latin typeface="+mn-ea"/>
                        <a:ea typeface="+mn-ea"/>
                      </a:endParaRPr>
                    </a:p>
                  </a:txBody>
                  <a:tcPr/>
                </a:tc>
                <a:tc>
                  <a:txBody>
                    <a:bodyPr/>
                    <a:lstStyle/>
                    <a:p>
                      <a:pPr algn="ctr"/>
                      <a:r>
                        <a:rPr lang="en-US" altLang="zh-CN" sz="1000" dirty="0" smtClean="0">
                          <a:latin typeface="+mn-ea"/>
                          <a:ea typeface="+mn-ea"/>
                        </a:rPr>
                        <a:t>2</a:t>
                      </a:r>
                      <a:endParaRPr lang="zh-CN" altLang="en-US" sz="1000" dirty="0">
                        <a:latin typeface="+mn-ea"/>
                        <a:ea typeface="+mn-ea"/>
                      </a:endParaRP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defRPr/>
                      </a:pPr>
                      <a:r>
                        <a:rPr lang="en-US" altLang="zh-CN" sz="1000" dirty="0" smtClean="0">
                          <a:latin typeface="+mn-ea"/>
                          <a:ea typeface="+mn-ea"/>
                        </a:rPr>
                        <a:t>1,2</a:t>
                      </a:r>
                      <a:endParaRPr lang="en-US" altLang="zh-CN" sz="1000" dirty="0" smtClean="0">
                        <a:latin typeface="+mn-ea"/>
                        <a:ea typeface="+mn-ea"/>
                      </a:endParaRPr>
                    </a:p>
                  </a:txBody>
                  <a:tcPr/>
                </a:tc>
              </a:tr>
              <a:tr h="254784">
                <a:tc>
                  <a:txBody>
                    <a:bodyPr/>
                    <a:lstStyle/>
                    <a:p>
                      <a:pPr algn="ctr"/>
                      <a:r>
                        <a:rPr lang="zh-CN" altLang="en-US" sz="1000" dirty="0" smtClean="0">
                          <a:latin typeface="+mn-ea"/>
                          <a:ea typeface="+mn-ea"/>
                        </a:rPr>
                        <a:t>妹子</a:t>
                      </a:r>
                      <a:endParaRPr lang="zh-CN" altLang="en-US" sz="1000" dirty="0">
                        <a:latin typeface="+mn-ea"/>
                        <a:ea typeface="+mn-ea"/>
                      </a:endParaRPr>
                    </a:p>
                  </a:txBody>
                  <a:tcPr/>
                </a:tc>
                <a:tc>
                  <a:txBody>
                    <a:bodyPr/>
                    <a:lstStyle/>
                    <a:p>
                      <a:pPr algn="ctr"/>
                      <a:r>
                        <a:rPr lang="en-US" altLang="zh-CN" sz="1000" dirty="0" smtClean="0">
                          <a:latin typeface="+mn-ea"/>
                          <a:ea typeface="+mn-ea"/>
                        </a:rPr>
                        <a:t>1</a:t>
                      </a:r>
                      <a:endParaRPr lang="zh-CN" altLang="en-US" sz="1000" dirty="0">
                        <a:latin typeface="+mn-ea"/>
                        <a:ea typeface="+mn-ea"/>
                      </a:endParaRPr>
                    </a:p>
                  </a:txBody>
                  <a:tcPr/>
                </a:tc>
                <a:tc>
                  <a:txBody>
                    <a:bodyPr/>
                    <a:lstStyle/>
                    <a:p>
                      <a:pPr marL="0" marR="0" lvl="0" indent="0" algn="ctr" defTabSz="685800" rtl="0" eaLnBrk="1" fontAlgn="auto" latinLnBrk="0" hangingPunct="1">
                        <a:lnSpc>
                          <a:spcPct val="100000"/>
                        </a:lnSpc>
                        <a:spcBef>
                          <a:spcPts val="0"/>
                        </a:spcBef>
                        <a:spcAft>
                          <a:spcPts val="0"/>
                        </a:spcAft>
                        <a:buClrTx/>
                        <a:buSzTx/>
                        <a:buFontTx/>
                        <a:buNone/>
                        <a:defRPr/>
                      </a:pPr>
                      <a:r>
                        <a:rPr lang="en-US" altLang="zh-CN" sz="1000" dirty="0" smtClean="0">
                          <a:latin typeface="+mn-ea"/>
                          <a:ea typeface="+mn-ea"/>
                        </a:rPr>
                        <a:t>2</a:t>
                      </a:r>
                      <a:endParaRPr lang="en-US" altLang="zh-CN" sz="1000" dirty="0" smtClean="0">
                        <a:latin typeface="+mn-ea"/>
                        <a:ea typeface="+mn-ea"/>
                      </a:endParaRPr>
                    </a:p>
                  </a:txBody>
                  <a:tcPr/>
                </a:tc>
              </a:tr>
            </a:tbl>
          </a:graphicData>
        </a:graphic>
      </p:graphicFrame>
      <p:graphicFrame>
        <p:nvGraphicFramePr>
          <p:cNvPr id="15" name="表格 14"/>
          <p:cNvGraphicFramePr>
            <a:graphicFrameLocks noGrp="1"/>
          </p:cNvGraphicFramePr>
          <p:nvPr/>
        </p:nvGraphicFramePr>
        <p:xfrm>
          <a:off x="2801837" y="3804474"/>
          <a:ext cx="3153256" cy="731520"/>
        </p:xfrm>
        <a:graphic>
          <a:graphicData uri="http://schemas.openxmlformats.org/drawingml/2006/table">
            <a:tbl>
              <a:tblPr firstRow="1" bandRow="1">
                <a:tableStyleId>{5C22544A-7EE6-4342-B048-85BDC9FD1C3A}</a:tableStyleId>
              </a:tblPr>
              <a:tblGrid>
                <a:gridCol w="788314"/>
                <a:gridCol w="788314"/>
                <a:gridCol w="788314"/>
                <a:gridCol w="788314"/>
              </a:tblGrid>
              <a:tr h="180376">
                <a:tc>
                  <a:txBody>
                    <a:bodyPr/>
                    <a:lstStyle/>
                    <a:p>
                      <a:pPr algn="ctr"/>
                      <a:r>
                        <a:rPr lang="en-US" altLang="zh-CN" sz="1000" dirty="0" err="1" smtClean="0">
                          <a:latin typeface="+mn-ea"/>
                          <a:ea typeface="+mn-ea"/>
                        </a:rPr>
                        <a:t>docID</a:t>
                      </a:r>
                      <a:endParaRPr lang="zh-CN" altLang="en-US" sz="1000" dirty="0">
                        <a:latin typeface="+mn-ea"/>
                        <a:ea typeface="+mn-ea"/>
                      </a:endParaRPr>
                    </a:p>
                  </a:txBody>
                  <a:tcPr/>
                </a:tc>
                <a:tc>
                  <a:txBody>
                    <a:bodyPr/>
                    <a:lstStyle/>
                    <a:p>
                      <a:pPr algn="ctr"/>
                      <a:r>
                        <a:rPr lang="en-US" altLang="zh-CN" sz="1000" dirty="0" smtClean="0">
                          <a:latin typeface="+mn-ea"/>
                          <a:ea typeface="+mn-ea"/>
                        </a:rPr>
                        <a:t>TF</a:t>
                      </a:r>
                      <a:endParaRPr lang="zh-CN" altLang="en-US" sz="1000" dirty="0">
                        <a:latin typeface="+mn-ea"/>
                        <a:ea typeface="+mn-ea"/>
                      </a:endParaRPr>
                    </a:p>
                  </a:txBody>
                  <a:tcPr/>
                </a:tc>
                <a:tc>
                  <a:txBody>
                    <a:bodyPr/>
                    <a:lstStyle/>
                    <a:p>
                      <a:pPr algn="ctr"/>
                      <a:r>
                        <a:rPr lang="zh-CN" altLang="en-US" sz="1000" dirty="0" smtClean="0">
                          <a:latin typeface="+mn-ea"/>
                          <a:ea typeface="+mn-ea"/>
                        </a:rPr>
                        <a:t>位置</a:t>
                      </a:r>
                      <a:endParaRPr lang="zh-CN" altLang="en-US" sz="1000" dirty="0">
                        <a:latin typeface="+mn-ea"/>
                        <a:ea typeface="+mn-ea"/>
                      </a:endParaRPr>
                    </a:p>
                  </a:txBody>
                  <a:tcPr/>
                </a:tc>
                <a:tc>
                  <a:txBody>
                    <a:bodyPr/>
                    <a:lstStyle/>
                    <a:p>
                      <a:pPr algn="ctr"/>
                      <a:r>
                        <a:rPr lang="en-US" altLang="zh-CN" sz="1000" dirty="0" smtClean="0">
                          <a:latin typeface="+mn-ea"/>
                          <a:ea typeface="+mn-ea"/>
                        </a:rPr>
                        <a:t>Offset</a:t>
                      </a:r>
                      <a:endParaRPr lang="zh-CN" altLang="en-US" sz="1000" dirty="0">
                        <a:latin typeface="+mn-ea"/>
                        <a:ea typeface="+mn-ea"/>
                      </a:endParaRPr>
                    </a:p>
                  </a:txBody>
                  <a:tcPr/>
                </a:tc>
              </a:tr>
              <a:tr h="214795">
                <a:tc>
                  <a:txBody>
                    <a:bodyPr/>
                    <a:lstStyle/>
                    <a:p>
                      <a:pPr algn="ctr"/>
                      <a:r>
                        <a:rPr lang="en-US" altLang="zh-CN" sz="1000" dirty="0" smtClean="0">
                          <a:latin typeface="+mn-ea"/>
                          <a:ea typeface="+mn-ea"/>
                        </a:rPr>
                        <a:t>1</a:t>
                      </a:r>
                      <a:endParaRPr lang="zh-CN" altLang="en-US" sz="1000" dirty="0">
                        <a:latin typeface="+mn-ea"/>
                        <a:ea typeface="+mn-ea"/>
                      </a:endParaRPr>
                    </a:p>
                  </a:txBody>
                  <a:tcPr/>
                </a:tc>
                <a:tc>
                  <a:txBody>
                    <a:bodyPr/>
                    <a:lstStyle/>
                    <a:p>
                      <a:pPr algn="ctr"/>
                      <a:r>
                        <a:rPr lang="en-US" altLang="zh-CN" sz="1000" dirty="0" smtClean="0">
                          <a:latin typeface="+mn-ea"/>
                          <a:ea typeface="+mn-ea"/>
                        </a:rPr>
                        <a:t>1</a:t>
                      </a:r>
                      <a:endParaRPr lang="zh-CN" altLang="en-US" sz="1000" dirty="0">
                        <a:latin typeface="+mn-ea"/>
                        <a:ea typeface="+mn-ea"/>
                      </a:endParaRPr>
                    </a:p>
                  </a:txBody>
                  <a:tcPr/>
                </a:tc>
                <a:tc>
                  <a:txBody>
                    <a:bodyPr/>
                    <a:lstStyle/>
                    <a:p>
                      <a:pPr algn="ctr"/>
                      <a:r>
                        <a:rPr lang="en-US" altLang="zh-CN" sz="1000" dirty="0" smtClean="0">
                          <a:latin typeface="+mn-ea"/>
                          <a:ea typeface="+mn-ea"/>
                        </a:rPr>
                        <a:t>5</a:t>
                      </a:r>
                      <a:endParaRPr lang="zh-CN" altLang="en-US" sz="1000" dirty="0">
                        <a:latin typeface="+mn-ea"/>
                        <a:ea typeface="+mn-ea"/>
                      </a:endParaRPr>
                    </a:p>
                  </a:txBody>
                  <a:tcPr/>
                </a:tc>
                <a:tc>
                  <a:txBody>
                    <a:bodyPr/>
                    <a:lstStyle/>
                    <a:p>
                      <a:pPr algn="ctr"/>
                      <a:r>
                        <a:rPr lang="en-US" altLang="zh-CN" sz="1000" dirty="0" smtClean="0">
                          <a:latin typeface="+mn-ea"/>
                          <a:ea typeface="+mn-ea"/>
                        </a:rPr>
                        <a:t>{5,6}</a:t>
                      </a:r>
                      <a:endParaRPr lang="zh-CN" altLang="en-US" sz="1000" dirty="0">
                        <a:latin typeface="+mn-ea"/>
                        <a:ea typeface="+mn-ea"/>
                      </a:endParaRPr>
                    </a:p>
                  </a:txBody>
                  <a:tcPr/>
                </a:tc>
              </a:tr>
              <a:tr h="214795">
                <a:tc>
                  <a:txBody>
                    <a:bodyPr/>
                    <a:lstStyle/>
                    <a:p>
                      <a:pPr algn="ctr"/>
                      <a:r>
                        <a:rPr lang="en-US" altLang="zh-CN" sz="1000" dirty="0" smtClean="0">
                          <a:latin typeface="+mn-ea"/>
                          <a:ea typeface="+mn-ea"/>
                        </a:rPr>
                        <a:t>2</a:t>
                      </a:r>
                      <a:endParaRPr lang="zh-CN" altLang="en-US" sz="1000" dirty="0">
                        <a:latin typeface="+mn-ea"/>
                        <a:ea typeface="+mn-ea"/>
                      </a:endParaRPr>
                    </a:p>
                  </a:txBody>
                  <a:tcPr/>
                </a:tc>
                <a:tc>
                  <a:txBody>
                    <a:bodyPr/>
                    <a:lstStyle/>
                    <a:p>
                      <a:pPr algn="ctr"/>
                      <a:r>
                        <a:rPr lang="en-US" altLang="zh-CN" sz="1000" dirty="0" smtClean="0">
                          <a:latin typeface="+mn-ea"/>
                          <a:ea typeface="+mn-ea"/>
                        </a:rPr>
                        <a:t>2</a:t>
                      </a:r>
                      <a:endParaRPr lang="zh-CN" altLang="en-US" sz="1000" dirty="0">
                        <a:latin typeface="+mn-ea"/>
                        <a:ea typeface="+mn-ea"/>
                      </a:endParaRPr>
                    </a:p>
                  </a:txBody>
                  <a:tcPr/>
                </a:tc>
                <a:tc>
                  <a:txBody>
                    <a:bodyPr/>
                    <a:lstStyle/>
                    <a:p>
                      <a:pPr algn="ctr"/>
                      <a:r>
                        <a:rPr lang="en-US" altLang="zh-CN" sz="1000" dirty="0" smtClean="0">
                          <a:latin typeface="+mn-ea"/>
                          <a:ea typeface="+mn-ea"/>
                        </a:rPr>
                        <a:t>2</a:t>
                      </a:r>
                      <a:r>
                        <a:rPr lang="zh-CN" altLang="en-US" sz="1000" dirty="0" smtClean="0">
                          <a:latin typeface="+mn-ea"/>
                          <a:ea typeface="+mn-ea"/>
                        </a:rPr>
                        <a:t>，</a:t>
                      </a:r>
                      <a:r>
                        <a:rPr lang="en-US" altLang="zh-CN" sz="1000" dirty="0" smtClean="0">
                          <a:latin typeface="+mn-ea"/>
                          <a:ea typeface="+mn-ea"/>
                        </a:rPr>
                        <a:t>6</a:t>
                      </a:r>
                      <a:endParaRPr lang="zh-CN" altLang="en-US" sz="1000" dirty="0">
                        <a:latin typeface="+mn-ea"/>
                        <a:ea typeface="+mn-ea"/>
                      </a:endParaRPr>
                    </a:p>
                  </a:txBody>
                  <a:tcPr/>
                </a:tc>
                <a:tc>
                  <a:txBody>
                    <a:bodyPr/>
                    <a:lstStyle/>
                    <a:p>
                      <a:pPr algn="ctr"/>
                      <a:r>
                        <a:rPr lang="en-US" altLang="zh-CN" sz="1000" dirty="0" smtClean="0">
                          <a:latin typeface="+mn-ea"/>
                          <a:ea typeface="+mn-ea"/>
                        </a:rPr>
                        <a:t>[{2,3},{6,7}]</a:t>
                      </a:r>
                      <a:endParaRPr lang="zh-CN" altLang="en-US" sz="1000" dirty="0">
                        <a:latin typeface="+mn-ea"/>
                        <a:ea typeface="+mn-ea"/>
                      </a:endParaRPr>
                    </a:p>
                  </a:txBody>
                  <a:tcPr/>
                </a:tc>
              </a:tr>
            </a:tbl>
          </a:graphicData>
        </a:graphic>
      </p:graphicFrame>
      <p:sp>
        <p:nvSpPr>
          <p:cNvPr id="16" name="右箭头 15"/>
          <p:cNvSpPr/>
          <p:nvPr/>
        </p:nvSpPr>
        <p:spPr>
          <a:xfrm>
            <a:off x="2483768" y="4107399"/>
            <a:ext cx="329843" cy="12567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179705" y="2860040"/>
            <a:ext cx="3048000" cy="275590"/>
          </a:xfrm>
          <a:prstGeom prst="rect">
            <a:avLst/>
          </a:prstGeom>
          <a:noFill/>
        </p:spPr>
        <p:txBody>
          <a:bodyPr wrap="square" rtlCol="0">
            <a:spAutoFit/>
          </a:bodyPr>
          <a:p>
            <a:r>
              <a:rPr lang="en-US" altLang="zh-CN" sz="1200">
                <a:solidFill>
                  <a:srgbClr val="FF0000"/>
                </a:solidFill>
              </a:rPr>
              <a:t>M</a:t>
            </a:r>
            <a:r>
              <a:rPr lang="zh-CN" altLang="en-US" sz="1200">
                <a:solidFill>
                  <a:srgbClr val="FF0000"/>
                </a:solidFill>
              </a:rPr>
              <a:t>被转成词根</a:t>
            </a:r>
            <a:r>
              <a:rPr lang="en-US" altLang="zh-CN" sz="1200">
                <a:solidFill>
                  <a:srgbClr val="FF0000"/>
                </a:solidFill>
              </a:rPr>
              <a:t>m,”</a:t>
            </a:r>
            <a:r>
              <a:rPr lang="zh-CN" altLang="en-US" sz="1200">
                <a:solidFill>
                  <a:srgbClr val="FF0000"/>
                </a:solidFill>
              </a:rPr>
              <a:t>也</a:t>
            </a:r>
            <a:r>
              <a:rPr lang="en-US" altLang="zh-CN" sz="1200">
                <a:solidFill>
                  <a:srgbClr val="FF0000"/>
                </a:solidFill>
              </a:rPr>
              <a:t>”</a:t>
            </a:r>
            <a:r>
              <a:rPr lang="zh-CN" altLang="en-US" sz="1200">
                <a:solidFill>
                  <a:srgbClr val="FF0000"/>
                </a:solidFill>
              </a:rPr>
              <a:t>被过滤</a:t>
            </a:r>
            <a:endParaRPr lang="zh-CN" altLang="en-US" sz="120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800219"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分词</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3" name="矩形 2"/>
          <p:cNvSpPr/>
          <p:nvPr/>
        </p:nvSpPr>
        <p:spPr>
          <a:xfrm>
            <a:off x="480217" y="1635646"/>
            <a:ext cx="2808312" cy="1568450"/>
          </a:xfrm>
          <a:prstGeom prst="rect">
            <a:avLst/>
          </a:prstGeom>
        </p:spPr>
        <p:txBody>
          <a:bodyPr wrap="square">
            <a:spAutoFit/>
          </a:bodyPr>
          <a:lstStyle/>
          <a:p>
            <a:r>
              <a:rPr lang="en-US" altLang="zh-CN" sz="1200" dirty="0" err="1" smtClean="0"/>
              <a:t>Es</a:t>
            </a:r>
            <a:r>
              <a:rPr lang="zh-CN" altLang="en-US" sz="1200" dirty="0" smtClean="0"/>
              <a:t>之所以能做全文检索，是因为它会对文本做分词，然后对再分词建索引，并统计出词频</a:t>
            </a:r>
            <a:r>
              <a:rPr lang="en-US" altLang="zh-CN" sz="1200" dirty="0" smtClean="0"/>
              <a:t>(TF)</a:t>
            </a:r>
            <a:r>
              <a:rPr lang="zh-CN" altLang="en-US" sz="1200" dirty="0" smtClean="0"/>
              <a:t>，以及包含该词的文档个数</a:t>
            </a:r>
            <a:r>
              <a:rPr lang="en-US" altLang="zh-CN" sz="1200" dirty="0" smtClean="0"/>
              <a:t>(IDF)</a:t>
            </a:r>
            <a:r>
              <a:rPr lang="zh-CN" altLang="en-US" sz="1200" dirty="0" smtClean="0"/>
              <a:t>，然后根据公式对文档打分再做排序，同时也支持通过</a:t>
            </a:r>
            <a:r>
              <a:rPr lang="en-US" altLang="zh-CN" sz="1200" dirty="0" smtClean="0"/>
              <a:t>boosting</a:t>
            </a:r>
            <a:r>
              <a:rPr lang="zh-CN" altLang="en-US" sz="1200" dirty="0" smtClean="0"/>
              <a:t>，指定算分函数等方式干预打分</a:t>
            </a:r>
            <a:endParaRPr lang="en-US" altLang="zh-CN" sz="1200" dirty="0" smtClean="0"/>
          </a:p>
          <a:p>
            <a:endParaRPr lang="en-US" altLang="zh-CN" sz="1200" dirty="0">
              <a:hlinkClick r:id="rId1"/>
            </a:endParaRPr>
          </a:p>
          <a:p>
            <a:r>
              <a:rPr lang="en-US" altLang="zh-CN" sz="1200" dirty="0" smtClean="0">
                <a:hlinkClick r:id="rId2"/>
              </a:rPr>
              <a:t>TF/IDF</a:t>
            </a:r>
            <a:r>
              <a:rPr lang="zh-CN" altLang="en-US" sz="1200" dirty="0" smtClean="0">
                <a:hlinkClick r:id="rId2"/>
              </a:rPr>
              <a:t>算法</a:t>
            </a:r>
            <a:endParaRPr lang="zh-CN" altLang="en-US" sz="1200" dirty="0"/>
          </a:p>
        </p:txBody>
      </p:sp>
      <p:pic>
        <p:nvPicPr>
          <p:cNvPr id="11" name="图片 10"/>
          <p:cNvPicPr>
            <a:picLocks noChangeAspect="1"/>
          </p:cNvPicPr>
          <p:nvPr/>
        </p:nvPicPr>
        <p:blipFill>
          <a:blip r:embed="rId3"/>
          <a:stretch>
            <a:fillRect/>
          </a:stretch>
        </p:blipFill>
        <p:spPr>
          <a:xfrm>
            <a:off x="3707904" y="735098"/>
            <a:ext cx="3732121" cy="386623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1107996"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写流程</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pic>
        <p:nvPicPr>
          <p:cNvPr id="16" name="图片 15"/>
          <p:cNvPicPr>
            <a:picLocks noChangeAspect="1"/>
          </p:cNvPicPr>
          <p:nvPr/>
        </p:nvPicPr>
        <p:blipFill>
          <a:blip r:embed="rId1"/>
          <a:stretch>
            <a:fillRect/>
          </a:stretch>
        </p:blipFill>
        <p:spPr>
          <a:xfrm>
            <a:off x="357744" y="1347614"/>
            <a:ext cx="3816424" cy="2951286"/>
          </a:xfrm>
          <a:prstGeom prst="rect">
            <a:avLst/>
          </a:prstGeom>
        </p:spPr>
      </p:pic>
      <p:pic>
        <p:nvPicPr>
          <p:cNvPr id="17" name="图片 16"/>
          <p:cNvPicPr>
            <a:picLocks noChangeAspect="1"/>
          </p:cNvPicPr>
          <p:nvPr/>
        </p:nvPicPr>
        <p:blipFill>
          <a:blip r:embed="rId2"/>
          <a:stretch>
            <a:fillRect/>
          </a:stretch>
        </p:blipFill>
        <p:spPr>
          <a:xfrm>
            <a:off x="4572000" y="1369045"/>
            <a:ext cx="1728192" cy="3531851"/>
          </a:xfrm>
          <a:prstGeom prst="rect">
            <a:avLst/>
          </a:prstGeom>
        </p:spPr>
      </p:pic>
      <p:sp>
        <p:nvSpPr>
          <p:cNvPr id="21" name="文本框 20"/>
          <p:cNvSpPr txBox="1"/>
          <p:nvPr/>
        </p:nvSpPr>
        <p:spPr>
          <a:xfrm>
            <a:off x="35496" y="4405135"/>
            <a:ext cx="4724370" cy="646331"/>
          </a:xfrm>
          <a:prstGeom prst="rect">
            <a:avLst/>
          </a:prstGeom>
          <a:noFill/>
        </p:spPr>
        <p:txBody>
          <a:bodyPr wrap="none" rtlCol="0">
            <a:spAutoFit/>
          </a:bodyPr>
          <a:lstStyle/>
          <a:p>
            <a:r>
              <a:rPr lang="zh-CN" altLang="en-US" sz="1200" dirty="0" smtClean="0"/>
              <a:t>写入耗时</a:t>
            </a:r>
            <a:r>
              <a:rPr lang="en-US" altLang="zh-CN" sz="1200" dirty="0" smtClean="0"/>
              <a:t>=</a:t>
            </a:r>
            <a:r>
              <a:rPr lang="zh-CN" altLang="en-US" sz="1200" dirty="0" smtClean="0"/>
              <a:t>主</a:t>
            </a:r>
            <a:r>
              <a:rPr lang="zh-CN" altLang="en-US" sz="1200" dirty="0" smtClean="0"/>
              <a:t>节点耗时</a:t>
            </a:r>
            <a:r>
              <a:rPr lang="en-US" altLang="zh-CN" sz="1200" dirty="0" smtClean="0"/>
              <a:t>+max</a:t>
            </a:r>
            <a:r>
              <a:rPr lang="en-US" altLang="zh-CN" sz="1200" dirty="0" smtClean="0"/>
              <a:t>(</a:t>
            </a:r>
            <a:r>
              <a:rPr lang="zh-CN" altLang="en-US" sz="1200" dirty="0" smtClean="0"/>
              <a:t>从</a:t>
            </a:r>
            <a:r>
              <a:rPr lang="zh-CN" altLang="en-US" sz="1200" dirty="0" smtClean="0"/>
              <a:t>节点耗时</a:t>
            </a:r>
            <a:r>
              <a:rPr lang="en-US" altLang="zh-CN" sz="1200" dirty="0" smtClean="0"/>
              <a:t>)</a:t>
            </a:r>
            <a:endParaRPr lang="en-US" altLang="zh-CN" sz="1200" dirty="0" smtClean="0"/>
          </a:p>
          <a:p>
            <a:r>
              <a:rPr lang="zh-CN" altLang="en-US" sz="1200" dirty="0" smtClean="0"/>
              <a:t>主节点写失败返回错误，副本节点失败可以写</a:t>
            </a:r>
            <a:r>
              <a:rPr lang="zh-CN" altLang="en-US" sz="1200" dirty="0" smtClean="0"/>
              <a:t>成功</a:t>
            </a:r>
            <a:endParaRPr lang="en-US" altLang="zh-CN" sz="1200" dirty="0" smtClean="0"/>
          </a:p>
          <a:p>
            <a:r>
              <a:rPr lang="zh-CN" altLang="en-US" sz="1200" dirty="0" smtClean="0"/>
              <a:t>异步写副本会有数据不一致，同步写可以缓解！！缓解不是解决？</a:t>
            </a:r>
            <a:endParaRPr lang="zh-CN" altLang="en-US" sz="1200" dirty="0"/>
          </a:p>
        </p:txBody>
      </p:sp>
      <p:sp>
        <p:nvSpPr>
          <p:cNvPr id="3" name="文本框 2"/>
          <p:cNvSpPr txBox="1"/>
          <p:nvPr/>
        </p:nvSpPr>
        <p:spPr>
          <a:xfrm>
            <a:off x="6408790" y="1491630"/>
            <a:ext cx="2826415" cy="830997"/>
          </a:xfrm>
          <a:prstGeom prst="rect">
            <a:avLst/>
          </a:prstGeom>
          <a:noFill/>
        </p:spPr>
        <p:txBody>
          <a:bodyPr wrap="none" rtlCol="0">
            <a:spAutoFit/>
          </a:bodyPr>
          <a:lstStyle/>
          <a:p>
            <a:r>
              <a:rPr lang="en-US" altLang="zh-CN" sz="1200" dirty="0" smtClean="0"/>
              <a:t>1.</a:t>
            </a:r>
            <a:r>
              <a:rPr lang="zh-CN" altLang="en-US" sz="1200" dirty="0"/>
              <a:t>主分片写入流程 </a:t>
            </a:r>
            <a:r>
              <a:rPr lang="zh-CN" altLang="en-US" sz="1200" dirty="0">
                <a:hlinkClick r:id="rId3"/>
              </a:rPr>
              <a:t>源码</a:t>
            </a:r>
            <a:r>
              <a:rPr lang="zh-CN" altLang="en-US" sz="1200" dirty="0" smtClean="0">
                <a:hlinkClick r:id="rId3"/>
              </a:rPr>
              <a:t>地址</a:t>
            </a:r>
            <a:endParaRPr lang="en-US" altLang="zh-CN" sz="1200" dirty="0" smtClean="0"/>
          </a:p>
          <a:p>
            <a:r>
              <a:rPr lang="en-US" altLang="zh-CN" sz="1200" dirty="0" smtClean="0"/>
              <a:t>2.</a:t>
            </a:r>
            <a:r>
              <a:rPr lang="zh-CN" altLang="en-US" sz="1200" dirty="0"/>
              <a:t>阿里专家关于</a:t>
            </a:r>
            <a:r>
              <a:rPr lang="en-US" altLang="zh-CN" sz="1200" dirty="0"/>
              <a:t>ES</a:t>
            </a:r>
            <a:r>
              <a:rPr lang="zh-CN" altLang="en-US" sz="1200" dirty="0"/>
              <a:t>写入一致性分析</a:t>
            </a:r>
            <a:r>
              <a:rPr lang="zh-CN" altLang="en-US" sz="1200" dirty="0">
                <a:hlinkClick r:id="rId4"/>
              </a:rPr>
              <a:t>博客</a:t>
            </a:r>
            <a:endParaRPr lang="zh-CN" altLang="en-US" sz="1200" dirty="0"/>
          </a:p>
          <a:p>
            <a:r>
              <a:rPr lang="zh-CN" altLang="en-US" sz="1200" dirty="0" smtClean="0"/>
              <a:t>主要</a:t>
            </a:r>
            <a:r>
              <a:rPr lang="zh-CN" altLang="en-US" sz="1200" dirty="0"/>
              <a:t>包含</a:t>
            </a:r>
            <a:r>
              <a:rPr lang="en-US" altLang="zh-CN" sz="1200" dirty="0" err="1"/>
              <a:t>PacificA</a:t>
            </a:r>
            <a:r>
              <a:rPr lang="zh-CN" altLang="en-US" sz="1200" dirty="0"/>
              <a:t>算法</a:t>
            </a:r>
            <a:endParaRPr lang="en-US" altLang="zh-CN" sz="1200" dirty="0"/>
          </a:p>
          <a:p>
            <a:r>
              <a:rPr lang="en-US" altLang="zh-CN" sz="1200" dirty="0"/>
              <a:t>3. Master</a:t>
            </a:r>
            <a:r>
              <a:rPr lang="zh-CN" altLang="en-US" sz="1200" dirty="0"/>
              <a:t>选举</a:t>
            </a:r>
            <a:r>
              <a:rPr lang="en-US" altLang="zh-CN" sz="1200" dirty="0"/>
              <a:t>(</a:t>
            </a:r>
            <a:r>
              <a:rPr lang="en-US" altLang="zh-CN" sz="1200" dirty="0">
                <a:hlinkClick r:id="rId5"/>
              </a:rPr>
              <a:t>bully</a:t>
            </a:r>
            <a:r>
              <a:rPr lang="zh-CN" altLang="en-US" sz="1200" dirty="0">
                <a:hlinkClick r:id="rId5"/>
              </a:rPr>
              <a:t>算法</a:t>
            </a:r>
            <a:r>
              <a:rPr lang="en-US" altLang="zh-CN" sz="1200" dirty="0" smtClean="0"/>
              <a:t>)</a:t>
            </a:r>
            <a:endParaRPr lang="en-US" altLang="zh-CN" sz="1200" b="1" dirty="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1107996"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写流程</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14" name="文本框 13"/>
          <p:cNvSpPr txBox="1"/>
          <p:nvPr/>
        </p:nvSpPr>
        <p:spPr>
          <a:xfrm>
            <a:off x="481327" y="3452092"/>
            <a:ext cx="1351652" cy="923330"/>
          </a:xfrm>
          <a:prstGeom prst="rect">
            <a:avLst/>
          </a:prstGeom>
          <a:noFill/>
        </p:spPr>
        <p:txBody>
          <a:bodyPr wrap="none" rtlCol="0">
            <a:spAutoFit/>
          </a:bodyPr>
          <a:lstStyle/>
          <a:p>
            <a:r>
              <a:rPr lang="zh-CN" altLang="en-US" dirty="0">
                <a:hlinkClick r:id="rId1"/>
              </a:rPr>
              <a:t>官网</a:t>
            </a:r>
            <a:r>
              <a:rPr lang="zh-CN" altLang="en-US" dirty="0" smtClean="0">
                <a:hlinkClick r:id="rId1"/>
              </a:rPr>
              <a:t>介绍</a:t>
            </a:r>
            <a:endParaRPr lang="en-US" altLang="zh-CN" dirty="0" smtClean="0">
              <a:hlinkClick r:id="rId2"/>
            </a:endParaRPr>
          </a:p>
          <a:p>
            <a:r>
              <a:rPr lang="zh-CN" altLang="en-US" dirty="0" smtClean="0">
                <a:hlinkClick r:id="rId2"/>
              </a:rPr>
              <a:t>优秀博客</a:t>
            </a:r>
            <a:endParaRPr lang="en-US" altLang="zh-CN" dirty="0" smtClean="0"/>
          </a:p>
          <a:p>
            <a:r>
              <a:rPr lang="en-US" altLang="zh-CN" dirty="0" smtClean="0">
                <a:hlinkClick r:id="rId3"/>
              </a:rPr>
              <a:t>LSM</a:t>
            </a:r>
            <a:r>
              <a:rPr lang="zh-CN" altLang="en-US" dirty="0" smtClean="0">
                <a:hlinkClick r:id="rId3"/>
              </a:rPr>
              <a:t>树详解</a:t>
            </a:r>
            <a:endParaRPr lang="en-US" altLang="zh-CN" dirty="0" smtClean="0"/>
          </a:p>
        </p:txBody>
      </p:sp>
      <p:pic>
        <p:nvPicPr>
          <p:cNvPr id="18" name="图片 17"/>
          <p:cNvPicPr>
            <a:picLocks noChangeAspect="1"/>
          </p:cNvPicPr>
          <p:nvPr/>
        </p:nvPicPr>
        <p:blipFill>
          <a:blip r:embed="rId4"/>
          <a:stretch>
            <a:fillRect/>
          </a:stretch>
        </p:blipFill>
        <p:spPr>
          <a:xfrm>
            <a:off x="4355976" y="688158"/>
            <a:ext cx="4104456" cy="3636331"/>
          </a:xfrm>
          <a:prstGeom prst="rect">
            <a:avLst/>
          </a:prstGeom>
        </p:spPr>
      </p:pic>
      <p:sp>
        <p:nvSpPr>
          <p:cNvPr id="10" name="文本框 9"/>
          <p:cNvSpPr txBox="1"/>
          <p:nvPr/>
        </p:nvSpPr>
        <p:spPr>
          <a:xfrm>
            <a:off x="513226" y="4507675"/>
            <a:ext cx="5349541" cy="461665"/>
          </a:xfrm>
          <a:prstGeom prst="rect">
            <a:avLst/>
          </a:prstGeom>
          <a:noFill/>
        </p:spPr>
        <p:txBody>
          <a:bodyPr wrap="none" rtlCol="0">
            <a:spAutoFit/>
          </a:bodyPr>
          <a:lstStyle/>
          <a:p>
            <a:r>
              <a:rPr lang="en-US" altLang="zh-CN" sz="1200" dirty="0" err="1" smtClean="0"/>
              <a:t>Tips:Lucene</a:t>
            </a:r>
            <a:r>
              <a:rPr lang="zh-CN" altLang="en-US" sz="1200" dirty="0" smtClean="0"/>
              <a:t>的</a:t>
            </a:r>
            <a:r>
              <a:rPr lang="en-US" altLang="zh-CN" sz="1200" dirty="0" smtClean="0"/>
              <a:t>segment</a:t>
            </a:r>
            <a:r>
              <a:rPr lang="zh-CN" altLang="en-US" sz="1200" dirty="0" smtClean="0"/>
              <a:t>是不可变的，当有</a:t>
            </a:r>
            <a:r>
              <a:rPr lang="en-US" altLang="zh-CN" sz="1200" dirty="0" smtClean="0"/>
              <a:t>update</a:t>
            </a:r>
            <a:r>
              <a:rPr lang="zh-CN" altLang="en-US" sz="1200" dirty="0" smtClean="0"/>
              <a:t>的时候是写在一个</a:t>
            </a:r>
            <a:r>
              <a:rPr lang="en-US" altLang="zh-CN" sz="1200" dirty="0" smtClean="0"/>
              <a:t>.del</a:t>
            </a:r>
            <a:r>
              <a:rPr lang="zh-CN" altLang="en-US" sz="1200" dirty="0" smtClean="0"/>
              <a:t>文件中</a:t>
            </a:r>
            <a:endParaRPr lang="en-US" altLang="zh-CN" sz="1200" dirty="0" smtClean="0"/>
          </a:p>
          <a:p>
            <a:r>
              <a:rPr lang="en-US" altLang="zh-CN" sz="1200" dirty="0" smtClean="0"/>
              <a:t>Query</a:t>
            </a:r>
            <a:r>
              <a:rPr lang="zh-CN" altLang="en-US" sz="1200" dirty="0" smtClean="0"/>
              <a:t>的时候返回结果会过滤</a:t>
            </a:r>
            <a:r>
              <a:rPr lang="en-US" altLang="zh-CN" sz="1200" dirty="0" smtClean="0"/>
              <a:t>.del</a:t>
            </a:r>
            <a:r>
              <a:rPr lang="zh-CN" altLang="en-US" sz="1200" dirty="0" smtClean="0"/>
              <a:t>文件中的内容，最后在段合并时清理</a:t>
            </a:r>
            <a:r>
              <a:rPr lang="en-US" altLang="zh-CN" sz="1200" dirty="0" smtClean="0"/>
              <a:t>.del</a:t>
            </a:r>
            <a:endParaRPr lang="zh-CN" altLang="en-US" sz="1200" dirty="0"/>
          </a:p>
        </p:txBody>
      </p:sp>
      <p:pic>
        <p:nvPicPr>
          <p:cNvPr id="11" name="图片 10"/>
          <p:cNvPicPr>
            <a:picLocks noChangeAspect="1"/>
          </p:cNvPicPr>
          <p:nvPr/>
        </p:nvPicPr>
        <p:blipFill>
          <a:blip r:embed="rId5"/>
          <a:stretch>
            <a:fillRect/>
          </a:stretch>
        </p:blipFill>
        <p:spPr>
          <a:xfrm>
            <a:off x="599235" y="938080"/>
            <a:ext cx="3279373" cy="2127882"/>
          </a:xfrm>
          <a:prstGeom prst="rect">
            <a:avLst/>
          </a:prstGeom>
        </p:spPr>
      </p:pic>
      <p:sp>
        <p:nvSpPr>
          <p:cNvPr id="3" name="文本框 2"/>
          <p:cNvSpPr txBox="1"/>
          <p:nvPr>
            <p:custDataLst>
              <p:tags r:id="rId6"/>
            </p:custDataLst>
          </p:nvPr>
        </p:nvSpPr>
        <p:spPr>
          <a:xfrm>
            <a:off x="251606" y="3147505"/>
            <a:ext cx="2166620" cy="275590"/>
          </a:xfrm>
          <a:prstGeom prst="rect">
            <a:avLst/>
          </a:prstGeom>
          <a:noFill/>
        </p:spPr>
        <p:txBody>
          <a:bodyPr wrap="none" rtlCol="0">
            <a:spAutoFit/>
          </a:bodyPr>
          <a:p>
            <a:r>
              <a:rPr lang="en-US" altLang="zh-CN" sz="1200" dirty="0"/>
              <a:t>segment--&gt;doc--&gt;field--&gt;term</a:t>
            </a:r>
            <a:endParaRPr lang="en-US" altLang="zh-CN" sz="1200" dirty="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0" grpId="0"/>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1107996" cy="461665"/>
          </a:xfrm>
          <a:prstGeom prst="rect">
            <a:avLst/>
          </a:prstGeom>
        </p:spPr>
        <p:txBody>
          <a:bodyPr wrap="none">
            <a:spAutoFit/>
          </a:bodyPr>
          <a:lstStyle/>
          <a:p>
            <a:pPr defTabSz="913765">
              <a:spcBef>
                <a:spcPts val="0"/>
              </a:spcBef>
              <a:spcAft>
                <a:spcPts val="0"/>
              </a:spcAft>
              <a:defRPr/>
            </a:pPr>
            <a:r>
              <a:rPr lang="zh-CN" altLang="en-US" sz="2400" b="1" kern="0" dirty="0">
                <a:solidFill>
                  <a:srgbClr val="005A9E"/>
                </a:solidFill>
                <a:cs typeface="+mn-ea"/>
                <a:sym typeface="+mn-lt"/>
              </a:rPr>
              <a:t>读</a:t>
            </a:r>
            <a:r>
              <a:rPr lang="zh-CN" altLang="en-US" sz="2400" b="1" kern="0" dirty="0" smtClean="0">
                <a:solidFill>
                  <a:srgbClr val="005A9E"/>
                </a:solidFill>
                <a:cs typeface="+mn-ea"/>
                <a:sym typeface="+mn-lt"/>
              </a:rPr>
              <a:t>流程</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pic>
        <p:nvPicPr>
          <p:cNvPr id="3" name="图片 2"/>
          <p:cNvPicPr>
            <a:picLocks noChangeAspect="1"/>
          </p:cNvPicPr>
          <p:nvPr/>
        </p:nvPicPr>
        <p:blipFill>
          <a:blip r:embed="rId1"/>
          <a:stretch>
            <a:fillRect/>
          </a:stretch>
        </p:blipFill>
        <p:spPr>
          <a:xfrm>
            <a:off x="238889" y="777924"/>
            <a:ext cx="3456384" cy="4456052"/>
          </a:xfrm>
          <a:prstGeom prst="rect">
            <a:avLst/>
          </a:prstGeom>
        </p:spPr>
      </p:pic>
      <p:sp>
        <p:nvSpPr>
          <p:cNvPr id="4" name="文本框 3"/>
          <p:cNvSpPr txBox="1"/>
          <p:nvPr/>
        </p:nvSpPr>
        <p:spPr>
          <a:xfrm>
            <a:off x="3851920" y="3147814"/>
            <a:ext cx="3960440" cy="861774"/>
          </a:xfrm>
          <a:prstGeom prst="rect">
            <a:avLst/>
          </a:prstGeom>
          <a:noFill/>
        </p:spPr>
        <p:txBody>
          <a:bodyPr wrap="square" rtlCol="0">
            <a:spAutoFit/>
          </a:bodyPr>
          <a:lstStyle/>
          <a:p>
            <a:r>
              <a:rPr lang="zh-CN" altLang="en-US" sz="1000" dirty="0" smtClean="0"/>
              <a:t>协调节点请求所有</a:t>
            </a:r>
            <a:r>
              <a:rPr lang="en-US" altLang="zh-CN" sz="1000" dirty="0" smtClean="0"/>
              <a:t>shard</a:t>
            </a:r>
            <a:r>
              <a:rPr lang="zh-CN" altLang="en-US" sz="1000" dirty="0" smtClean="0"/>
              <a:t>时，每个</a:t>
            </a:r>
            <a:r>
              <a:rPr lang="en-US" altLang="zh-CN" sz="1000" dirty="0" smtClean="0"/>
              <a:t>shard</a:t>
            </a:r>
            <a:r>
              <a:rPr lang="zh-CN" altLang="en-US" sz="1000" dirty="0" smtClean="0"/>
              <a:t>都会创建一个</a:t>
            </a:r>
            <a:r>
              <a:rPr lang="en-US" altLang="zh-CN" sz="1000" dirty="0" err="1" smtClean="0"/>
              <a:t>from+size</a:t>
            </a:r>
            <a:r>
              <a:rPr lang="zh-CN" altLang="en-US" sz="1000" dirty="0" smtClean="0"/>
              <a:t>的优先级队列，搜索文档，打分</a:t>
            </a:r>
            <a:r>
              <a:rPr lang="en-US" altLang="zh-CN" sz="1000" dirty="0" smtClean="0"/>
              <a:t>(TF/IDF)</a:t>
            </a:r>
            <a:r>
              <a:rPr lang="zh-CN" altLang="en-US" sz="1000" dirty="0" smtClean="0"/>
              <a:t>并排序</a:t>
            </a:r>
            <a:endParaRPr lang="en-US" altLang="zh-CN" sz="1000" dirty="0" smtClean="0"/>
          </a:p>
          <a:p>
            <a:endParaRPr lang="en-US" altLang="zh-CN" sz="1000" dirty="0"/>
          </a:p>
          <a:p>
            <a:r>
              <a:rPr lang="zh-CN" altLang="en-US" sz="1000" dirty="0" smtClean="0"/>
              <a:t>比如：视频</a:t>
            </a:r>
            <a:r>
              <a:rPr lang="en-US" altLang="zh-CN" sz="1000" dirty="0" smtClean="0"/>
              <a:t>300</a:t>
            </a:r>
            <a:r>
              <a:rPr lang="zh-CN" altLang="en-US" sz="1000" dirty="0" smtClean="0"/>
              <a:t>个分片，</a:t>
            </a:r>
            <a:r>
              <a:rPr lang="en-US" altLang="zh-CN" sz="1000" dirty="0" smtClean="0"/>
              <a:t>from=10000,size=10</a:t>
            </a:r>
            <a:endParaRPr lang="en-US" altLang="zh-CN" sz="1000" dirty="0" smtClean="0"/>
          </a:p>
          <a:p>
            <a:r>
              <a:rPr lang="zh-CN" altLang="en-US" sz="1000" dirty="0" smtClean="0"/>
              <a:t>在合并结果时要对 </a:t>
            </a:r>
            <a:r>
              <a:rPr lang="en-US" altLang="zh-CN" sz="1000" dirty="0" smtClean="0"/>
              <a:t>10010*300</a:t>
            </a:r>
            <a:r>
              <a:rPr lang="zh-CN" altLang="en-US" sz="1000" dirty="0" smtClean="0"/>
              <a:t>做排序，这也是不能深分页的原因</a:t>
            </a:r>
            <a:endParaRPr lang="zh-CN" altLang="en-US" sz="1000" dirty="0"/>
          </a:p>
        </p:txBody>
      </p:sp>
      <p:sp>
        <p:nvSpPr>
          <p:cNvPr id="10" name="文本框 9"/>
          <p:cNvSpPr txBox="1"/>
          <p:nvPr/>
        </p:nvSpPr>
        <p:spPr>
          <a:xfrm>
            <a:off x="3851920" y="1059582"/>
            <a:ext cx="3960440" cy="1323439"/>
          </a:xfrm>
          <a:prstGeom prst="rect">
            <a:avLst/>
          </a:prstGeom>
          <a:noFill/>
        </p:spPr>
        <p:txBody>
          <a:bodyPr wrap="square" rtlCol="0">
            <a:spAutoFit/>
          </a:bodyPr>
          <a:lstStyle/>
          <a:p>
            <a:r>
              <a:rPr lang="en-US" altLang="zh-CN" sz="1000" b="1" dirty="0" smtClean="0">
                <a:solidFill>
                  <a:srgbClr val="FF0000"/>
                </a:solidFill>
              </a:rPr>
              <a:t>Query then fetch </a:t>
            </a:r>
            <a:r>
              <a:rPr lang="zh-CN" altLang="en-US" sz="1000" b="1" dirty="0" smtClean="0">
                <a:solidFill>
                  <a:srgbClr val="FF0000"/>
                </a:solidFill>
              </a:rPr>
              <a:t>打分不准？</a:t>
            </a:r>
            <a:endParaRPr lang="en-US" altLang="zh-CN" sz="1000" b="1" dirty="0" smtClean="0">
              <a:solidFill>
                <a:srgbClr val="FF0000"/>
              </a:solidFill>
            </a:endParaRPr>
          </a:p>
          <a:p>
            <a:r>
              <a:rPr lang="zh-CN" altLang="en-US" sz="1000" dirty="0" smtClean="0"/>
              <a:t>打分计算是在单个分片上计算的，并不是全局的，可能会不准</a:t>
            </a:r>
            <a:endParaRPr lang="en-US" altLang="zh-CN" sz="1000" dirty="0" smtClean="0"/>
          </a:p>
          <a:p>
            <a:endParaRPr lang="en-US" altLang="zh-CN" sz="1000" dirty="0"/>
          </a:p>
          <a:p>
            <a:r>
              <a:rPr lang="en-US" altLang="zh-CN" sz="1000" dirty="0" err="1" smtClean="0"/>
              <a:t>dfs_query_then_fetch</a:t>
            </a:r>
            <a:r>
              <a:rPr lang="zh-CN" altLang="en-US" sz="1000" dirty="0" smtClean="0"/>
              <a:t>：为了弥补单分片算法的</a:t>
            </a:r>
            <a:r>
              <a:rPr lang="zh-CN" altLang="en-US" sz="1000" dirty="0" smtClean="0"/>
              <a:t>不足，在查询是可以指定全局评分，但性能受到影响</a:t>
            </a:r>
            <a:endParaRPr lang="en-US" altLang="zh-CN" sz="1000" dirty="0" smtClean="0"/>
          </a:p>
          <a:p>
            <a:endParaRPr lang="en-US" altLang="zh-CN" sz="1000" dirty="0" smtClean="0"/>
          </a:p>
          <a:p>
            <a:r>
              <a:rPr lang="en-US" altLang="zh-CN" sz="1000" dirty="0" smtClean="0"/>
              <a:t>query and fetch</a:t>
            </a:r>
            <a:r>
              <a:rPr lang="zh-CN" altLang="en-US" sz="1000" dirty="0" smtClean="0"/>
              <a:t>：</a:t>
            </a:r>
            <a:r>
              <a:rPr lang="en-US" altLang="zh-CN" sz="1000" dirty="0" smtClean="0"/>
              <a:t>5.0</a:t>
            </a:r>
            <a:r>
              <a:rPr lang="zh-CN" altLang="en-US" sz="1000" dirty="0" smtClean="0"/>
              <a:t>版本后废弃，因为会给协调节点返回</a:t>
            </a:r>
            <a:r>
              <a:rPr lang="en-US" altLang="zh-CN" sz="1000" dirty="0" smtClean="0"/>
              <a:t>300*10010</a:t>
            </a:r>
            <a:r>
              <a:rPr lang="zh-CN" altLang="en-US" sz="1000" dirty="0" smtClean="0"/>
              <a:t>个</a:t>
            </a:r>
            <a:r>
              <a:rPr lang="en-US" altLang="zh-CN" sz="1000" dirty="0" smtClean="0"/>
              <a:t>ID</a:t>
            </a:r>
            <a:r>
              <a:rPr lang="zh-CN" altLang="en-US" sz="1000" dirty="0" smtClean="0"/>
              <a:t>和其全部信息，很容易</a:t>
            </a:r>
            <a:r>
              <a:rPr lang="en-US" altLang="zh-CN" sz="1000" dirty="0" smtClean="0"/>
              <a:t>OOM</a:t>
            </a:r>
            <a:endParaRPr lang="en-US" altLang="zh-CN" sz="1000" dirty="0" smtClean="0"/>
          </a:p>
        </p:txBody>
      </p:sp>
      <p:sp>
        <p:nvSpPr>
          <p:cNvPr id="13" name="矩形 12"/>
          <p:cNvSpPr/>
          <p:nvPr/>
        </p:nvSpPr>
        <p:spPr>
          <a:xfrm>
            <a:off x="4067944" y="2765504"/>
            <a:ext cx="2723823" cy="369332"/>
          </a:xfrm>
          <a:prstGeom prst="rect">
            <a:avLst/>
          </a:prstGeom>
        </p:spPr>
        <p:txBody>
          <a:bodyPr wrap="none">
            <a:spAutoFit/>
          </a:bodyPr>
          <a:lstStyle/>
          <a:p>
            <a:r>
              <a:rPr lang="zh-CN" altLang="en-US" dirty="0">
                <a:solidFill>
                  <a:srgbClr val="FF0000"/>
                </a:solidFill>
              </a:rPr>
              <a:t>查询性能和深分页的原罪</a:t>
            </a:r>
            <a:endParaRPr lang="zh-CN" altLang="en-US" dirty="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1008816" y="1007673"/>
            <a:ext cx="7092823" cy="3260831"/>
            <a:chOff x="1363302" y="1365525"/>
            <a:chExt cx="9457097" cy="4347774"/>
          </a:xfrm>
        </p:grpSpPr>
        <p:sp>
          <p:nvSpPr>
            <p:cNvPr id="36" name="圆角矩形 35"/>
            <p:cNvSpPr/>
            <p:nvPr/>
          </p:nvSpPr>
          <p:spPr>
            <a:xfrm>
              <a:off x="1394459" y="1380931"/>
              <a:ext cx="9402129" cy="4312638"/>
            </a:xfrm>
            <a:prstGeom prst="roundRect">
              <a:avLst>
                <a:gd name="adj" fmla="val 7029"/>
              </a:avLst>
            </a:prstGeom>
            <a:noFill/>
            <a:ln w="25400"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sp>
          <p:nvSpPr>
            <p:cNvPr id="37" name="圆角矩形 36"/>
            <p:cNvSpPr/>
            <p:nvPr/>
          </p:nvSpPr>
          <p:spPr>
            <a:xfrm>
              <a:off x="1363302" y="1365525"/>
              <a:ext cx="9457097" cy="4347774"/>
            </a:xfrm>
            <a:prstGeom prst="roundRect">
              <a:avLst>
                <a:gd name="adj" fmla="val 7380"/>
              </a:avLst>
            </a:prstGeom>
            <a:solidFill>
              <a:schemeClr val="bg1">
                <a:lumMod val="95000"/>
              </a:schemeClr>
            </a:solidFill>
            <a:ln w="25400" cap="flat" cmpd="sng" algn="ctr">
              <a:solidFill>
                <a:schemeClr val="bg1">
                  <a:lumMod val="75000"/>
                </a:schemeClr>
              </a:solidFill>
              <a:prstDash val="solid"/>
              <a:miter lim="800000"/>
            </a:ln>
            <a:effectLst>
              <a:outerShdw blurRad="50800" dist="38100" algn="l"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grpSp>
      <p:sp>
        <p:nvSpPr>
          <p:cNvPr id="57" name="椭圆 56"/>
          <p:cNvSpPr/>
          <p:nvPr/>
        </p:nvSpPr>
        <p:spPr>
          <a:xfrm flipH="1">
            <a:off x="582240" y="1696161"/>
            <a:ext cx="401524" cy="401524"/>
          </a:xfrm>
          <a:prstGeom prst="ellipse">
            <a:avLst/>
          </a:prstGeom>
          <a:solidFill>
            <a:schemeClr val="bg1">
              <a:lumMod val="75000"/>
            </a:schemeClr>
          </a:solidFill>
          <a:ln w="28575" cap="flat">
            <a:solidFill>
              <a:schemeClr val="bg1">
                <a:lumMod val="85000"/>
              </a:schemeClr>
            </a:solidFill>
            <a:prstDash val="solid"/>
            <a:miter lim="800000"/>
          </a:ln>
          <a:effectLst>
            <a:outerShdw blurRad="228600" dist="228600" dir="5400000" algn="t" rotWithShape="0">
              <a:sysClr val="windowText" lastClr="000000">
                <a:lumMod val="85000"/>
                <a:lumOff val="15000"/>
                <a:alpha val="28000"/>
              </a:sysClr>
            </a:outerShdw>
          </a:effectLst>
        </p:spPr>
        <p:txBody>
          <a:bodyPr vert="horz" wrap="square" lIns="68580" tIns="34290" rIns="68580" bIns="3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cs typeface="+mn-ea"/>
              <a:sym typeface="+mn-lt"/>
            </a:endParaRPr>
          </a:p>
        </p:txBody>
      </p:sp>
      <p:sp>
        <p:nvSpPr>
          <p:cNvPr id="58" name="椭圆 57"/>
          <p:cNvSpPr/>
          <p:nvPr/>
        </p:nvSpPr>
        <p:spPr>
          <a:xfrm flipH="1">
            <a:off x="1011940" y="1965287"/>
            <a:ext cx="264797" cy="264797"/>
          </a:xfrm>
          <a:prstGeom prst="ellipse">
            <a:avLst/>
          </a:prstGeom>
          <a:solidFill>
            <a:srgbClr val="005A9E"/>
          </a:solidFill>
          <a:ln w="28575" cap="flat">
            <a:solidFill>
              <a:schemeClr val="bg1">
                <a:lumMod val="85000"/>
              </a:schemeClr>
            </a:solidFill>
            <a:prstDash val="solid"/>
            <a:miter lim="800000"/>
          </a:ln>
          <a:effectLst>
            <a:outerShdw blurRad="228600" dist="228600" dir="5400000" algn="t" rotWithShape="0">
              <a:sysClr val="windowText" lastClr="000000">
                <a:lumMod val="85000"/>
                <a:lumOff val="15000"/>
                <a:alpha val="28000"/>
              </a:sysClr>
            </a:outerShdw>
          </a:effectLst>
        </p:spPr>
        <p:txBody>
          <a:bodyPr vert="horz" wrap="square" lIns="68580" tIns="34290" rIns="68580" bIns="3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cs typeface="+mn-ea"/>
              <a:sym typeface="+mn-lt"/>
            </a:endParaRPr>
          </a:p>
        </p:txBody>
      </p:sp>
      <p:grpSp>
        <p:nvGrpSpPr>
          <p:cNvPr id="59" name="组合 58"/>
          <p:cNvGrpSpPr/>
          <p:nvPr/>
        </p:nvGrpSpPr>
        <p:grpSpPr>
          <a:xfrm>
            <a:off x="663289" y="659232"/>
            <a:ext cx="1180635" cy="1180636"/>
            <a:chOff x="1129232" y="711771"/>
            <a:chExt cx="1228944" cy="1228944"/>
          </a:xfrm>
        </p:grpSpPr>
        <p:grpSp>
          <p:nvGrpSpPr>
            <p:cNvPr id="60" name="组合 59"/>
            <p:cNvGrpSpPr/>
            <p:nvPr/>
          </p:nvGrpSpPr>
          <p:grpSpPr>
            <a:xfrm flipH="1">
              <a:off x="1129232" y="711771"/>
              <a:ext cx="1228944" cy="1228944"/>
              <a:chOff x="2848131" y="1860029"/>
              <a:chExt cx="3807502" cy="3807502"/>
            </a:xfrm>
          </p:grpSpPr>
          <p:sp>
            <p:nvSpPr>
              <p:cNvPr id="63" name="椭圆 62"/>
              <p:cNvSpPr/>
              <p:nvPr/>
            </p:nvSpPr>
            <p:spPr>
              <a:xfrm>
                <a:off x="2848131" y="1860029"/>
                <a:ext cx="3807502" cy="3807502"/>
              </a:xfrm>
              <a:prstGeom prst="ellipse">
                <a:avLst/>
              </a:prstGeom>
              <a:gradFill flip="none" rotWithShape="1">
                <a:gsLst>
                  <a:gs pos="0">
                    <a:sysClr val="window" lastClr="FFFFFF"/>
                  </a:gs>
                  <a:gs pos="100000">
                    <a:srgbClr val="E0E0E0"/>
                  </a:gs>
                </a:gsLst>
                <a:lin ang="5400000" scaled="1"/>
                <a:tileRect/>
              </a:gradFill>
              <a:ln w="12700" cap="flat" cmpd="sng" algn="ctr">
                <a:noFill/>
                <a:prstDash val="solid"/>
                <a:miter lim="800000"/>
              </a:ln>
              <a:effectLst>
                <a:outerShdw blurRad="279400" dist="254000" dir="8100000" algn="tr" rotWithShape="0">
                  <a:prstClr val="black">
                    <a:alpha val="4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5000" b="0" i="0" u="none" strike="noStrike" kern="0" cap="none" spc="0" normalizeH="0" baseline="0" noProof="0">
                  <a:ln>
                    <a:noFill/>
                  </a:ln>
                  <a:solidFill>
                    <a:sysClr val="window" lastClr="FFFFFF"/>
                  </a:solidFill>
                  <a:effectLst/>
                  <a:uLnTx/>
                  <a:uFillTx/>
                  <a:cs typeface="+mn-ea"/>
                  <a:sym typeface="+mn-lt"/>
                </a:endParaRPr>
              </a:p>
            </p:txBody>
          </p:sp>
          <p:sp>
            <p:nvSpPr>
              <p:cNvPr id="64" name="椭圆 63"/>
              <p:cNvSpPr/>
              <p:nvPr/>
            </p:nvSpPr>
            <p:spPr>
              <a:xfrm>
                <a:off x="2936814" y="1948725"/>
                <a:ext cx="3630123" cy="3630123"/>
              </a:xfrm>
              <a:prstGeom prst="ellipse">
                <a:avLst/>
              </a:prstGeom>
              <a:gradFill flip="none" rotWithShape="1">
                <a:gsLst>
                  <a:gs pos="0">
                    <a:sysClr val="window" lastClr="FFFFFF"/>
                  </a:gs>
                  <a:gs pos="100000">
                    <a:srgbClr val="DDDEDD"/>
                  </a:gs>
                </a:gsLst>
                <a:lin ang="18900000" scaled="1"/>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5000" b="0" i="0" u="none" strike="noStrike" kern="0" cap="none" spc="0" normalizeH="0" baseline="0" noProof="0">
                  <a:ln>
                    <a:noFill/>
                  </a:ln>
                  <a:solidFill>
                    <a:sysClr val="window" lastClr="FFFFFF"/>
                  </a:solidFill>
                  <a:effectLst/>
                  <a:uLnTx/>
                  <a:uFillTx/>
                  <a:cs typeface="+mn-ea"/>
                  <a:sym typeface="+mn-lt"/>
                </a:endParaRPr>
              </a:p>
            </p:txBody>
          </p:sp>
        </p:grpSp>
        <p:sp>
          <p:nvSpPr>
            <p:cNvPr id="61" name="椭圆 60"/>
            <p:cNvSpPr/>
            <p:nvPr/>
          </p:nvSpPr>
          <p:spPr>
            <a:xfrm>
              <a:off x="1278439" y="859618"/>
              <a:ext cx="937494" cy="937494"/>
            </a:xfrm>
            <a:prstGeom prst="ellipse">
              <a:avLst/>
            </a:prstGeom>
            <a:solidFill>
              <a:srgbClr val="005A9E"/>
            </a:solidFill>
            <a:ln w="12700" cap="flat" cmpd="sng" algn="ctr">
              <a:noFill/>
              <a:prstDash val="solid"/>
              <a:miter lim="800000"/>
            </a:ln>
            <a:effectLst>
              <a:innerShdw blurRad="63500" dist="50800" dir="13500000">
                <a:prstClr val="black">
                  <a:alpha val="5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62" name="文本框 4"/>
            <p:cNvSpPr txBox="1"/>
            <p:nvPr/>
          </p:nvSpPr>
          <p:spPr>
            <a:xfrm>
              <a:off x="1252362" y="1074469"/>
              <a:ext cx="993147" cy="576666"/>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3000" b="0" i="0" u="none" strike="noStrike" kern="0" cap="none" spc="0" normalizeH="0" baseline="0" noProof="0" dirty="0" smtClean="0">
                  <a:ln>
                    <a:noFill/>
                  </a:ln>
                  <a:solidFill>
                    <a:sysClr val="window" lastClr="FFFFFF"/>
                  </a:solidFill>
                  <a:effectLst/>
                  <a:uLnTx/>
                  <a:uFillTx/>
                  <a:cs typeface="+mn-ea"/>
                  <a:sym typeface="+mn-lt"/>
                </a:rPr>
                <a:t>序言</a:t>
              </a:r>
              <a:endParaRPr kumimoji="0" lang="zh-CN" altLang="en-US" sz="3000" b="0" i="0" u="none" strike="noStrike" kern="0" cap="none" spc="0" normalizeH="0" baseline="0" noProof="0" dirty="0">
                <a:ln>
                  <a:noFill/>
                </a:ln>
                <a:solidFill>
                  <a:sysClr val="window" lastClr="FFFFFF"/>
                </a:solidFill>
                <a:effectLst/>
                <a:uLnTx/>
                <a:uFillTx/>
                <a:cs typeface="+mn-ea"/>
                <a:sym typeface="+mn-lt"/>
              </a:endParaRPr>
            </a:p>
          </p:txBody>
        </p:sp>
      </p:grpSp>
      <p:sp>
        <p:nvSpPr>
          <p:cNvPr id="65" name="椭圆 64"/>
          <p:cNvSpPr/>
          <p:nvPr/>
        </p:nvSpPr>
        <p:spPr>
          <a:xfrm flipH="1">
            <a:off x="1751316" y="656004"/>
            <a:ext cx="535269" cy="535270"/>
          </a:xfrm>
          <a:prstGeom prst="ellipse">
            <a:avLst/>
          </a:prstGeom>
          <a:solidFill>
            <a:srgbClr val="005A9E"/>
          </a:solidFill>
          <a:ln w="28575" cap="flat">
            <a:solidFill>
              <a:schemeClr val="bg1">
                <a:lumMod val="85000"/>
              </a:schemeClr>
            </a:solidFill>
            <a:prstDash val="solid"/>
            <a:miter lim="800000"/>
          </a:ln>
          <a:effectLst>
            <a:outerShdw blurRad="228600" dist="228600" dir="5400000" algn="t" rotWithShape="0">
              <a:sysClr val="windowText" lastClr="000000">
                <a:lumMod val="85000"/>
                <a:lumOff val="15000"/>
                <a:alpha val="28000"/>
              </a:sysClr>
            </a:outerShdw>
          </a:effectLst>
        </p:spPr>
        <p:txBody>
          <a:bodyPr vert="horz" wrap="square" lIns="68580" tIns="34290" rIns="68580" bIns="3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cs typeface="+mn-ea"/>
              <a:sym typeface="+mn-lt"/>
            </a:endParaRPr>
          </a:p>
        </p:txBody>
      </p:sp>
      <p:sp>
        <p:nvSpPr>
          <p:cNvPr id="66" name="椭圆 65"/>
          <p:cNvSpPr/>
          <p:nvPr/>
        </p:nvSpPr>
        <p:spPr>
          <a:xfrm flipH="1">
            <a:off x="1587384" y="453754"/>
            <a:ext cx="239777" cy="239777"/>
          </a:xfrm>
          <a:prstGeom prst="ellipse">
            <a:avLst/>
          </a:prstGeom>
          <a:solidFill>
            <a:schemeClr val="bg1">
              <a:lumMod val="65000"/>
            </a:schemeClr>
          </a:solidFill>
          <a:ln w="28575" cap="flat">
            <a:solidFill>
              <a:schemeClr val="bg1">
                <a:lumMod val="75000"/>
              </a:schemeClr>
            </a:solidFill>
            <a:prstDash val="solid"/>
            <a:miter lim="800000"/>
          </a:ln>
          <a:effectLst>
            <a:outerShdw blurRad="228600" dist="228600" dir="5400000" algn="t" rotWithShape="0">
              <a:sysClr val="windowText" lastClr="000000">
                <a:lumMod val="85000"/>
                <a:lumOff val="15000"/>
                <a:alpha val="28000"/>
              </a:sysClr>
            </a:outerShdw>
          </a:effectLst>
        </p:spPr>
        <p:txBody>
          <a:bodyPr vert="horz" wrap="square" lIns="68580" tIns="34290" rIns="68580" bIns="3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cs typeface="+mn-ea"/>
              <a:sym typeface="+mn-lt"/>
            </a:endParaRPr>
          </a:p>
        </p:txBody>
      </p:sp>
      <p:sp>
        <p:nvSpPr>
          <p:cNvPr id="16" name="TextBox 9"/>
          <p:cNvSpPr txBox="1"/>
          <p:nvPr/>
        </p:nvSpPr>
        <p:spPr>
          <a:xfrm>
            <a:off x="1907704" y="2236578"/>
            <a:ext cx="5733100" cy="623248"/>
          </a:xfrm>
          <a:prstGeom prst="rect">
            <a:avLst/>
          </a:prstGeom>
          <a:noFill/>
        </p:spPr>
        <p:txBody>
          <a:bodyPr wrap="square" lIns="68580" tIns="34290" rIns="68580" bIns="34290" rtlCol="0">
            <a:spAutoFit/>
          </a:bodyPr>
          <a:lstStyle/>
          <a:p>
            <a:r>
              <a:rPr lang="en-US" altLang="zh-CN" sz="1200" dirty="0" smtClean="0">
                <a:latin typeface="微软雅黑" panose="020B0503020204020204" pitchFamily="34" charset="-122"/>
                <a:ea typeface="微软雅黑" panose="020B0503020204020204" pitchFamily="34" charset="-122"/>
              </a:rPr>
              <a:t>ES</a:t>
            </a:r>
            <a:r>
              <a:rPr lang="zh-CN" altLang="en-US" sz="1200" dirty="0" smtClean="0">
                <a:latin typeface="微软雅黑" panose="020B0503020204020204" pitchFamily="34" charset="-122"/>
                <a:ea typeface="微软雅黑" panose="020B0503020204020204" pitchFamily="34" charset="-122"/>
              </a:rPr>
              <a:t>作为目前排名第一</a:t>
            </a:r>
            <a:r>
              <a:rPr lang="en-US" altLang="zh-CN" sz="1200" dirty="0" smtClean="0">
                <a:latin typeface="微软雅黑" panose="020B0503020204020204" pitchFamily="34" charset="-122"/>
                <a:ea typeface="微软雅黑" panose="020B0503020204020204" pitchFamily="34" charset="-122"/>
              </a:rPr>
              <a:t>(</a:t>
            </a:r>
            <a:r>
              <a:rPr lang="zh-CN" altLang="en-US" sz="1200" dirty="0" smtClean="0">
                <a:latin typeface="微软雅黑" panose="020B0503020204020204" pitchFamily="34" charset="-122"/>
                <a:ea typeface="微软雅黑" panose="020B0503020204020204" pitchFamily="34" charset="-122"/>
                <a:hlinkClick r:id="rId1"/>
              </a:rPr>
              <a:t>地址</a:t>
            </a:r>
            <a:r>
              <a:rPr lang="en-US" altLang="zh-CN" sz="1200" dirty="0" smtClean="0">
                <a:latin typeface="微软雅黑" panose="020B0503020204020204" pitchFamily="34" charset="-122"/>
                <a:ea typeface="微软雅黑" panose="020B0503020204020204" pitchFamily="34" charset="-122"/>
              </a:rPr>
              <a:t>)</a:t>
            </a:r>
            <a:r>
              <a:rPr lang="zh-CN" altLang="en-US" sz="1200" dirty="0" smtClean="0">
                <a:latin typeface="微软雅黑" panose="020B0503020204020204" pitchFamily="34" charset="-122"/>
                <a:ea typeface="微软雅黑" panose="020B0503020204020204" pitchFamily="34" charset="-122"/>
              </a:rPr>
              <a:t>的搜索引擎，越来越多的公司和个人都在使用，今天想跟大家分享一下我在学习和使用</a:t>
            </a:r>
            <a:r>
              <a:rPr lang="en-US" altLang="zh-CN" sz="1200" dirty="0" smtClean="0">
                <a:latin typeface="微软雅黑" panose="020B0503020204020204" pitchFamily="34" charset="-122"/>
                <a:ea typeface="微软雅黑" panose="020B0503020204020204" pitchFamily="34" charset="-122"/>
              </a:rPr>
              <a:t>ES</a:t>
            </a:r>
            <a:r>
              <a:rPr lang="zh-CN" altLang="en-US" sz="1200" dirty="0" smtClean="0">
                <a:latin typeface="微软雅黑" panose="020B0503020204020204" pitchFamily="34" charset="-122"/>
                <a:ea typeface="微软雅黑" panose="020B0503020204020204" pitchFamily="34" charset="-122"/>
              </a:rPr>
              <a:t>过程中的总结和心得希望可以让大家进一步了解一下</a:t>
            </a:r>
            <a:r>
              <a:rPr lang="en-US" altLang="zh-CN" sz="1200" dirty="0" smtClean="0">
                <a:latin typeface="微软雅黑" panose="020B0503020204020204" pitchFamily="34" charset="-122"/>
                <a:ea typeface="微软雅黑" panose="020B0503020204020204" pitchFamily="34" charset="-122"/>
              </a:rPr>
              <a:t>ES</a:t>
            </a:r>
            <a:r>
              <a:rPr lang="zh-CN" altLang="en-US" sz="1200" dirty="0" smtClean="0">
                <a:latin typeface="微软雅黑" panose="020B0503020204020204" pitchFamily="34" charset="-122"/>
                <a:ea typeface="微软雅黑" panose="020B0503020204020204" pitchFamily="34" charset="-122"/>
              </a:rPr>
              <a:t>，同时也欢迎大家有兴趣的一起学习和探讨。</a:t>
            </a:r>
            <a:r>
              <a:rPr lang="zh-CN" altLang="en-US" sz="1200" dirty="0">
                <a:latin typeface="微软雅黑" panose="020B0503020204020204" pitchFamily="34" charset="-122"/>
                <a:ea typeface="微软雅黑" panose="020B0503020204020204" pitchFamily="34" charset="-122"/>
              </a:rPr>
              <a:t>希望大家多多</a:t>
            </a:r>
            <a:r>
              <a:rPr lang="zh-CN" altLang="en-US" sz="1200" dirty="0" smtClean="0">
                <a:latin typeface="微软雅黑" panose="020B0503020204020204" pitchFamily="34" charset="-122"/>
                <a:ea typeface="微软雅黑" panose="020B0503020204020204" pitchFamily="34" charset="-122"/>
              </a:rPr>
              <a:t>指点，多多指教。</a:t>
            </a:r>
            <a:endParaRPr lang="en-US" altLang="zh-CN" sz="1200"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3700059" y="2462747"/>
            <a:ext cx="3236046" cy="0"/>
          </a:xfrm>
          <a:prstGeom prst="line">
            <a:avLst/>
          </a:prstGeom>
          <a:noFill/>
          <a:ln w="19050" cap="flat" cmpd="sng" algn="ctr">
            <a:solidFill>
              <a:srgbClr val="E7E6E6">
                <a:lumMod val="50000"/>
              </a:srgbClr>
            </a:solidFill>
            <a:prstDash val="sysDot"/>
            <a:miter lim="800000"/>
            <a:tailEnd type="oval"/>
          </a:ln>
          <a:effectLst/>
        </p:spPr>
      </p:cxnSp>
      <p:grpSp>
        <p:nvGrpSpPr>
          <p:cNvPr id="15" name="组合 14"/>
          <p:cNvGrpSpPr/>
          <p:nvPr/>
        </p:nvGrpSpPr>
        <p:grpSpPr>
          <a:xfrm>
            <a:off x="1136404" y="1629843"/>
            <a:ext cx="1837257" cy="1837257"/>
            <a:chOff x="1959919" y="2023759"/>
            <a:chExt cx="2773806" cy="2773806"/>
          </a:xfrm>
        </p:grpSpPr>
        <p:grpSp>
          <p:nvGrpSpPr>
            <p:cNvPr id="16" name="组合 15"/>
            <p:cNvGrpSpPr/>
            <p:nvPr/>
          </p:nvGrpSpPr>
          <p:grpSpPr>
            <a:xfrm>
              <a:off x="1959919" y="2023759"/>
              <a:ext cx="2773806" cy="2773806"/>
              <a:chOff x="2099081" y="2031187"/>
              <a:chExt cx="2739620" cy="2739620"/>
            </a:xfrm>
          </p:grpSpPr>
          <p:sp>
            <p:nvSpPr>
              <p:cNvPr id="19" name="椭圆 18"/>
              <p:cNvSpPr/>
              <p:nvPr/>
            </p:nvSpPr>
            <p:spPr>
              <a:xfrm>
                <a:off x="2099081" y="2031187"/>
                <a:ext cx="2739620" cy="2739620"/>
              </a:xfrm>
              <a:prstGeom prst="ellipse">
                <a:avLst/>
              </a:prstGeom>
              <a:gradFill flip="none" rotWithShape="1">
                <a:gsLst>
                  <a:gs pos="0">
                    <a:sysClr val="window" lastClr="FFFFFF">
                      <a:lumMod val="85000"/>
                    </a:sysClr>
                  </a:gs>
                  <a:gs pos="100000">
                    <a:sysClr val="window" lastClr="FFFFFF">
                      <a:alpha val="99000"/>
                    </a:sysClr>
                  </a:gs>
                </a:gsLst>
                <a:path path="circle">
                  <a:fillToRect l="100000" t="100000"/>
                </a:path>
                <a:tileRect r="-100000" b="-100000"/>
              </a:gradFill>
              <a:ln w="12700" cap="flat" cmpd="sng" algn="ctr">
                <a:noFill/>
                <a:prstDash val="solid"/>
                <a:miter lim="800000"/>
              </a:ln>
              <a:effectLst>
                <a:softEdge rad="1016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sp>
            <p:nvSpPr>
              <p:cNvPr id="20" name="圆角矩形 19"/>
              <p:cNvSpPr/>
              <p:nvPr/>
            </p:nvSpPr>
            <p:spPr>
              <a:xfrm>
                <a:off x="2377216" y="2309322"/>
                <a:ext cx="2183348" cy="2183348"/>
              </a:xfrm>
              <a:prstGeom prst="roundRect">
                <a:avLst>
                  <a:gd name="adj" fmla="val 50000"/>
                </a:avLst>
              </a:prstGeom>
              <a:gradFill flip="none" rotWithShape="1">
                <a:gsLst>
                  <a:gs pos="100000">
                    <a:sysClr val="window" lastClr="FFFFFF"/>
                  </a:gs>
                  <a:gs pos="0">
                    <a:srgbClr val="B8BBBC"/>
                  </a:gs>
                </a:gsLst>
                <a:lin ang="5400000" scaled="0"/>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grpSp>
        <p:sp>
          <p:nvSpPr>
            <p:cNvPr id="17" name="椭圆 16"/>
            <p:cNvSpPr/>
            <p:nvPr/>
          </p:nvSpPr>
          <p:spPr>
            <a:xfrm>
              <a:off x="2510240" y="2574081"/>
              <a:ext cx="1673164" cy="1673161"/>
            </a:xfrm>
            <a:prstGeom prst="ellipse">
              <a:avLst/>
            </a:prstGeom>
            <a:solidFill>
              <a:srgbClr val="005A9E"/>
            </a:solidFill>
            <a:ln w="12700" cap="flat" cmpd="sng" algn="ctr">
              <a:noFill/>
              <a:prstDash val="solid"/>
              <a:miter lim="800000"/>
            </a:ln>
            <a:effectLst>
              <a:innerShdw blurRad="203200" dist="50800" dir="16200000">
                <a:prstClr val="black">
                  <a:alpha val="5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9000" b="0" i="0" u="none" strike="noStrike" kern="0" cap="none" spc="0" normalizeH="0" baseline="0" noProof="0">
                <a:ln>
                  <a:noFill/>
                </a:ln>
                <a:solidFill>
                  <a:sysClr val="window" lastClr="FFFFFF"/>
                </a:solidFill>
                <a:effectLst/>
                <a:uLnTx/>
                <a:uFillTx/>
                <a:cs typeface="+mn-ea"/>
                <a:sym typeface="+mn-lt"/>
              </a:endParaRPr>
            </a:p>
          </p:txBody>
        </p:sp>
      </p:grpSp>
      <p:sp>
        <p:nvSpPr>
          <p:cNvPr id="21" name="矩形 20"/>
          <p:cNvSpPr/>
          <p:nvPr/>
        </p:nvSpPr>
        <p:spPr>
          <a:xfrm>
            <a:off x="3635896" y="1629843"/>
            <a:ext cx="3524042" cy="623248"/>
          </a:xfrm>
          <a:prstGeom prst="rect">
            <a:avLst/>
          </a:prstGeom>
        </p:spPr>
        <p:txBody>
          <a:bodyPr wrap="none" lIns="68580" tIns="34290" rIns="68580" bIns="34290">
            <a:spAutoFit/>
          </a:bodyPr>
          <a:lstStyle/>
          <a:p>
            <a:pPr defTabSz="913765">
              <a:spcBef>
                <a:spcPts val="0"/>
              </a:spcBef>
              <a:spcAft>
                <a:spcPts val="0"/>
              </a:spcAft>
              <a:defRPr/>
            </a:pPr>
            <a:r>
              <a:rPr lang="en-US" altLang="zh-CN" sz="3600" b="1" kern="0" dirty="0" smtClean="0">
                <a:solidFill>
                  <a:srgbClr val="005A9E"/>
                </a:solidFill>
                <a:cs typeface="+mn-ea"/>
                <a:sym typeface="+mn-lt"/>
              </a:rPr>
              <a:t>ES</a:t>
            </a:r>
            <a:r>
              <a:rPr lang="zh-CN" altLang="en-US" sz="3600" b="1" kern="0" dirty="0" smtClean="0">
                <a:solidFill>
                  <a:srgbClr val="005A9E"/>
                </a:solidFill>
                <a:cs typeface="+mn-ea"/>
                <a:sym typeface="+mn-lt"/>
              </a:rPr>
              <a:t>的在媒资应用</a:t>
            </a:r>
            <a:endParaRPr lang="zh-CN" altLang="en-US" sz="3600" b="1" kern="0" dirty="0">
              <a:solidFill>
                <a:srgbClr val="005A9E"/>
              </a:solidFill>
              <a:cs typeface="+mn-ea"/>
              <a:sym typeface="+mn-lt"/>
            </a:endParaRPr>
          </a:p>
        </p:txBody>
      </p:sp>
      <p:cxnSp>
        <p:nvCxnSpPr>
          <p:cNvPr id="26" name="直接连接符 25"/>
          <p:cNvCxnSpPr/>
          <p:nvPr/>
        </p:nvCxnSpPr>
        <p:spPr>
          <a:xfrm flipV="1">
            <a:off x="3203848" y="1203598"/>
            <a:ext cx="0" cy="2808312"/>
          </a:xfrm>
          <a:prstGeom prst="line">
            <a:avLst/>
          </a:prstGeom>
          <a:noFill/>
          <a:ln w="12700" cap="flat" cmpd="sng" algn="ctr">
            <a:solidFill>
              <a:sysClr val="windowText" lastClr="000000"/>
            </a:solidFill>
            <a:prstDash val="dash"/>
          </a:ln>
          <a:effectLst/>
        </p:spPr>
      </p:cxnSp>
      <p:sp>
        <p:nvSpPr>
          <p:cNvPr id="27" name="矩形 26"/>
          <p:cNvSpPr/>
          <p:nvPr/>
        </p:nvSpPr>
        <p:spPr>
          <a:xfrm>
            <a:off x="0" y="5009752"/>
            <a:ext cx="9144000" cy="133747"/>
          </a:xfrm>
          <a:prstGeom prst="rect">
            <a:avLst/>
          </a:prstGeom>
          <a:solidFill>
            <a:srgbClr val="005A9E"/>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cs typeface="+mn-ea"/>
              <a:sym typeface="+mn-lt"/>
            </a:endParaRPr>
          </a:p>
        </p:txBody>
      </p:sp>
      <p:sp>
        <p:nvSpPr>
          <p:cNvPr id="28" name="TextBox 27"/>
          <p:cNvSpPr txBox="1"/>
          <p:nvPr/>
        </p:nvSpPr>
        <p:spPr>
          <a:xfrm>
            <a:off x="1694829" y="1886750"/>
            <a:ext cx="635927" cy="132343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lang="en-US" altLang="zh-CN" sz="8000" b="1" kern="0" noProof="0" dirty="0" smtClean="0">
                <a:solidFill>
                  <a:sysClr val="window" lastClr="FFFFFF"/>
                </a:solidFill>
                <a:cs typeface="+mn-ea"/>
                <a:sym typeface="+mn-lt"/>
              </a:rPr>
              <a:t>3</a:t>
            </a:r>
            <a:endParaRPr kumimoji="0" lang="en-US" altLang="zh-CN" sz="8000" b="1" i="0" u="none" strike="noStrike" kern="0" cap="none" spc="0" normalizeH="0" baseline="0" noProof="0" dirty="0" smtClean="0">
              <a:ln>
                <a:noFill/>
              </a:ln>
              <a:solidFill>
                <a:sysClr val="window" lastClr="FFFFFF"/>
              </a:solidFill>
              <a:effectLst/>
              <a:uLnTx/>
              <a:uFillTx/>
              <a:cs typeface="+mn-ea"/>
              <a:sym typeface="+mn-lt"/>
            </a:endParaRPr>
          </a:p>
        </p:txBody>
      </p:sp>
      <p:sp>
        <p:nvSpPr>
          <p:cNvPr id="29" name="矩形 28"/>
          <p:cNvSpPr/>
          <p:nvPr/>
        </p:nvSpPr>
        <p:spPr>
          <a:xfrm>
            <a:off x="3735758" y="2960241"/>
            <a:ext cx="1278555"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整体架构</a:t>
            </a:r>
            <a:endParaRPr lang="zh-CN" altLang="en-US" kern="0" dirty="0">
              <a:solidFill>
                <a:sysClr val="window" lastClr="FFFFFF">
                  <a:lumMod val="50000"/>
                </a:sysClr>
              </a:solidFill>
              <a:cs typeface="+mn-ea"/>
              <a:sym typeface="+mn-lt"/>
            </a:endParaRPr>
          </a:p>
        </p:txBody>
      </p:sp>
      <p:sp>
        <p:nvSpPr>
          <p:cNvPr id="30" name="矩形 29"/>
          <p:cNvSpPr/>
          <p:nvPr/>
        </p:nvSpPr>
        <p:spPr>
          <a:xfrm>
            <a:off x="5364533" y="2944186"/>
            <a:ext cx="1278555"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查询服务</a:t>
            </a:r>
            <a:endParaRPr lang="zh-CN" altLang="en-US" kern="0" dirty="0">
              <a:solidFill>
                <a:sysClr val="window" lastClr="FFFFFF">
                  <a:lumMod val="50000"/>
                </a:sysClr>
              </a:solidFill>
              <a:cs typeface="+mn-ea"/>
              <a:sym typeface="+mn-lt"/>
            </a:endParaRPr>
          </a:p>
        </p:txBody>
      </p:sp>
      <p:sp>
        <p:nvSpPr>
          <p:cNvPr id="31" name="矩形 30"/>
          <p:cNvSpPr/>
          <p:nvPr/>
        </p:nvSpPr>
        <p:spPr>
          <a:xfrm>
            <a:off x="3735758" y="3273817"/>
            <a:ext cx="1278555"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同步服务</a:t>
            </a:r>
            <a:endParaRPr lang="zh-CN" altLang="en-US" kern="0" dirty="0">
              <a:solidFill>
                <a:sysClr val="window" lastClr="FFFFFF">
                  <a:lumMod val="50000"/>
                </a:sysClr>
              </a:solidFill>
              <a:cs typeface="+mn-ea"/>
              <a:sym typeface="+mn-lt"/>
            </a:endParaRPr>
          </a:p>
        </p:txBody>
      </p:sp>
      <p:sp>
        <p:nvSpPr>
          <p:cNvPr id="32" name="矩形 31"/>
          <p:cNvSpPr/>
          <p:nvPr/>
        </p:nvSpPr>
        <p:spPr>
          <a:xfrm>
            <a:off x="5364533" y="3257761"/>
            <a:ext cx="1268937"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a:solidFill>
                  <a:srgbClr val="005A9E"/>
                </a:solidFill>
                <a:cs typeface="+mn-ea"/>
                <a:sym typeface="+mn-lt"/>
              </a:rPr>
              <a:t>接入流程</a:t>
            </a:r>
            <a:endParaRPr lang="zh-CN" altLang="en-US" kern="0" dirty="0">
              <a:solidFill>
                <a:sysClr val="window" lastClr="FFFFFF">
                  <a:lumMod val="50000"/>
                </a:sysClr>
              </a:solidFill>
              <a:cs typeface="+mn-ea"/>
              <a:sym typeface="+mn-lt"/>
            </a:endParaRPr>
          </a:p>
        </p:txBody>
      </p:sp>
      <p:sp>
        <p:nvSpPr>
          <p:cNvPr id="18" name="矩形 17"/>
          <p:cNvSpPr/>
          <p:nvPr/>
        </p:nvSpPr>
        <p:spPr>
          <a:xfrm>
            <a:off x="3735758" y="3614031"/>
            <a:ext cx="1278555"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系统现状</a:t>
            </a:r>
            <a:endParaRPr lang="zh-CN" altLang="en-US" kern="0" dirty="0">
              <a:solidFill>
                <a:sysClr val="window" lastClr="FFFFFF">
                  <a:lumMod val="50000"/>
                </a:sys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38" presetClass="entr" presetSubtype="0" accel="50000" fill="hold" grpId="0" nodeType="withEffect">
                                  <p:stCondLst>
                                    <p:cond delay="0"/>
                                  </p:stCondLst>
                                  <p:iterate type="lt">
                                    <p:tmPct val="50000"/>
                                  </p:iterate>
                                  <p:childTnLst>
                                    <p:set>
                                      <p:cBhvr>
                                        <p:cTn id="11" dur="1" fill="hold">
                                          <p:stCondLst>
                                            <p:cond delay="0"/>
                                          </p:stCondLst>
                                        </p:cTn>
                                        <p:tgtEl>
                                          <p:spTgt spid="28"/>
                                        </p:tgtEl>
                                        <p:attrNameLst>
                                          <p:attrName>style.visibility</p:attrName>
                                        </p:attrNameLst>
                                      </p:cBhvr>
                                      <p:to>
                                        <p:strVal val="visible"/>
                                      </p:to>
                                    </p:set>
                                    <p:set>
                                      <p:cBhvr>
                                        <p:cTn id="12" dur="364" fill="hold">
                                          <p:stCondLst>
                                            <p:cond delay="0"/>
                                          </p:stCondLst>
                                        </p:cTn>
                                        <p:tgtEl>
                                          <p:spTgt spid="28"/>
                                        </p:tgtEl>
                                        <p:attrNameLst>
                                          <p:attrName>style.rotation</p:attrName>
                                        </p:attrNameLst>
                                      </p:cBhvr>
                                      <p:to>
                                        <p:strVal val="-45.0"/>
                                      </p:to>
                                    </p:set>
                                    <p:anim calcmode="lin" valueType="num">
                                      <p:cBhvr>
                                        <p:cTn id="13" dur="364" fill="hold">
                                          <p:stCondLst>
                                            <p:cond delay="364"/>
                                          </p:stCondLst>
                                        </p:cTn>
                                        <p:tgtEl>
                                          <p:spTgt spid="28"/>
                                        </p:tgtEl>
                                        <p:attrNameLst>
                                          <p:attrName>style.rotation</p:attrName>
                                        </p:attrNameLst>
                                      </p:cBhvr>
                                      <p:tavLst>
                                        <p:tav tm="0">
                                          <p:val>
                                            <p:fltVal val="-45"/>
                                          </p:val>
                                        </p:tav>
                                        <p:tav tm="69900">
                                          <p:val>
                                            <p:fltVal val="45"/>
                                          </p:val>
                                        </p:tav>
                                        <p:tav tm="100000">
                                          <p:val>
                                            <p:fltVal val="0"/>
                                          </p:val>
                                        </p:tav>
                                      </p:tavLst>
                                    </p:anim>
                                    <p:anim calcmode="lin" valueType="num">
                                      <p:cBhvr>
                                        <p:cTn id="14" dur="364" fill="hold">
                                          <p:stCondLst>
                                            <p:cond delay="0"/>
                                          </p:stCondLst>
                                        </p:cTn>
                                        <p:tgtEl>
                                          <p:spTgt spid="28"/>
                                        </p:tgtEl>
                                        <p:attrNameLst>
                                          <p:attrName>ppt_y</p:attrName>
                                        </p:attrNameLst>
                                      </p:cBhvr>
                                      <p:tavLst>
                                        <p:tav tm="0">
                                          <p:val>
                                            <p:strVal val="#ppt_y-1"/>
                                          </p:val>
                                        </p:tav>
                                        <p:tav tm="100000">
                                          <p:val>
                                            <p:strVal val="#ppt_y-(0.354*#ppt_w-0.172*#ppt_h)"/>
                                          </p:val>
                                        </p:tav>
                                      </p:tavLst>
                                    </p:anim>
                                    <p:anim calcmode="lin" valueType="num">
                                      <p:cBhvr>
                                        <p:cTn id="15" dur="125" decel="50000" autoRev="1" fill="hold">
                                          <p:stCondLst>
                                            <p:cond delay="364"/>
                                          </p:stCondLst>
                                        </p:cTn>
                                        <p:tgtEl>
                                          <p:spTgt spid="28"/>
                                        </p:tgtEl>
                                        <p:attrNameLst>
                                          <p:attrName>ppt_y</p:attrName>
                                        </p:attrNameLst>
                                      </p:cBhvr>
                                      <p:tavLst>
                                        <p:tav tm="0">
                                          <p:val>
                                            <p:strVal val="#ppt_y-(0.354*#ppt_w-0.172*#ppt_h)"/>
                                          </p:val>
                                        </p:tav>
                                        <p:tav tm="100000">
                                          <p:val>
                                            <p:strVal val="#ppt_y-(0.354*#ppt_w-0.172*#ppt_h)-#ppt_h/2"/>
                                          </p:val>
                                        </p:tav>
                                      </p:tavLst>
                                    </p:anim>
                                    <p:anim calcmode="lin" valueType="num">
                                      <p:cBhvr>
                                        <p:cTn id="16" dur="109" fill="hold">
                                          <p:stCondLst>
                                            <p:cond delay="691"/>
                                          </p:stCondLst>
                                        </p:cTn>
                                        <p:tgtEl>
                                          <p:spTgt spid="28"/>
                                        </p:tgtEl>
                                        <p:attrNameLst>
                                          <p:attrName>ppt_y</p:attrName>
                                        </p:attrNameLst>
                                      </p:cBhvr>
                                      <p:tavLst>
                                        <p:tav tm="0">
                                          <p:val>
                                            <p:strVal val="#ppt_y-(0.354*#ppt_w-0.172*#ppt_h)"/>
                                          </p:val>
                                        </p:tav>
                                        <p:tav tm="100000">
                                          <p:val>
                                            <p:strVal val="#ppt_y"/>
                                          </p:val>
                                        </p:tav>
                                      </p:tavLst>
                                    </p:anim>
                                  </p:childTnLst>
                                </p:cTn>
                              </p:par>
                              <p:par>
                                <p:cTn id="17" presetID="22" presetClass="entr" presetSubtype="4"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down)">
                                      <p:cBhvr>
                                        <p:cTn id="19" dur="500"/>
                                        <p:tgtEl>
                                          <p:spTgt spid="26"/>
                                        </p:tgtEl>
                                      </p:cBhvr>
                                    </p:animEffect>
                                  </p:childTnLst>
                                </p:cTn>
                              </p:par>
                            </p:childTnLst>
                          </p:cTn>
                        </p:par>
                        <p:par>
                          <p:cTn id="20" fill="hold">
                            <p:stCondLst>
                              <p:cond delay="0"/>
                            </p:stCondLst>
                            <p:childTnLst>
                              <p:par>
                                <p:cTn id="21" presetID="22" presetClass="entr" presetSubtype="8"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left)">
                                      <p:cBhvr>
                                        <p:cTn id="23" dur="500"/>
                                        <p:tgtEl>
                                          <p:spTgt spid="14"/>
                                        </p:tgtEl>
                                      </p:cBhvr>
                                    </p:animEffect>
                                  </p:childTnLst>
                                </p:cTn>
                              </p:par>
                            </p:childTnLst>
                          </p:cTn>
                        </p:par>
                        <p:par>
                          <p:cTn id="24" fill="hold">
                            <p:stCondLst>
                              <p:cond delay="500"/>
                            </p:stCondLst>
                            <p:childTnLst>
                              <p:par>
                                <p:cTn id="25" presetID="2" presetClass="entr" presetSubtype="2" decel="100000" fill="hold" grpId="0" nodeType="afterEffect">
                                  <p:stCondLst>
                                    <p:cond delay="0"/>
                                  </p:stCondLst>
                                  <p:iterate type="lt">
                                    <p:tmPct val="10000"/>
                                  </p:iterate>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childTnLst>
                          </p:cTn>
                        </p:par>
                        <p:par>
                          <p:cTn id="29" fill="hold">
                            <p:stCondLst>
                              <p:cond delay="1350"/>
                            </p:stCondLst>
                            <p:childTnLst>
                              <p:par>
                                <p:cTn id="30" presetID="50" presetClass="entr" presetSubtype="0" decel="100000" fill="hold" grpId="0"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p:cTn id="32" dur="1000" fill="hold"/>
                                        <p:tgtEl>
                                          <p:spTgt spid="29"/>
                                        </p:tgtEl>
                                        <p:attrNameLst>
                                          <p:attrName>ppt_w</p:attrName>
                                        </p:attrNameLst>
                                      </p:cBhvr>
                                      <p:tavLst>
                                        <p:tav tm="0">
                                          <p:val>
                                            <p:strVal val="#ppt_w+.3"/>
                                          </p:val>
                                        </p:tav>
                                        <p:tav tm="100000">
                                          <p:val>
                                            <p:strVal val="#ppt_w"/>
                                          </p:val>
                                        </p:tav>
                                      </p:tavLst>
                                    </p:anim>
                                    <p:anim calcmode="lin" valueType="num">
                                      <p:cBhvr>
                                        <p:cTn id="33" dur="1000" fill="hold"/>
                                        <p:tgtEl>
                                          <p:spTgt spid="29"/>
                                        </p:tgtEl>
                                        <p:attrNameLst>
                                          <p:attrName>ppt_h</p:attrName>
                                        </p:attrNameLst>
                                      </p:cBhvr>
                                      <p:tavLst>
                                        <p:tav tm="0">
                                          <p:val>
                                            <p:strVal val="#ppt_h"/>
                                          </p:val>
                                        </p:tav>
                                        <p:tav tm="100000">
                                          <p:val>
                                            <p:strVal val="#ppt_h"/>
                                          </p:val>
                                        </p:tav>
                                      </p:tavLst>
                                    </p:anim>
                                    <p:animEffect transition="in" filter="fade">
                                      <p:cBhvr>
                                        <p:cTn id="34" dur="1000"/>
                                        <p:tgtEl>
                                          <p:spTgt spid="29"/>
                                        </p:tgtEl>
                                      </p:cBhvr>
                                    </p:animEffect>
                                  </p:childTnLst>
                                </p:cTn>
                              </p:par>
                              <p:par>
                                <p:cTn id="35" presetID="50" presetClass="entr" presetSubtype="0" decel="100000" fill="hold" grpId="0" nodeType="withEffect">
                                  <p:stCondLst>
                                    <p:cond delay="450"/>
                                  </p:stCondLst>
                                  <p:childTnLst>
                                    <p:set>
                                      <p:cBhvr>
                                        <p:cTn id="36" dur="1" fill="hold">
                                          <p:stCondLst>
                                            <p:cond delay="0"/>
                                          </p:stCondLst>
                                        </p:cTn>
                                        <p:tgtEl>
                                          <p:spTgt spid="30"/>
                                        </p:tgtEl>
                                        <p:attrNameLst>
                                          <p:attrName>style.visibility</p:attrName>
                                        </p:attrNameLst>
                                      </p:cBhvr>
                                      <p:to>
                                        <p:strVal val="visible"/>
                                      </p:to>
                                    </p:set>
                                    <p:anim calcmode="lin" valueType="num">
                                      <p:cBhvr>
                                        <p:cTn id="37" dur="1000" fill="hold"/>
                                        <p:tgtEl>
                                          <p:spTgt spid="30"/>
                                        </p:tgtEl>
                                        <p:attrNameLst>
                                          <p:attrName>ppt_w</p:attrName>
                                        </p:attrNameLst>
                                      </p:cBhvr>
                                      <p:tavLst>
                                        <p:tav tm="0">
                                          <p:val>
                                            <p:strVal val="#ppt_w+.3"/>
                                          </p:val>
                                        </p:tav>
                                        <p:tav tm="100000">
                                          <p:val>
                                            <p:strVal val="#ppt_w"/>
                                          </p:val>
                                        </p:tav>
                                      </p:tavLst>
                                    </p:anim>
                                    <p:anim calcmode="lin" valueType="num">
                                      <p:cBhvr>
                                        <p:cTn id="38" dur="1000" fill="hold"/>
                                        <p:tgtEl>
                                          <p:spTgt spid="30"/>
                                        </p:tgtEl>
                                        <p:attrNameLst>
                                          <p:attrName>ppt_h</p:attrName>
                                        </p:attrNameLst>
                                      </p:cBhvr>
                                      <p:tavLst>
                                        <p:tav tm="0">
                                          <p:val>
                                            <p:strVal val="#ppt_h"/>
                                          </p:val>
                                        </p:tav>
                                        <p:tav tm="100000">
                                          <p:val>
                                            <p:strVal val="#ppt_h"/>
                                          </p:val>
                                        </p:tav>
                                      </p:tavLst>
                                    </p:anim>
                                    <p:animEffect transition="in" filter="fade">
                                      <p:cBhvr>
                                        <p:cTn id="39" dur="1000"/>
                                        <p:tgtEl>
                                          <p:spTgt spid="30"/>
                                        </p:tgtEl>
                                      </p:cBhvr>
                                    </p:animEffect>
                                  </p:childTnLst>
                                </p:cTn>
                              </p:par>
                              <p:par>
                                <p:cTn id="40" presetID="50" presetClass="entr" presetSubtype="0" decel="100000" fill="hold" grpId="0" nodeType="withEffect">
                                  <p:stCondLst>
                                    <p:cond delay="850"/>
                                  </p:stCondLst>
                                  <p:childTnLst>
                                    <p:set>
                                      <p:cBhvr>
                                        <p:cTn id="41" dur="1" fill="hold">
                                          <p:stCondLst>
                                            <p:cond delay="0"/>
                                          </p:stCondLst>
                                        </p:cTn>
                                        <p:tgtEl>
                                          <p:spTgt spid="31"/>
                                        </p:tgtEl>
                                        <p:attrNameLst>
                                          <p:attrName>style.visibility</p:attrName>
                                        </p:attrNameLst>
                                      </p:cBhvr>
                                      <p:to>
                                        <p:strVal val="visible"/>
                                      </p:to>
                                    </p:set>
                                    <p:anim calcmode="lin" valueType="num">
                                      <p:cBhvr>
                                        <p:cTn id="42" dur="1000" fill="hold"/>
                                        <p:tgtEl>
                                          <p:spTgt spid="31"/>
                                        </p:tgtEl>
                                        <p:attrNameLst>
                                          <p:attrName>ppt_w</p:attrName>
                                        </p:attrNameLst>
                                      </p:cBhvr>
                                      <p:tavLst>
                                        <p:tav tm="0">
                                          <p:val>
                                            <p:strVal val="#ppt_w+.3"/>
                                          </p:val>
                                        </p:tav>
                                        <p:tav tm="100000">
                                          <p:val>
                                            <p:strVal val="#ppt_w"/>
                                          </p:val>
                                        </p:tav>
                                      </p:tavLst>
                                    </p:anim>
                                    <p:anim calcmode="lin" valueType="num">
                                      <p:cBhvr>
                                        <p:cTn id="43" dur="1000" fill="hold"/>
                                        <p:tgtEl>
                                          <p:spTgt spid="31"/>
                                        </p:tgtEl>
                                        <p:attrNameLst>
                                          <p:attrName>ppt_h</p:attrName>
                                        </p:attrNameLst>
                                      </p:cBhvr>
                                      <p:tavLst>
                                        <p:tav tm="0">
                                          <p:val>
                                            <p:strVal val="#ppt_h"/>
                                          </p:val>
                                        </p:tav>
                                        <p:tav tm="100000">
                                          <p:val>
                                            <p:strVal val="#ppt_h"/>
                                          </p:val>
                                        </p:tav>
                                      </p:tavLst>
                                    </p:anim>
                                    <p:animEffect transition="in" filter="fade">
                                      <p:cBhvr>
                                        <p:cTn id="44" dur="1000"/>
                                        <p:tgtEl>
                                          <p:spTgt spid="31"/>
                                        </p:tgtEl>
                                      </p:cBhvr>
                                    </p:animEffect>
                                  </p:childTnLst>
                                </p:cTn>
                              </p:par>
                              <p:par>
                                <p:cTn id="45" presetID="50" presetClass="entr" presetSubtype="0" decel="100000" fill="hold" grpId="0" nodeType="withEffect">
                                  <p:stCondLst>
                                    <p:cond delay="1250"/>
                                  </p:stCondLst>
                                  <p:childTnLst>
                                    <p:set>
                                      <p:cBhvr>
                                        <p:cTn id="46" dur="1" fill="hold">
                                          <p:stCondLst>
                                            <p:cond delay="0"/>
                                          </p:stCondLst>
                                        </p:cTn>
                                        <p:tgtEl>
                                          <p:spTgt spid="32"/>
                                        </p:tgtEl>
                                        <p:attrNameLst>
                                          <p:attrName>style.visibility</p:attrName>
                                        </p:attrNameLst>
                                      </p:cBhvr>
                                      <p:to>
                                        <p:strVal val="visible"/>
                                      </p:to>
                                    </p:set>
                                    <p:anim calcmode="lin" valueType="num">
                                      <p:cBhvr>
                                        <p:cTn id="47" dur="1000" fill="hold"/>
                                        <p:tgtEl>
                                          <p:spTgt spid="32"/>
                                        </p:tgtEl>
                                        <p:attrNameLst>
                                          <p:attrName>ppt_w</p:attrName>
                                        </p:attrNameLst>
                                      </p:cBhvr>
                                      <p:tavLst>
                                        <p:tav tm="0">
                                          <p:val>
                                            <p:strVal val="#ppt_w+.3"/>
                                          </p:val>
                                        </p:tav>
                                        <p:tav tm="100000">
                                          <p:val>
                                            <p:strVal val="#ppt_w"/>
                                          </p:val>
                                        </p:tav>
                                      </p:tavLst>
                                    </p:anim>
                                    <p:anim calcmode="lin" valueType="num">
                                      <p:cBhvr>
                                        <p:cTn id="48" dur="1000" fill="hold"/>
                                        <p:tgtEl>
                                          <p:spTgt spid="32"/>
                                        </p:tgtEl>
                                        <p:attrNameLst>
                                          <p:attrName>ppt_h</p:attrName>
                                        </p:attrNameLst>
                                      </p:cBhvr>
                                      <p:tavLst>
                                        <p:tav tm="0">
                                          <p:val>
                                            <p:strVal val="#ppt_h"/>
                                          </p:val>
                                        </p:tav>
                                        <p:tav tm="100000">
                                          <p:val>
                                            <p:strVal val="#ppt_h"/>
                                          </p:val>
                                        </p:tav>
                                      </p:tavLst>
                                    </p:anim>
                                    <p:animEffect transition="in" filter="fade">
                                      <p:cBhvr>
                                        <p:cTn id="49" dur="1000"/>
                                        <p:tgtEl>
                                          <p:spTgt spid="32"/>
                                        </p:tgtEl>
                                      </p:cBhvr>
                                    </p:animEffect>
                                  </p:childTnLst>
                                </p:cTn>
                              </p:par>
                              <p:par>
                                <p:cTn id="50" presetID="50" presetClass="entr" presetSubtype="0" decel="100000" fill="hold" grpId="0" nodeType="withEffect">
                                  <p:stCondLst>
                                    <p:cond delay="1250"/>
                                  </p:stCondLst>
                                  <p:childTnLst>
                                    <p:set>
                                      <p:cBhvr>
                                        <p:cTn id="51" dur="1" fill="hold">
                                          <p:stCondLst>
                                            <p:cond delay="0"/>
                                          </p:stCondLst>
                                        </p:cTn>
                                        <p:tgtEl>
                                          <p:spTgt spid="18"/>
                                        </p:tgtEl>
                                        <p:attrNameLst>
                                          <p:attrName>style.visibility</p:attrName>
                                        </p:attrNameLst>
                                      </p:cBhvr>
                                      <p:to>
                                        <p:strVal val="visible"/>
                                      </p:to>
                                    </p:set>
                                    <p:anim calcmode="lin" valueType="num">
                                      <p:cBhvr>
                                        <p:cTn id="52" dur="1000" fill="hold"/>
                                        <p:tgtEl>
                                          <p:spTgt spid="18"/>
                                        </p:tgtEl>
                                        <p:attrNameLst>
                                          <p:attrName>ppt_w</p:attrName>
                                        </p:attrNameLst>
                                      </p:cBhvr>
                                      <p:tavLst>
                                        <p:tav tm="0">
                                          <p:val>
                                            <p:strVal val="#ppt_w+.3"/>
                                          </p:val>
                                        </p:tav>
                                        <p:tav tm="100000">
                                          <p:val>
                                            <p:strVal val="#ppt_w"/>
                                          </p:val>
                                        </p:tav>
                                      </p:tavLst>
                                    </p:anim>
                                    <p:anim calcmode="lin" valueType="num">
                                      <p:cBhvr>
                                        <p:cTn id="53" dur="1000" fill="hold"/>
                                        <p:tgtEl>
                                          <p:spTgt spid="18"/>
                                        </p:tgtEl>
                                        <p:attrNameLst>
                                          <p:attrName>ppt_h</p:attrName>
                                        </p:attrNameLst>
                                      </p:cBhvr>
                                      <p:tavLst>
                                        <p:tav tm="0">
                                          <p:val>
                                            <p:strVal val="#ppt_h"/>
                                          </p:val>
                                        </p:tav>
                                        <p:tav tm="100000">
                                          <p:val>
                                            <p:strVal val="#ppt_h"/>
                                          </p:val>
                                        </p:tav>
                                      </p:tavLst>
                                    </p:anim>
                                    <p:animEffect transition="in" filter="fade">
                                      <p:cBhvr>
                                        <p:cTn id="54" dur="10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8" grpId="0"/>
      <p:bldP spid="29" grpId="0"/>
      <p:bldP spid="30" grpId="0"/>
      <p:bldP spid="31" grpId="0"/>
      <p:bldP spid="32" grpId="0"/>
      <p:bldP spid="1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2133918"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最新实现</a:t>
            </a:r>
            <a:r>
              <a:rPr lang="en-US" altLang="zh-CN" sz="2400" b="1" kern="0" dirty="0" smtClean="0">
                <a:solidFill>
                  <a:srgbClr val="005A9E"/>
                </a:solidFill>
                <a:cs typeface="+mn-ea"/>
                <a:sym typeface="+mn-lt"/>
              </a:rPr>
              <a:t>-</a:t>
            </a:r>
            <a:r>
              <a:rPr lang="zh-CN" altLang="en-US" sz="2400" b="1" kern="0" dirty="0" smtClean="0">
                <a:solidFill>
                  <a:srgbClr val="005A9E"/>
                </a:solidFill>
                <a:cs typeface="+mn-ea"/>
                <a:sym typeface="+mn-lt"/>
              </a:rPr>
              <a:t>架构</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pic>
        <p:nvPicPr>
          <p:cNvPr id="3" name="图片 2"/>
          <p:cNvPicPr>
            <a:picLocks noChangeAspect="1"/>
          </p:cNvPicPr>
          <p:nvPr/>
        </p:nvPicPr>
        <p:blipFill>
          <a:blip r:embed="rId1"/>
          <a:stretch>
            <a:fillRect/>
          </a:stretch>
        </p:blipFill>
        <p:spPr>
          <a:xfrm>
            <a:off x="1019536" y="843558"/>
            <a:ext cx="6919660" cy="3456384"/>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1415772"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查询服务</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pic>
        <p:nvPicPr>
          <p:cNvPr id="3" name="图片 2"/>
          <p:cNvPicPr>
            <a:picLocks noChangeAspect="1"/>
          </p:cNvPicPr>
          <p:nvPr/>
        </p:nvPicPr>
        <p:blipFill>
          <a:blip r:embed="rId1"/>
          <a:stretch>
            <a:fillRect/>
          </a:stretch>
        </p:blipFill>
        <p:spPr>
          <a:xfrm>
            <a:off x="827584" y="1203598"/>
            <a:ext cx="6021340" cy="31247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1415772" cy="461665"/>
          </a:xfrm>
          <a:prstGeom prst="rect">
            <a:avLst/>
          </a:prstGeom>
        </p:spPr>
        <p:txBody>
          <a:bodyPr wrap="none">
            <a:spAutoFit/>
          </a:bodyPr>
          <a:lstStyle/>
          <a:p>
            <a:pPr defTabSz="913765">
              <a:spcBef>
                <a:spcPts val="0"/>
              </a:spcBef>
              <a:spcAft>
                <a:spcPts val="0"/>
              </a:spcAft>
              <a:defRPr/>
            </a:pPr>
            <a:r>
              <a:rPr lang="zh-CN" altLang="en-US" sz="2400" b="1" kern="0" dirty="0">
                <a:solidFill>
                  <a:srgbClr val="005A9E"/>
                </a:solidFill>
                <a:cs typeface="+mn-ea"/>
                <a:sym typeface="+mn-lt"/>
              </a:rPr>
              <a:t>同步</a:t>
            </a:r>
            <a:r>
              <a:rPr lang="zh-CN" altLang="en-US" sz="2400" b="1" kern="0" dirty="0" smtClean="0">
                <a:solidFill>
                  <a:srgbClr val="005A9E"/>
                </a:solidFill>
                <a:cs typeface="+mn-ea"/>
                <a:sym typeface="+mn-lt"/>
              </a:rPr>
              <a:t>服务</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pic>
        <p:nvPicPr>
          <p:cNvPr id="4" name="图片 3"/>
          <p:cNvPicPr>
            <a:picLocks noChangeAspect="1"/>
          </p:cNvPicPr>
          <p:nvPr/>
        </p:nvPicPr>
        <p:blipFill>
          <a:blip r:embed="rId1"/>
          <a:stretch>
            <a:fillRect/>
          </a:stretch>
        </p:blipFill>
        <p:spPr>
          <a:xfrm>
            <a:off x="3863124" y="698733"/>
            <a:ext cx="5314002" cy="3367951"/>
          </a:xfrm>
          <a:prstGeom prst="rect">
            <a:avLst/>
          </a:prstGeom>
        </p:spPr>
      </p:pic>
      <p:pic>
        <p:nvPicPr>
          <p:cNvPr id="78" name="图片 77"/>
          <p:cNvPicPr>
            <a:picLocks noChangeAspect="1"/>
          </p:cNvPicPr>
          <p:nvPr/>
        </p:nvPicPr>
        <p:blipFill>
          <a:blip r:embed="rId2"/>
          <a:stretch>
            <a:fillRect/>
          </a:stretch>
        </p:blipFill>
        <p:spPr>
          <a:xfrm>
            <a:off x="107504" y="840914"/>
            <a:ext cx="3600399" cy="1789516"/>
          </a:xfrm>
          <a:prstGeom prst="rect">
            <a:avLst/>
          </a:prstGeom>
        </p:spPr>
      </p:pic>
      <p:sp>
        <p:nvSpPr>
          <p:cNvPr id="79" name="文本框 78"/>
          <p:cNvSpPr txBox="1"/>
          <p:nvPr/>
        </p:nvSpPr>
        <p:spPr>
          <a:xfrm>
            <a:off x="84423" y="3713359"/>
            <a:ext cx="3127779" cy="400110"/>
          </a:xfrm>
          <a:prstGeom prst="rect">
            <a:avLst/>
          </a:prstGeom>
          <a:noFill/>
        </p:spPr>
        <p:txBody>
          <a:bodyPr wrap="none" rtlCol="0">
            <a:spAutoFit/>
          </a:bodyPr>
          <a:lstStyle/>
          <a:p>
            <a:r>
              <a:rPr lang="en-US" altLang="zh-CN" sz="1000" dirty="0" smtClean="0">
                <a:latin typeface="+mn-ea"/>
              </a:rPr>
              <a:t>123</a:t>
            </a:r>
            <a:r>
              <a:rPr lang="zh-CN" altLang="en-US" sz="1000" dirty="0" smtClean="0">
                <a:latin typeface="+mn-ea"/>
              </a:rPr>
              <a:t>服务中按</a:t>
            </a:r>
            <a:r>
              <a:rPr lang="en-US" altLang="zh-CN" sz="1000" dirty="0" smtClean="0">
                <a:latin typeface="+mn-ea"/>
              </a:rPr>
              <a:t>set</a:t>
            </a:r>
            <a:r>
              <a:rPr lang="zh-CN" altLang="en-US" sz="1000" dirty="0" smtClean="0">
                <a:latin typeface="+mn-ea"/>
              </a:rPr>
              <a:t>发布，每个</a:t>
            </a:r>
            <a:r>
              <a:rPr lang="en-US" altLang="zh-CN" sz="1000" dirty="0" smtClean="0">
                <a:latin typeface="+mn-ea"/>
              </a:rPr>
              <a:t>Set</a:t>
            </a:r>
            <a:r>
              <a:rPr lang="zh-CN" altLang="en-US" sz="1000" dirty="0" smtClean="0">
                <a:latin typeface="+mn-ea"/>
              </a:rPr>
              <a:t>根据</a:t>
            </a:r>
            <a:r>
              <a:rPr lang="en-US" altLang="zh-CN" sz="1000" dirty="0" smtClean="0">
                <a:latin typeface="+mn-ea"/>
              </a:rPr>
              <a:t>Set</a:t>
            </a:r>
            <a:r>
              <a:rPr lang="zh-CN" altLang="en-US" sz="1000" dirty="0" smtClean="0">
                <a:latin typeface="+mn-ea"/>
              </a:rPr>
              <a:t>名拉取配置，</a:t>
            </a:r>
            <a:endParaRPr lang="en-US" altLang="zh-CN" sz="1000" dirty="0" smtClean="0">
              <a:latin typeface="+mn-ea"/>
            </a:endParaRPr>
          </a:p>
          <a:p>
            <a:r>
              <a:rPr lang="zh-CN" altLang="en-US" sz="1000" dirty="0" smtClean="0">
                <a:latin typeface="+mn-ea"/>
              </a:rPr>
              <a:t>即可拿到相关信息做数据同步</a:t>
            </a:r>
            <a:endParaRPr lang="zh-CN" altLang="en-US" sz="1000" dirty="0">
              <a:latin typeface="+mn-ea"/>
            </a:endParaRPr>
          </a:p>
        </p:txBody>
      </p:sp>
      <p:pic>
        <p:nvPicPr>
          <p:cNvPr id="80" name="图片 79"/>
          <p:cNvPicPr>
            <a:picLocks noChangeAspect="1"/>
          </p:cNvPicPr>
          <p:nvPr/>
        </p:nvPicPr>
        <p:blipFill>
          <a:blip r:embed="rId3"/>
          <a:stretch>
            <a:fillRect/>
          </a:stretch>
        </p:blipFill>
        <p:spPr>
          <a:xfrm>
            <a:off x="107504" y="2698212"/>
            <a:ext cx="3600400" cy="895680"/>
          </a:xfrm>
          <a:prstGeom prst="rect">
            <a:avLst/>
          </a:prstGeom>
        </p:spPr>
      </p:pic>
      <p:sp>
        <p:nvSpPr>
          <p:cNvPr id="3" name="文本框 2"/>
          <p:cNvSpPr txBox="1"/>
          <p:nvPr/>
        </p:nvSpPr>
        <p:spPr>
          <a:xfrm>
            <a:off x="107504" y="4204682"/>
            <a:ext cx="7326044" cy="830997"/>
          </a:xfrm>
          <a:prstGeom prst="rect">
            <a:avLst/>
          </a:prstGeom>
          <a:noFill/>
        </p:spPr>
        <p:txBody>
          <a:bodyPr wrap="none" rtlCol="0">
            <a:spAutoFit/>
          </a:bodyPr>
          <a:lstStyle/>
          <a:p>
            <a:r>
              <a:rPr lang="zh-CN" altLang="en-US" sz="1200" dirty="0"/>
              <a:t>更新</a:t>
            </a:r>
            <a:r>
              <a:rPr lang="zh-CN" altLang="en-US" sz="1200" dirty="0" smtClean="0"/>
              <a:t>成功到</a:t>
            </a:r>
            <a:r>
              <a:rPr lang="en-US" altLang="zh-CN" sz="1200" dirty="0" smtClean="0"/>
              <a:t>ES</a:t>
            </a:r>
            <a:r>
              <a:rPr lang="zh-CN" altLang="en-US" sz="1200" dirty="0" smtClean="0"/>
              <a:t>可搜：</a:t>
            </a:r>
            <a:r>
              <a:rPr lang="en-US" altLang="zh-CN" sz="1200" dirty="0" smtClean="0"/>
              <a:t>Kafka</a:t>
            </a:r>
            <a:r>
              <a:rPr lang="zh-CN" altLang="en-US" sz="1200" dirty="0" smtClean="0"/>
              <a:t>消息发送</a:t>
            </a:r>
            <a:r>
              <a:rPr lang="en-US" altLang="zh-CN" sz="1200" dirty="0" smtClean="0"/>
              <a:t>&amp;</a:t>
            </a:r>
            <a:r>
              <a:rPr lang="zh-CN" altLang="en-US" sz="1200" dirty="0" smtClean="0"/>
              <a:t>接受</a:t>
            </a:r>
            <a:r>
              <a:rPr lang="en-US" altLang="zh-CN" sz="1200" dirty="0" smtClean="0"/>
              <a:t>+</a:t>
            </a:r>
            <a:r>
              <a:rPr lang="zh-CN" altLang="en-US" sz="1200" dirty="0" smtClean="0"/>
              <a:t>批量消费</a:t>
            </a:r>
            <a:r>
              <a:rPr lang="en-US" altLang="zh-CN" sz="1200" dirty="0" smtClean="0"/>
              <a:t>+</a:t>
            </a:r>
            <a:r>
              <a:rPr lang="zh-CN" altLang="en-US" sz="1200" dirty="0" smtClean="0"/>
              <a:t>拉取媒资信息</a:t>
            </a:r>
            <a:r>
              <a:rPr lang="en-US" altLang="zh-CN" sz="1200" dirty="0" smtClean="0"/>
              <a:t>+</a:t>
            </a:r>
            <a:r>
              <a:rPr lang="zh-CN" altLang="en-US" sz="1200" dirty="0" smtClean="0"/>
              <a:t>写</a:t>
            </a:r>
            <a:r>
              <a:rPr lang="en-US" altLang="zh-CN" sz="1200" dirty="0" err="1" smtClean="0"/>
              <a:t>ES+refresh</a:t>
            </a:r>
            <a:endParaRPr lang="en-US" altLang="zh-CN" sz="1200" dirty="0" smtClean="0"/>
          </a:p>
          <a:p>
            <a:r>
              <a:rPr lang="zh-CN" altLang="en-US" sz="1200" dirty="0" smtClean="0"/>
              <a:t>其中</a:t>
            </a:r>
            <a:r>
              <a:rPr lang="en-US" altLang="zh-CN" sz="1200" dirty="0" err="1" smtClean="0"/>
              <a:t>kafka</a:t>
            </a:r>
            <a:r>
              <a:rPr lang="zh-CN" altLang="en-US" sz="1200" dirty="0" smtClean="0"/>
              <a:t>在</a:t>
            </a:r>
            <a:r>
              <a:rPr lang="en-US" altLang="zh-CN" sz="1200" dirty="0" err="1" smtClean="0"/>
              <a:t>ms</a:t>
            </a:r>
            <a:r>
              <a:rPr lang="zh-CN" altLang="en-US" sz="1200" dirty="0" smtClean="0"/>
              <a:t>级别，批量消费默认</a:t>
            </a:r>
            <a:r>
              <a:rPr lang="en-US" altLang="zh-CN" sz="1200" dirty="0" smtClean="0"/>
              <a:t>1S</a:t>
            </a:r>
            <a:r>
              <a:rPr lang="zh-CN" altLang="en-US" sz="1200" dirty="0" smtClean="0"/>
              <a:t>可设置单个消费，拉取媒资信息</a:t>
            </a:r>
            <a:r>
              <a:rPr lang="en-US" altLang="zh-CN" sz="1200" dirty="0" smtClean="0"/>
              <a:t>100ms</a:t>
            </a:r>
            <a:r>
              <a:rPr lang="zh-CN" altLang="en-US" sz="1200" dirty="0" smtClean="0"/>
              <a:t>，写</a:t>
            </a:r>
            <a:r>
              <a:rPr lang="en-US" altLang="zh-CN" sz="1200" dirty="0" smtClean="0"/>
              <a:t>ES100ms</a:t>
            </a:r>
            <a:r>
              <a:rPr lang="zh-CN" altLang="en-US" sz="1200" dirty="0" smtClean="0"/>
              <a:t>，</a:t>
            </a:r>
            <a:r>
              <a:rPr lang="en-US" altLang="zh-CN" sz="1200" dirty="0" smtClean="0"/>
              <a:t>refresh</a:t>
            </a:r>
            <a:r>
              <a:rPr lang="zh-CN" altLang="en-US" sz="1200" dirty="0" smtClean="0"/>
              <a:t>要</a:t>
            </a:r>
            <a:r>
              <a:rPr lang="en-US" altLang="zh-CN" sz="1200" dirty="0" smtClean="0"/>
              <a:t>1s</a:t>
            </a:r>
            <a:endParaRPr lang="en-US" altLang="zh-CN" sz="1200" dirty="0" smtClean="0"/>
          </a:p>
          <a:p>
            <a:r>
              <a:rPr lang="zh-CN" altLang="en-US" sz="1200" dirty="0" smtClean="0"/>
              <a:t>所以正常情况最快：</a:t>
            </a:r>
            <a:r>
              <a:rPr lang="en-US" altLang="zh-CN" sz="1200" dirty="0" smtClean="0"/>
              <a:t>&gt;1s</a:t>
            </a:r>
            <a:endParaRPr lang="en-US" altLang="zh-CN" sz="1200" dirty="0" smtClean="0"/>
          </a:p>
          <a:p>
            <a:r>
              <a:rPr lang="zh-CN" altLang="en-US" sz="1200" dirty="0" smtClean="0"/>
              <a:t>提供强刷接口，数据立即可见，但会引起</a:t>
            </a:r>
            <a:r>
              <a:rPr lang="en-US" altLang="zh-CN" sz="1200" dirty="0" smtClean="0"/>
              <a:t>ES</a:t>
            </a:r>
            <a:r>
              <a:rPr lang="zh-CN" altLang="en-US" sz="1200" dirty="0" smtClean="0"/>
              <a:t>底层</a:t>
            </a:r>
            <a:r>
              <a:rPr lang="en-US" altLang="zh-CN" sz="1200" dirty="0" smtClean="0"/>
              <a:t>segment</a:t>
            </a:r>
            <a:r>
              <a:rPr lang="zh-CN" altLang="en-US" sz="1200" dirty="0" smtClean="0"/>
              <a:t>段太多太小，影响集群性能</a:t>
            </a:r>
            <a:endParaRPr lang="zh-CN" altLang="en-US" sz="1200" dirty="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 grpId="0"/>
      <p:bldP spid="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1402948"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接入流程</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aphicFrame>
        <p:nvGraphicFramePr>
          <p:cNvPr id="10" name="表格 9"/>
          <p:cNvGraphicFramePr>
            <a:graphicFrameLocks noGrp="1"/>
          </p:cNvGraphicFramePr>
          <p:nvPr/>
        </p:nvGraphicFramePr>
        <p:xfrm>
          <a:off x="2339752" y="807567"/>
          <a:ext cx="3960440" cy="2481174"/>
        </p:xfrm>
        <a:graphic>
          <a:graphicData uri="http://schemas.openxmlformats.org/drawingml/2006/table">
            <a:tbl>
              <a:tblPr firstRow="1" bandRow="1">
                <a:tableStyleId>{5C22544A-7EE6-4342-B048-85BDC9FD1C3A}</a:tableStyleId>
              </a:tblPr>
              <a:tblGrid>
                <a:gridCol w="1980220"/>
                <a:gridCol w="1980220"/>
              </a:tblGrid>
              <a:tr h="275686">
                <a:tc>
                  <a:txBody>
                    <a:bodyPr/>
                    <a:lstStyle/>
                    <a:p>
                      <a:pPr algn="ctr"/>
                      <a:r>
                        <a:rPr lang="zh-CN" altLang="en-US" sz="1000" dirty="0" smtClean="0"/>
                        <a:t>查询已实现的关键字</a:t>
                      </a:r>
                      <a:endParaRPr lang="zh-CN" altLang="en-US" sz="1000" dirty="0"/>
                    </a:p>
                  </a:txBody>
                  <a:tcPr/>
                </a:tc>
                <a:tc>
                  <a:txBody>
                    <a:bodyPr/>
                    <a:lstStyle/>
                    <a:p>
                      <a:pPr algn="ctr"/>
                      <a:r>
                        <a:rPr lang="zh-CN" altLang="en-US" sz="1000" dirty="0" smtClean="0"/>
                        <a:t>说明</a:t>
                      </a:r>
                      <a:endParaRPr lang="zh-CN" altLang="en-US" sz="1000" dirty="0"/>
                    </a:p>
                  </a:txBody>
                  <a:tcPr/>
                </a:tc>
              </a:tr>
              <a:tr h="275686">
                <a:tc>
                  <a:txBody>
                    <a:bodyPr/>
                    <a:lstStyle/>
                    <a:p>
                      <a:pPr algn="ctr"/>
                      <a:r>
                        <a:rPr lang="en-US" altLang="zh-CN" sz="1000" dirty="0" smtClean="0"/>
                        <a:t>Term</a:t>
                      </a:r>
                      <a:endParaRPr lang="zh-CN" altLang="en-US" sz="1000" dirty="0"/>
                    </a:p>
                  </a:txBody>
                  <a:tcPr/>
                </a:tc>
                <a:tc>
                  <a:txBody>
                    <a:bodyPr/>
                    <a:lstStyle/>
                    <a:p>
                      <a:pPr algn="ctr"/>
                      <a:r>
                        <a:rPr lang="en-US" altLang="zh-CN" sz="1000" dirty="0" smtClean="0"/>
                        <a:t>Field=</a:t>
                      </a:r>
                      <a:r>
                        <a:rPr lang="en-US" altLang="zh-CN" sz="1000" dirty="0" err="1" smtClean="0"/>
                        <a:t>val</a:t>
                      </a:r>
                      <a:endParaRPr lang="zh-CN" altLang="en-US" sz="1000" dirty="0"/>
                    </a:p>
                  </a:txBody>
                  <a:tcPr/>
                </a:tc>
              </a:tr>
              <a:tr h="275686">
                <a:tc>
                  <a:txBody>
                    <a:bodyPr/>
                    <a:lstStyle/>
                    <a:p>
                      <a:pPr algn="ctr"/>
                      <a:r>
                        <a:rPr lang="en-US" altLang="zh-CN" sz="1000" dirty="0" smtClean="0"/>
                        <a:t>Terms</a:t>
                      </a:r>
                      <a:endParaRPr lang="zh-CN" altLang="en-US" sz="1000" dirty="0"/>
                    </a:p>
                  </a:txBody>
                  <a:tcPr/>
                </a:tc>
                <a:tc>
                  <a:txBody>
                    <a:bodyPr/>
                    <a:lstStyle/>
                    <a:p>
                      <a:pPr algn="ctr"/>
                      <a:r>
                        <a:rPr lang="en-US" altLang="zh-CN" sz="1000" dirty="0" smtClean="0"/>
                        <a:t>Field=v1|v2|v3</a:t>
                      </a:r>
                      <a:endParaRPr lang="zh-CN" altLang="en-US" sz="1000" dirty="0"/>
                    </a:p>
                  </a:txBody>
                  <a:tcPr/>
                </a:tc>
              </a:tr>
              <a:tr h="275686">
                <a:tc>
                  <a:txBody>
                    <a:bodyPr/>
                    <a:lstStyle/>
                    <a:p>
                      <a:pPr algn="ctr"/>
                      <a:r>
                        <a:rPr lang="en-US" altLang="zh-CN" sz="1000" dirty="0" smtClean="0"/>
                        <a:t>Range</a:t>
                      </a:r>
                      <a:endParaRPr lang="en-US" altLang="zh-CN" sz="1000" dirty="0" smtClean="0"/>
                    </a:p>
                  </a:txBody>
                  <a:tcPr/>
                </a:tc>
                <a:tc>
                  <a:txBody>
                    <a:bodyPr/>
                    <a:lstStyle/>
                    <a:p>
                      <a:pPr algn="ctr"/>
                      <a:r>
                        <a:rPr lang="zh-CN" altLang="en-US" sz="1000" dirty="0" smtClean="0"/>
                        <a:t>范围查询</a:t>
                      </a:r>
                      <a:endParaRPr lang="zh-CN" altLang="en-US" sz="1000" dirty="0"/>
                    </a:p>
                  </a:txBody>
                  <a:tcPr/>
                </a:tc>
              </a:tr>
              <a:tr h="275686">
                <a:tc>
                  <a:txBody>
                    <a:bodyPr/>
                    <a:lstStyle/>
                    <a:p>
                      <a:pPr algn="ctr"/>
                      <a:r>
                        <a:rPr lang="en-US" altLang="zh-CN" sz="1000" dirty="0" smtClean="0"/>
                        <a:t>match</a:t>
                      </a:r>
                      <a:endParaRPr lang="zh-CN" altLang="en-US" sz="1000" dirty="0"/>
                    </a:p>
                  </a:txBody>
                  <a:tcPr/>
                </a:tc>
                <a:tc>
                  <a:txBody>
                    <a:bodyPr/>
                    <a:lstStyle/>
                    <a:p>
                      <a:pPr algn="ctr"/>
                      <a:r>
                        <a:rPr lang="zh-CN" altLang="en-US" sz="1000" dirty="0" smtClean="0"/>
                        <a:t>分词匹配</a:t>
                      </a:r>
                      <a:endParaRPr lang="zh-CN" altLang="en-US" sz="1000" dirty="0"/>
                    </a:p>
                  </a:txBody>
                  <a:tcPr/>
                </a:tc>
              </a:tr>
              <a:tr h="275686">
                <a:tc>
                  <a:txBody>
                    <a:bodyPr/>
                    <a:lstStyle/>
                    <a:p>
                      <a:pPr algn="ctr"/>
                      <a:r>
                        <a:rPr lang="en-US" altLang="zh-CN" sz="1000" dirty="0" err="1" smtClean="0"/>
                        <a:t>Multi_match</a:t>
                      </a:r>
                      <a:endParaRPr lang="zh-CN" altLang="en-US" sz="1000" dirty="0"/>
                    </a:p>
                  </a:txBody>
                  <a:tcPr/>
                </a:tc>
                <a:tc>
                  <a:txBody>
                    <a:bodyPr/>
                    <a:lstStyle/>
                    <a:p>
                      <a:pPr algn="ctr"/>
                      <a:r>
                        <a:rPr lang="zh-CN" altLang="en-US" sz="1000" dirty="0" smtClean="0"/>
                        <a:t>多字段分词匹配</a:t>
                      </a:r>
                      <a:endParaRPr lang="zh-CN" altLang="en-US" sz="1000" dirty="0"/>
                    </a:p>
                  </a:txBody>
                  <a:tcPr/>
                </a:tc>
              </a:tr>
              <a:tr h="275686">
                <a:tc>
                  <a:txBody>
                    <a:bodyPr/>
                    <a:lstStyle/>
                    <a:p>
                      <a:pPr algn="ctr"/>
                      <a:r>
                        <a:rPr lang="en-US" altLang="zh-CN" sz="1000" dirty="0" err="1" smtClean="0"/>
                        <a:t>Match_pharse</a:t>
                      </a:r>
                      <a:endParaRPr lang="zh-CN" altLang="en-US" sz="1000" dirty="0"/>
                    </a:p>
                  </a:txBody>
                  <a:tcPr/>
                </a:tc>
                <a:tc>
                  <a:txBody>
                    <a:bodyPr/>
                    <a:lstStyle/>
                    <a:p>
                      <a:pPr algn="ctr"/>
                      <a:r>
                        <a:rPr lang="zh-CN" altLang="en-US" sz="1000" dirty="0" smtClean="0"/>
                        <a:t>短语匹配</a:t>
                      </a:r>
                      <a:r>
                        <a:rPr lang="en-US" altLang="zh-CN" sz="1000" dirty="0" smtClean="0"/>
                        <a:t>/</a:t>
                      </a:r>
                      <a:r>
                        <a:rPr lang="zh-CN" altLang="en-US" sz="1000" dirty="0" smtClean="0"/>
                        <a:t>不支持</a:t>
                      </a:r>
                      <a:r>
                        <a:rPr lang="en-US" altLang="zh-CN" sz="1000" dirty="0" smtClean="0"/>
                        <a:t>slop</a:t>
                      </a:r>
                      <a:endParaRPr lang="zh-CN" altLang="en-US" sz="1000" dirty="0"/>
                    </a:p>
                  </a:txBody>
                  <a:tcPr/>
                </a:tc>
              </a:tr>
              <a:tr h="275686">
                <a:tc>
                  <a:txBody>
                    <a:bodyPr/>
                    <a:lstStyle/>
                    <a:p>
                      <a:pPr algn="ctr"/>
                      <a:r>
                        <a:rPr lang="en-US" altLang="zh-CN" sz="1000" dirty="0" smtClean="0"/>
                        <a:t>Exists</a:t>
                      </a:r>
                      <a:endParaRPr lang="zh-CN" altLang="en-US" sz="1000" dirty="0"/>
                    </a:p>
                  </a:txBody>
                  <a:tcPr/>
                </a:tc>
                <a:tc>
                  <a:txBody>
                    <a:bodyPr/>
                    <a:lstStyle/>
                    <a:p>
                      <a:pPr algn="ctr"/>
                      <a:r>
                        <a:rPr lang="zh-CN" altLang="en-US" sz="1000" dirty="0" smtClean="0"/>
                        <a:t>是否存在</a:t>
                      </a:r>
                      <a:endParaRPr lang="zh-CN" altLang="en-US" sz="1000" dirty="0"/>
                    </a:p>
                  </a:txBody>
                  <a:tcPr/>
                </a:tc>
              </a:tr>
              <a:tr h="275686">
                <a:tc>
                  <a:txBody>
                    <a:bodyPr/>
                    <a:lstStyle/>
                    <a:p>
                      <a:pPr algn="ctr"/>
                      <a:r>
                        <a:rPr lang="en-US" altLang="zh-CN" sz="1000" dirty="0" smtClean="0"/>
                        <a:t>Nested</a:t>
                      </a:r>
                      <a:endParaRPr lang="zh-CN" altLang="en-US" sz="1000" dirty="0"/>
                    </a:p>
                  </a:txBody>
                  <a:tcPr/>
                </a:tc>
                <a:tc>
                  <a:txBody>
                    <a:bodyPr/>
                    <a:lstStyle/>
                    <a:p>
                      <a:pPr algn="ctr"/>
                      <a:r>
                        <a:rPr lang="zh-CN" altLang="en-US" sz="1000" dirty="0" smtClean="0"/>
                        <a:t>嵌套查询</a:t>
                      </a:r>
                      <a:endParaRPr lang="zh-CN" altLang="en-US" sz="1000" dirty="0"/>
                    </a:p>
                  </a:txBody>
                  <a:tcPr/>
                </a:tc>
              </a:tr>
            </a:tbl>
          </a:graphicData>
        </a:graphic>
      </p:graphicFrame>
      <p:pic>
        <p:nvPicPr>
          <p:cNvPr id="12" name="图片 11"/>
          <p:cNvPicPr>
            <a:picLocks noChangeAspect="1"/>
          </p:cNvPicPr>
          <p:nvPr/>
        </p:nvPicPr>
        <p:blipFill>
          <a:blip r:embed="rId1"/>
          <a:stretch>
            <a:fillRect/>
          </a:stretch>
        </p:blipFill>
        <p:spPr>
          <a:xfrm>
            <a:off x="179512" y="800397"/>
            <a:ext cx="1872208" cy="2757540"/>
          </a:xfrm>
          <a:prstGeom prst="rect">
            <a:avLst/>
          </a:prstGeom>
        </p:spPr>
      </p:pic>
      <p:graphicFrame>
        <p:nvGraphicFramePr>
          <p:cNvPr id="16" name="表格 15"/>
          <p:cNvGraphicFramePr>
            <a:graphicFrameLocks noGrp="1"/>
          </p:cNvGraphicFramePr>
          <p:nvPr/>
        </p:nvGraphicFramePr>
        <p:xfrm>
          <a:off x="6660232" y="658732"/>
          <a:ext cx="1791816" cy="3437110"/>
        </p:xfrm>
        <a:graphic>
          <a:graphicData uri="http://schemas.openxmlformats.org/drawingml/2006/table">
            <a:tbl>
              <a:tblPr firstRow="1" bandRow="1">
                <a:tableStyleId>{5C22544A-7EE6-4342-B048-85BDC9FD1C3A}</a:tableStyleId>
              </a:tblPr>
              <a:tblGrid>
                <a:gridCol w="895908"/>
                <a:gridCol w="895908"/>
              </a:tblGrid>
              <a:tr h="264463">
                <a:tc>
                  <a:txBody>
                    <a:bodyPr/>
                    <a:lstStyle/>
                    <a:p>
                      <a:pPr algn="ctr"/>
                      <a:r>
                        <a:rPr lang="zh-CN" altLang="en-US" sz="1000" dirty="0" smtClean="0"/>
                        <a:t>查询模块</a:t>
                      </a:r>
                      <a:endParaRPr lang="en-US" altLang="zh-CN" sz="1000" dirty="0" smtClean="0"/>
                    </a:p>
                    <a:p>
                      <a:pPr algn="ctr"/>
                      <a:r>
                        <a:rPr lang="zh-CN" altLang="en-US" sz="1000" dirty="0" smtClean="0"/>
                        <a:t>其他能力</a:t>
                      </a:r>
                      <a:endParaRPr lang="zh-CN" altLang="en-US" sz="1000" dirty="0"/>
                    </a:p>
                  </a:txBody>
                  <a:tcPr/>
                </a:tc>
                <a:tc>
                  <a:txBody>
                    <a:bodyPr/>
                    <a:lstStyle/>
                    <a:p>
                      <a:pPr algn="ctr"/>
                      <a:r>
                        <a:rPr lang="zh-CN" altLang="en-US" sz="1000" dirty="0" smtClean="0"/>
                        <a:t>说明</a:t>
                      </a:r>
                      <a:endParaRPr lang="zh-CN" altLang="en-US" sz="1000" dirty="0"/>
                    </a:p>
                  </a:txBody>
                  <a:tcPr/>
                </a:tc>
              </a:tr>
              <a:tr h="264463">
                <a:tc>
                  <a:txBody>
                    <a:bodyPr/>
                    <a:lstStyle/>
                    <a:p>
                      <a:pPr algn="ctr"/>
                      <a:r>
                        <a:rPr lang="zh-CN" altLang="en-US" sz="1000" dirty="0" smtClean="0"/>
                        <a:t>翻译</a:t>
                      </a:r>
                      <a:endParaRPr lang="zh-CN" altLang="en-US" sz="1000" dirty="0"/>
                    </a:p>
                  </a:txBody>
                  <a:tcPr/>
                </a:tc>
                <a:tc>
                  <a:txBody>
                    <a:bodyPr/>
                    <a:lstStyle/>
                    <a:p>
                      <a:pPr algn="ctr"/>
                      <a:r>
                        <a:rPr lang="zh-CN" altLang="en-US" sz="1000" dirty="0" smtClean="0"/>
                        <a:t>打通品类库</a:t>
                      </a:r>
                      <a:endParaRPr lang="zh-CN" altLang="en-US" sz="1000" dirty="0"/>
                    </a:p>
                  </a:txBody>
                  <a:tcPr/>
                </a:tc>
              </a:tr>
              <a:tr h="264463">
                <a:tc>
                  <a:txBody>
                    <a:bodyPr/>
                    <a:lstStyle/>
                    <a:p>
                      <a:pPr algn="ctr"/>
                      <a:r>
                        <a:rPr lang="zh-CN" altLang="en-US" sz="1000" dirty="0" smtClean="0"/>
                        <a:t>频控</a:t>
                      </a:r>
                      <a:r>
                        <a:rPr lang="en-US" altLang="zh-CN" sz="1000" dirty="0" smtClean="0"/>
                        <a:t>&amp;</a:t>
                      </a:r>
                      <a:r>
                        <a:rPr lang="zh-CN" altLang="en-US" sz="1000" dirty="0" smtClean="0"/>
                        <a:t>鉴权</a:t>
                      </a:r>
                      <a:endParaRPr lang="zh-CN" altLang="en-US" sz="1000" dirty="0"/>
                    </a:p>
                  </a:txBody>
                  <a:tcPr/>
                </a:tc>
                <a:tc>
                  <a:txBody>
                    <a:bodyPr/>
                    <a:lstStyle/>
                    <a:p>
                      <a:pPr algn="ctr"/>
                      <a:r>
                        <a:rPr lang="zh-CN" altLang="en-US" sz="1000" dirty="0" smtClean="0"/>
                        <a:t>接入平台</a:t>
                      </a:r>
                      <a:endParaRPr lang="zh-CN" altLang="en-US" sz="1000" dirty="0"/>
                    </a:p>
                  </a:txBody>
                  <a:tcPr/>
                </a:tc>
              </a:tr>
              <a:tr h="264463">
                <a:tc>
                  <a:txBody>
                    <a:bodyPr/>
                    <a:lstStyle/>
                    <a:p>
                      <a:pPr algn="ctr"/>
                      <a:r>
                        <a:rPr lang="zh-CN" altLang="en-US" sz="1000" dirty="0" smtClean="0"/>
                        <a:t>鹰眼日志</a:t>
                      </a:r>
                      <a:endParaRPr lang="zh-CN" altLang="en-US" sz="1000" dirty="0"/>
                    </a:p>
                  </a:txBody>
                  <a:tcPr/>
                </a:tc>
                <a:tc>
                  <a:txBody>
                    <a:bodyPr/>
                    <a:lstStyle/>
                    <a:p>
                      <a:pPr algn="ctr"/>
                      <a:endParaRPr lang="zh-CN" altLang="en-US" sz="1000" dirty="0"/>
                    </a:p>
                  </a:txBody>
                  <a:tcPr/>
                </a:tc>
              </a:tr>
              <a:tr h="264463">
                <a:tc>
                  <a:txBody>
                    <a:bodyPr/>
                    <a:lstStyle/>
                    <a:p>
                      <a:pPr algn="ctr"/>
                      <a:r>
                        <a:rPr lang="en-US" altLang="zh-CN" sz="1000" dirty="0" smtClean="0"/>
                        <a:t>Scroll</a:t>
                      </a:r>
                      <a:endParaRPr lang="zh-CN" altLang="en-US" sz="1000" dirty="0"/>
                    </a:p>
                  </a:txBody>
                  <a:tcPr/>
                </a:tc>
                <a:tc>
                  <a:txBody>
                    <a:bodyPr/>
                    <a:lstStyle/>
                    <a:p>
                      <a:pPr algn="ctr"/>
                      <a:r>
                        <a:rPr lang="zh-CN" altLang="en-US" sz="1000" dirty="0" smtClean="0"/>
                        <a:t>快照拉取</a:t>
                      </a:r>
                      <a:endParaRPr lang="zh-CN" altLang="en-US" sz="1000" dirty="0"/>
                    </a:p>
                  </a:txBody>
                  <a:tcPr/>
                </a:tc>
              </a:tr>
              <a:tr h="264463">
                <a:tc>
                  <a:txBody>
                    <a:bodyPr/>
                    <a:lstStyle/>
                    <a:p>
                      <a:pPr algn="ctr"/>
                      <a:r>
                        <a:rPr lang="zh-CN" altLang="en-US" sz="1000" dirty="0" smtClean="0"/>
                        <a:t>默认条件</a:t>
                      </a:r>
                      <a:endParaRPr lang="zh-CN" altLang="en-US" sz="1000" dirty="0"/>
                    </a:p>
                  </a:txBody>
                  <a:tcPr/>
                </a:tc>
                <a:tc>
                  <a:txBody>
                    <a:bodyPr/>
                    <a:lstStyle/>
                    <a:p>
                      <a:pPr algn="ctr"/>
                      <a:endParaRPr lang="zh-CN" altLang="en-US" sz="1000" dirty="0"/>
                    </a:p>
                  </a:txBody>
                  <a:tcPr/>
                </a:tc>
              </a:tr>
              <a:tr h="264463">
                <a:tc>
                  <a:txBody>
                    <a:bodyPr/>
                    <a:lstStyle/>
                    <a:p>
                      <a:pPr algn="ctr"/>
                      <a:r>
                        <a:rPr lang="zh-CN" altLang="en-US" sz="1000" dirty="0" smtClean="0"/>
                        <a:t>字段默认查询类型</a:t>
                      </a:r>
                      <a:endParaRPr lang="zh-CN" altLang="en-US" sz="1000" dirty="0"/>
                    </a:p>
                  </a:txBody>
                  <a:tcPr/>
                </a:tc>
                <a:tc>
                  <a:txBody>
                    <a:bodyPr/>
                    <a:lstStyle/>
                    <a:p>
                      <a:pPr algn="ctr"/>
                      <a:r>
                        <a:rPr lang="en-US" altLang="zh-CN" sz="1000" dirty="0" smtClean="0"/>
                        <a:t>Title</a:t>
                      </a:r>
                      <a:r>
                        <a:rPr lang="zh-CN" altLang="en-US" sz="1000" dirty="0" smtClean="0"/>
                        <a:t>默认用</a:t>
                      </a:r>
                      <a:r>
                        <a:rPr lang="en-US" altLang="zh-CN" sz="1000" dirty="0" smtClean="0"/>
                        <a:t>match</a:t>
                      </a:r>
                      <a:endParaRPr lang="zh-CN" altLang="en-US" sz="1000" dirty="0"/>
                    </a:p>
                  </a:txBody>
                  <a:tcPr/>
                </a:tc>
              </a:tr>
              <a:tr h="264463">
                <a:tc>
                  <a:txBody>
                    <a:bodyPr/>
                    <a:lstStyle/>
                    <a:p>
                      <a:pPr algn="ctr"/>
                      <a:r>
                        <a:rPr lang="zh-CN" altLang="en-US" sz="1000" dirty="0" smtClean="0"/>
                        <a:t>首页优化</a:t>
                      </a:r>
                      <a:endParaRPr lang="zh-CN" altLang="en-US" sz="1000" dirty="0"/>
                    </a:p>
                  </a:txBody>
                  <a:tcPr/>
                </a:tc>
                <a:tc>
                  <a:txBody>
                    <a:bodyPr/>
                    <a:lstStyle/>
                    <a:p>
                      <a:pPr algn="ctr"/>
                      <a:endParaRPr lang="zh-CN" altLang="en-US" sz="1000" dirty="0"/>
                    </a:p>
                  </a:txBody>
                  <a:tcPr/>
                </a:tc>
              </a:tr>
              <a:tr h="264463">
                <a:tc>
                  <a:txBody>
                    <a:bodyPr/>
                    <a:lstStyle/>
                    <a:p>
                      <a:pPr algn="ctr"/>
                      <a:r>
                        <a:rPr lang="zh-CN" altLang="en-US" sz="1000" dirty="0" smtClean="0"/>
                        <a:t>深分页限制</a:t>
                      </a:r>
                      <a:endParaRPr lang="zh-CN" altLang="en-US" sz="1000" dirty="0"/>
                    </a:p>
                  </a:txBody>
                  <a:tcPr/>
                </a:tc>
                <a:tc>
                  <a:txBody>
                    <a:bodyPr/>
                    <a:lstStyle/>
                    <a:p>
                      <a:pPr algn="ctr"/>
                      <a:endParaRPr lang="zh-CN" altLang="en-US" sz="1000" dirty="0"/>
                    </a:p>
                  </a:txBody>
                  <a:tcPr/>
                </a:tc>
              </a:tr>
              <a:tr h="264463">
                <a:tc>
                  <a:txBody>
                    <a:bodyPr/>
                    <a:lstStyle/>
                    <a:p>
                      <a:pPr algn="ctr"/>
                      <a:r>
                        <a:rPr lang="zh-CN" altLang="en-US" sz="1000" dirty="0" smtClean="0"/>
                        <a:t>排序限制</a:t>
                      </a:r>
                      <a:endParaRPr lang="zh-CN" altLang="en-US" sz="1000" dirty="0"/>
                    </a:p>
                  </a:txBody>
                  <a:tcPr/>
                </a:tc>
                <a:tc>
                  <a:txBody>
                    <a:bodyPr/>
                    <a:lstStyle/>
                    <a:p>
                      <a:pPr algn="ctr"/>
                      <a:endParaRPr lang="zh-CN" altLang="en-US" sz="1000" dirty="0"/>
                    </a:p>
                  </a:txBody>
                  <a:tcPr/>
                </a:tc>
              </a:tr>
              <a:tr h="264463">
                <a:tc>
                  <a:txBody>
                    <a:bodyPr/>
                    <a:lstStyle/>
                    <a:p>
                      <a:pPr algn="ctr"/>
                      <a:r>
                        <a:rPr lang="zh-CN" altLang="en-US" sz="1000" dirty="0" smtClean="0"/>
                        <a:t>服务降级</a:t>
                      </a:r>
                      <a:endParaRPr lang="zh-CN" altLang="en-US" sz="1000" dirty="0"/>
                    </a:p>
                  </a:txBody>
                  <a:tcPr/>
                </a:tc>
                <a:tc>
                  <a:txBody>
                    <a:bodyPr/>
                    <a:lstStyle/>
                    <a:p>
                      <a:pPr algn="ctr"/>
                      <a:r>
                        <a:rPr lang="zh-CN" altLang="en-US" sz="1000" dirty="0" smtClean="0"/>
                        <a:t>是否存在</a:t>
                      </a:r>
                      <a:endParaRPr lang="zh-CN" altLang="en-US" sz="1000" dirty="0"/>
                    </a:p>
                  </a:txBody>
                  <a:tcPr/>
                </a:tc>
              </a:tr>
              <a:tr h="264463">
                <a:tc>
                  <a:txBody>
                    <a:bodyPr/>
                    <a:lstStyle/>
                    <a:p>
                      <a:pPr algn="ctr"/>
                      <a:r>
                        <a:rPr lang="zh-CN" altLang="en-US" sz="1000" dirty="0" smtClean="0"/>
                        <a:t>打通</a:t>
                      </a:r>
                      <a:r>
                        <a:rPr lang="en-US" altLang="zh-CN" sz="1000" dirty="0" smtClean="0"/>
                        <a:t>Union</a:t>
                      </a:r>
                      <a:endParaRPr lang="en-US" altLang="zh-CN" sz="1000" dirty="0" smtClean="0"/>
                    </a:p>
                  </a:txBody>
                  <a:tcPr/>
                </a:tc>
                <a:tc>
                  <a:txBody>
                    <a:bodyPr/>
                    <a:lstStyle/>
                    <a:p>
                      <a:pPr algn="ctr"/>
                      <a:endParaRPr lang="zh-CN" altLang="en-US" sz="1000" dirty="0"/>
                    </a:p>
                  </a:txBody>
                  <a:tcPr/>
                </a:tc>
              </a:tr>
            </a:tbl>
          </a:graphicData>
        </a:graphic>
      </p:graphicFrame>
      <p:graphicFrame>
        <p:nvGraphicFramePr>
          <p:cNvPr id="17" name="表格 16"/>
          <p:cNvGraphicFramePr>
            <a:graphicFrameLocks noGrp="1"/>
          </p:cNvGraphicFramePr>
          <p:nvPr/>
        </p:nvGraphicFramePr>
        <p:xfrm>
          <a:off x="2339752" y="3385367"/>
          <a:ext cx="1899828" cy="1703549"/>
        </p:xfrm>
        <a:graphic>
          <a:graphicData uri="http://schemas.openxmlformats.org/drawingml/2006/table">
            <a:tbl>
              <a:tblPr firstRow="1" bandRow="1">
                <a:tableStyleId>{5C22544A-7EE6-4342-B048-85BDC9FD1C3A}</a:tableStyleId>
              </a:tblPr>
              <a:tblGrid>
                <a:gridCol w="949914"/>
                <a:gridCol w="949914"/>
              </a:tblGrid>
              <a:tr h="0">
                <a:tc>
                  <a:txBody>
                    <a:bodyPr/>
                    <a:lstStyle/>
                    <a:p>
                      <a:pPr algn="ctr"/>
                      <a:r>
                        <a:rPr lang="zh-CN" altLang="en-US" sz="1000" dirty="0" smtClean="0"/>
                        <a:t>同步能力</a:t>
                      </a:r>
                      <a:endParaRPr lang="zh-CN" altLang="en-US" sz="1000" dirty="0"/>
                    </a:p>
                  </a:txBody>
                  <a:tcPr/>
                </a:tc>
                <a:tc>
                  <a:txBody>
                    <a:bodyPr/>
                    <a:lstStyle/>
                    <a:p>
                      <a:pPr algn="ctr"/>
                      <a:r>
                        <a:rPr lang="zh-CN" altLang="en-US" sz="1000" dirty="0" smtClean="0"/>
                        <a:t>说明</a:t>
                      </a:r>
                      <a:endParaRPr lang="zh-CN" altLang="en-US" sz="1000" dirty="0"/>
                    </a:p>
                  </a:txBody>
                  <a:tcPr/>
                </a:tc>
              </a:tr>
              <a:tr h="270989">
                <a:tc>
                  <a:txBody>
                    <a:bodyPr/>
                    <a:lstStyle/>
                    <a:p>
                      <a:pPr algn="ctr"/>
                      <a:r>
                        <a:rPr lang="zh-CN" altLang="en-US" sz="1000" dirty="0" smtClean="0"/>
                        <a:t>多个项目共用一个</a:t>
                      </a:r>
                      <a:r>
                        <a:rPr lang="en-US" altLang="zh-CN" sz="1000" dirty="0" smtClean="0"/>
                        <a:t>topic</a:t>
                      </a:r>
                      <a:endParaRPr lang="en-US" altLang="zh-CN" sz="1000" dirty="0" smtClean="0"/>
                    </a:p>
                  </a:txBody>
                  <a:tcPr/>
                </a:tc>
                <a:tc>
                  <a:txBody>
                    <a:bodyPr/>
                    <a:lstStyle/>
                    <a:p>
                      <a:pPr algn="ctr"/>
                      <a:r>
                        <a:rPr lang="zh-CN" altLang="en-US" sz="1000" dirty="0" smtClean="0"/>
                        <a:t>项目必须在同一集群</a:t>
                      </a:r>
                      <a:endParaRPr lang="zh-CN" altLang="en-US" sz="1000" dirty="0"/>
                    </a:p>
                  </a:txBody>
                  <a:tcPr/>
                </a:tc>
              </a:tr>
              <a:tr h="270989">
                <a:tc>
                  <a:txBody>
                    <a:bodyPr/>
                    <a:lstStyle/>
                    <a:p>
                      <a:pPr algn="ctr"/>
                      <a:r>
                        <a:rPr lang="zh-CN" altLang="en-US" sz="1000" dirty="0" smtClean="0"/>
                        <a:t>写</a:t>
                      </a:r>
                      <a:r>
                        <a:rPr lang="en-US" altLang="zh-CN" sz="1000" dirty="0" smtClean="0"/>
                        <a:t>ES</a:t>
                      </a:r>
                      <a:r>
                        <a:rPr lang="zh-CN" altLang="en-US" sz="1000" dirty="0" smtClean="0"/>
                        <a:t>时指定字段类型</a:t>
                      </a:r>
                      <a:endParaRPr lang="zh-CN" altLang="en-US" sz="1000" dirty="0"/>
                    </a:p>
                  </a:txBody>
                  <a:tcPr/>
                </a:tc>
                <a:tc>
                  <a:txBody>
                    <a:bodyPr/>
                    <a:lstStyle/>
                    <a:p>
                      <a:pPr algn="ctr"/>
                      <a:r>
                        <a:rPr lang="en-US" altLang="zh-CN" sz="1000" dirty="0" err="1" smtClean="0"/>
                        <a:t>fieldA</a:t>
                      </a:r>
                      <a:r>
                        <a:rPr lang="zh-CN" altLang="en-US" sz="1000" dirty="0" smtClean="0"/>
                        <a:t>按</a:t>
                      </a:r>
                      <a:r>
                        <a:rPr lang="en-US" altLang="zh-CN" sz="1000" dirty="0" err="1" smtClean="0"/>
                        <a:t>jsonlist</a:t>
                      </a:r>
                      <a:r>
                        <a:rPr lang="zh-CN" altLang="en-US" sz="1000" dirty="0" smtClean="0"/>
                        <a:t>存</a:t>
                      </a:r>
                      <a:endParaRPr lang="zh-CN" altLang="en-US" sz="1000" dirty="0"/>
                    </a:p>
                  </a:txBody>
                  <a:tcPr/>
                </a:tc>
              </a:tr>
              <a:tr h="270989">
                <a:tc>
                  <a:txBody>
                    <a:bodyPr/>
                    <a:lstStyle/>
                    <a:p>
                      <a:pPr algn="ctr"/>
                      <a:r>
                        <a:rPr lang="zh-CN" altLang="en-US" sz="1000" dirty="0" smtClean="0"/>
                        <a:t>可以过滤字段</a:t>
                      </a:r>
                      <a:endParaRPr lang="zh-CN" altLang="en-US" sz="1000" dirty="0"/>
                    </a:p>
                  </a:txBody>
                  <a:tcPr/>
                </a:tc>
                <a:tc>
                  <a:txBody>
                    <a:bodyPr/>
                    <a:lstStyle/>
                    <a:p>
                      <a:pPr algn="ctr"/>
                      <a:r>
                        <a:rPr lang="zh-CN" altLang="en-US" sz="1000" dirty="0" smtClean="0"/>
                        <a:t>不同步</a:t>
                      </a:r>
                      <a:r>
                        <a:rPr lang="en-US" altLang="zh-CN" sz="1000" dirty="0" smtClean="0"/>
                        <a:t>XXX</a:t>
                      </a:r>
                      <a:endParaRPr lang="zh-CN" altLang="en-US" sz="1000" dirty="0"/>
                    </a:p>
                  </a:txBody>
                  <a:tcPr/>
                </a:tc>
              </a:tr>
              <a:tr h="180867">
                <a:tc>
                  <a:txBody>
                    <a:bodyPr/>
                    <a:lstStyle/>
                    <a:p>
                      <a:pPr algn="ctr"/>
                      <a:r>
                        <a:rPr lang="zh-CN" altLang="en-US" sz="1000" dirty="0" smtClean="0"/>
                        <a:t>可以强刷</a:t>
                      </a:r>
                      <a:endParaRPr lang="zh-CN" altLang="en-US" sz="1000" dirty="0"/>
                    </a:p>
                  </a:txBody>
                  <a:tcPr/>
                </a:tc>
                <a:tc>
                  <a:txBody>
                    <a:bodyPr/>
                    <a:lstStyle/>
                    <a:p>
                      <a:pPr algn="ctr"/>
                      <a:r>
                        <a:rPr lang="en-US" altLang="zh-CN" sz="1000" dirty="0" smtClean="0"/>
                        <a:t>State</a:t>
                      </a:r>
                      <a:r>
                        <a:rPr lang="zh-CN" altLang="en-US" sz="1000" dirty="0" smtClean="0"/>
                        <a:t>变更强制同步</a:t>
                      </a:r>
                      <a:endParaRPr lang="zh-CN" altLang="en-US" sz="1000" dirty="0"/>
                    </a:p>
                  </a:txBody>
                  <a:tcPr/>
                </a:tc>
              </a:tr>
            </a:tbl>
          </a:graphicData>
        </a:graphic>
      </p:graphicFrame>
      <p:graphicFrame>
        <p:nvGraphicFramePr>
          <p:cNvPr id="18" name="表格 17"/>
          <p:cNvGraphicFramePr>
            <a:graphicFrameLocks noGrp="1"/>
          </p:cNvGraphicFramePr>
          <p:nvPr/>
        </p:nvGraphicFramePr>
        <p:xfrm>
          <a:off x="4422642" y="3385366"/>
          <a:ext cx="1899828" cy="1696887"/>
        </p:xfrm>
        <a:graphic>
          <a:graphicData uri="http://schemas.openxmlformats.org/drawingml/2006/table">
            <a:tbl>
              <a:tblPr firstRow="1" bandRow="1">
                <a:tableStyleId>{5C22544A-7EE6-4342-B048-85BDC9FD1C3A}</a:tableStyleId>
              </a:tblPr>
              <a:tblGrid>
                <a:gridCol w="949914"/>
                <a:gridCol w="949914"/>
              </a:tblGrid>
              <a:tr h="0">
                <a:tc>
                  <a:txBody>
                    <a:bodyPr/>
                    <a:lstStyle/>
                    <a:p>
                      <a:pPr algn="ctr"/>
                      <a:r>
                        <a:rPr lang="zh-CN" altLang="en-US" sz="1000" dirty="0" smtClean="0"/>
                        <a:t>其他能力</a:t>
                      </a:r>
                      <a:endParaRPr lang="zh-CN" altLang="en-US" sz="1000" dirty="0"/>
                    </a:p>
                  </a:txBody>
                  <a:tcPr/>
                </a:tc>
                <a:tc>
                  <a:txBody>
                    <a:bodyPr/>
                    <a:lstStyle/>
                    <a:p>
                      <a:pPr algn="ctr"/>
                      <a:r>
                        <a:rPr lang="zh-CN" altLang="en-US" sz="1000" dirty="0" smtClean="0"/>
                        <a:t>说明</a:t>
                      </a:r>
                      <a:endParaRPr lang="zh-CN" altLang="en-US" sz="1000" dirty="0"/>
                    </a:p>
                  </a:txBody>
                  <a:tcPr/>
                </a:tc>
              </a:tr>
              <a:tr h="270989">
                <a:tc>
                  <a:txBody>
                    <a:bodyPr/>
                    <a:lstStyle/>
                    <a:p>
                      <a:pPr algn="ctr"/>
                      <a:r>
                        <a:rPr lang="zh-CN" altLang="en-US" sz="1000" dirty="0" smtClean="0"/>
                        <a:t>专用主节点</a:t>
                      </a:r>
                      <a:endParaRPr lang="en-US" altLang="zh-CN" sz="1000" dirty="0" smtClean="0"/>
                    </a:p>
                  </a:txBody>
                  <a:tcPr/>
                </a:tc>
                <a:tc>
                  <a:txBody>
                    <a:bodyPr/>
                    <a:lstStyle/>
                    <a:p>
                      <a:pPr algn="ctr"/>
                      <a:endParaRPr lang="zh-CN" altLang="en-US" sz="1000" dirty="0"/>
                    </a:p>
                  </a:txBody>
                  <a:tcPr/>
                </a:tc>
              </a:tr>
              <a:tr h="270989">
                <a:tc>
                  <a:txBody>
                    <a:bodyPr/>
                    <a:lstStyle/>
                    <a:p>
                      <a:pPr algn="ctr"/>
                      <a:r>
                        <a:rPr lang="en-US" altLang="zh-CN" sz="1000" dirty="0" smtClean="0"/>
                        <a:t>Snapshot</a:t>
                      </a:r>
                      <a:endParaRPr lang="zh-CN" altLang="en-US" sz="1000" dirty="0"/>
                    </a:p>
                  </a:txBody>
                  <a:tcPr/>
                </a:tc>
                <a:tc>
                  <a:txBody>
                    <a:bodyPr/>
                    <a:lstStyle/>
                    <a:p>
                      <a:pPr algn="ctr"/>
                      <a:r>
                        <a:rPr lang="zh-CN" altLang="en-US" sz="1000" dirty="0" smtClean="0"/>
                        <a:t>集群备份</a:t>
                      </a:r>
                      <a:endParaRPr lang="zh-CN" altLang="en-US" sz="1000" dirty="0"/>
                    </a:p>
                  </a:txBody>
                  <a:tcPr/>
                </a:tc>
              </a:tr>
              <a:tr h="270989">
                <a:tc>
                  <a:txBody>
                    <a:bodyPr/>
                    <a:lstStyle/>
                    <a:p>
                      <a:pPr algn="ctr"/>
                      <a:r>
                        <a:rPr lang="en-US" altLang="zh-CN" sz="1000" dirty="0" smtClean="0"/>
                        <a:t>Force Merge</a:t>
                      </a:r>
                      <a:endParaRPr lang="zh-CN" altLang="en-US" sz="1000" dirty="0"/>
                    </a:p>
                  </a:txBody>
                  <a:tcPr/>
                </a:tc>
                <a:tc>
                  <a:txBody>
                    <a:bodyPr/>
                    <a:lstStyle/>
                    <a:p>
                      <a:pPr algn="ctr"/>
                      <a:r>
                        <a:rPr lang="zh-CN" altLang="en-US" sz="1000" dirty="0" smtClean="0"/>
                        <a:t>减少分段</a:t>
                      </a:r>
                      <a:endParaRPr lang="zh-CN" altLang="en-US" sz="1000" dirty="0"/>
                    </a:p>
                  </a:txBody>
                  <a:tcPr/>
                </a:tc>
              </a:tr>
              <a:tr h="180867">
                <a:tc>
                  <a:txBody>
                    <a:bodyPr/>
                    <a:lstStyle/>
                    <a:p>
                      <a:pPr algn="ctr"/>
                      <a:r>
                        <a:rPr lang="en-US" altLang="zh-CN" sz="1000" dirty="0" smtClean="0"/>
                        <a:t>Replica</a:t>
                      </a:r>
                      <a:endParaRPr lang="zh-CN" altLang="en-US" sz="1000" dirty="0"/>
                    </a:p>
                  </a:txBody>
                  <a:tcPr/>
                </a:tc>
                <a:tc>
                  <a:txBody>
                    <a:bodyPr/>
                    <a:lstStyle/>
                    <a:p>
                      <a:pPr algn="ctr"/>
                      <a:r>
                        <a:rPr lang="zh-CN" altLang="en-US" sz="1000" dirty="0" smtClean="0"/>
                        <a:t>副本</a:t>
                      </a:r>
                      <a:endParaRPr lang="zh-CN" altLang="en-US" sz="1000" dirty="0"/>
                    </a:p>
                  </a:txBody>
                  <a:tcPr/>
                </a:tc>
              </a:tr>
              <a:tr h="180867">
                <a:tc gridSpan="2">
                  <a:txBody>
                    <a:bodyPr/>
                    <a:lstStyle/>
                    <a:p>
                      <a:pPr algn="ctr"/>
                      <a:r>
                        <a:rPr lang="en-US" altLang="zh-CN" sz="1000" dirty="0" err="1" smtClean="0"/>
                        <a:t>Alais,multi_field,dynamic_maping</a:t>
                      </a:r>
                      <a:endParaRPr lang="zh-CN" altLang="en-US" sz="1000" dirty="0"/>
                    </a:p>
                  </a:txBody>
                  <a:tcPr/>
                </a:tc>
                <a:tc hMerge="1">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1415772"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系统现状</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aphicFrame>
        <p:nvGraphicFramePr>
          <p:cNvPr id="4" name="表格 3"/>
          <p:cNvGraphicFramePr>
            <a:graphicFrameLocks noGrp="1"/>
          </p:cNvGraphicFramePr>
          <p:nvPr/>
        </p:nvGraphicFramePr>
        <p:xfrm>
          <a:off x="2771800" y="843558"/>
          <a:ext cx="4064000" cy="4079240"/>
        </p:xfrm>
        <a:graphic>
          <a:graphicData uri="http://schemas.openxmlformats.org/drawingml/2006/table">
            <a:tbl>
              <a:tblPr firstRow="1" bandRow="1">
                <a:tableStyleId>{5C22544A-7EE6-4342-B048-85BDC9FD1C3A}</a:tableStyleId>
              </a:tblPr>
              <a:tblGrid>
                <a:gridCol w="2032000"/>
                <a:gridCol w="2032000"/>
              </a:tblGrid>
              <a:tr h="370840">
                <a:tc>
                  <a:txBody>
                    <a:bodyPr/>
                    <a:lstStyle/>
                    <a:p>
                      <a:pPr algn="ctr"/>
                      <a:r>
                        <a:rPr lang="zh-CN" altLang="en-US" dirty="0" smtClean="0"/>
                        <a:t>指标</a:t>
                      </a:r>
                      <a:endParaRPr lang="zh-CN" altLang="en-US" dirty="0"/>
                    </a:p>
                  </a:txBody>
                  <a:tcPr/>
                </a:tc>
                <a:tc>
                  <a:txBody>
                    <a:bodyPr/>
                    <a:lstStyle/>
                    <a:p>
                      <a:pPr algn="ctr"/>
                      <a:r>
                        <a:rPr lang="zh-CN" altLang="en-US" dirty="0" smtClean="0"/>
                        <a:t>数据</a:t>
                      </a:r>
                      <a:endParaRPr lang="zh-CN" altLang="en-US" dirty="0"/>
                    </a:p>
                  </a:txBody>
                  <a:tcPr/>
                </a:tc>
              </a:tr>
              <a:tr h="370840">
                <a:tc>
                  <a:txBody>
                    <a:bodyPr/>
                    <a:lstStyle/>
                    <a:p>
                      <a:pPr algn="ctr"/>
                      <a:r>
                        <a:rPr lang="zh-CN" altLang="en-US" dirty="0" smtClean="0"/>
                        <a:t>集群个数</a:t>
                      </a:r>
                      <a:endParaRPr lang="zh-CN" altLang="en-US" dirty="0"/>
                    </a:p>
                  </a:txBody>
                  <a:tcPr/>
                </a:tc>
                <a:tc>
                  <a:txBody>
                    <a:bodyPr/>
                    <a:lstStyle/>
                    <a:p>
                      <a:pPr algn="ctr"/>
                      <a:r>
                        <a:rPr lang="en-US" altLang="zh-CN" dirty="0" smtClean="0"/>
                        <a:t>11</a:t>
                      </a:r>
                      <a:r>
                        <a:rPr lang="zh-CN" altLang="en-US" dirty="0" smtClean="0"/>
                        <a:t>个</a:t>
                      </a:r>
                      <a:endParaRPr lang="zh-CN" altLang="en-US" dirty="0"/>
                    </a:p>
                  </a:txBody>
                  <a:tcPr/>
                </a:tc>
              </a:tr>
              <a:tr h="370840">
                <a:tc>
                  <a:txBody>
                    <a:bodyPr/>
                    <a:lstStyle/>
                    <a:p>
                      <a:pPr algn="ctr"/>
                      <a:r>
                        <a:rPr lang="zh-CN" altLang="en-US" dirty="0" smtClean="0"/>
                        <a:t>接入项目</a:t>
                      </a:r>
                      <a:endParaRPr lang="zh-CN" altLang="en-US" dirty="0"/>
                    </a:p>
                  </a:txBody>
                  <a:tcPr/>
                </a:tc>
                <a:tc>
                  <a:txBody>
                    <a:bodyPr/>
                    <a:lstStyle/>
                    <a:p>
                      <a:pPr algn="ctr"/>
                      <a:r>
                        <a:rPr lang="en-US" altLang="zh-CN" dirty="0" smtClean="0"/>
                        <a:t>87</a:t>
                      </a:r>
                      <a:r>
                        <a:rPr lang="zh-CN" altLang="en-US" dirty="0" smtClean="0"/>
                        <a:t>个</a:t>
                      </a:r>
                      <a:endParaRPr lang="zh-CN" altLang="en-US" dirty="0"/>
                    </a:p>
                  </a:txBody>
                  <a:tcPr/>
                </a:tc>
              </a:tr>
              <a:tr h="370840">
                <a:tc>
                  <a:txBody>
                    <a:bodyPr/>
                    <a:lstStyle/>
                    <a:p>
                      <a:pPr algn="ctr"/>
                      <a:r>
                        <a:rPr lang="zh-CN" altLang="en-US" dirty="0" smtClean="0"/>
                        <a:t>接入方</a:t>
                      </a:r>
                      <a:endParaRPr lang="zh-CN" altLang="en-US" dirty="0"/>
                    </a:p>
                  </a:txBody>
                  <a:tcPr/>
                </a:tc>
                <a:tc>
                  <a:txBody>
                    <a:bodyPr/>
                    <a:lstStyle/>
                    <a:p>
                      <a:pPr algn="ctr"/>
                      <a:r>
                        <a:rPr lang="en-US" altLang="zh-CN" dirty="0" smtClean="0"/>
                        <a:t>201</a:t>
                      </a:r>
                      <a:endParaRPr lang="zh-CN" altLang="en-US" dirty="0"/>
                    </a:p>
                  </a:txBody>
                  <a:tcPr/>
                </a:tc>
              </a:tr>
              <a:tr h="370840">
                <a:tc>
                  <a:txBody>
                    <a:bodyPr/>
                    <a:lstStyle/>
                    <a:p>
                      <a:pPr algn="ctr"/>
                      <a:r>
                        <a:rPr lang="zh-CN" altLang="en-US" dirty="0" smtClean="0"/>
                        <a:t>数据总量</a:t>
                      </a:r>
                      <a:endParaRPr lang="zh-CN" altLang="en-US" dirty="0"/>
                    </a:p>
                  </a:txBody>
                  <a:tcPr/>
                </a:tc>
                <a:tc>
                  <a:txBody>
                    <a:bodyPr/>
                    <a:lstStyle/>
                    <a:p>
                      <a:pPr algn="ctr"/>
                      <a:r>
                        <a:rPr lang="en-US" altLang="zh-CN" dirty="0" smtClean="0"/>
                        <a:t>40</a:t>
                      </a:r>
                      <a:r>
                        <a:rPr lang="zh-CN" altLang="en-US" dirty="0" smtClean="0"/>
                        <a:t>亿</a:t>
                      </a:r>
                      <a:r>
                        <a:rPr lang="en-US" altLang="zh-CN" dirty="0" smtClean="0"/>
                        <a:t>+</a:t>
                      </a:r>
                      <a:endParaRPr lang="zh-CN" altLang="en-US" dirty="0"/>
                    </a:p>
                  </a:txBody>
                  <a:tcPr/>
                </a:tc>
              </a:tr>
              <a:tr h="370840">
                <a:tc>
                  <a:txBody>
                    <a:bodyPr/>
                    <a:lstStyle/>
                    <a:p>
                      <a:pPr algn="ctr"/>
                      <a:r>
                        <a:rPr lang="zh-CN" altLang="en-US" dirty="0" smtClean="0"/>
                        <a:t>日处理查询量</a:t>
                      </a:r>
                      <a:endParaRPr lang="zh-CN" altLang="en-US" dirty="0"/>
                    </a:p>
                  </a:txBody>
                  <a:tcPr/>
                </a:tc>
                <a:tc>
                  <a:txBody>
                    <a:bodyPr/>
                    <a:lstStyle/>
                    <a:p>
                      <a:pPr algn="ctr"/>
                      <a:r>
                        <a:rPr lang="en-US" altLang="zh-CN" sz="1400" b="0" i="0" kern="1200" dirty="0" smtClean="0">
                          <a:solidFill>
                            <a:schemeClr val="dk1"/>
                          </a:solidFill>
                          <a:effectLst/>
                          <a:latin typeface="+mn-lt"/>
                          <a:ea typeface="+mn-ea"/>
                          <a:cs typeface="+mn-cs"/>
                        </a:rPr>
                        <a:t>3677157</a:t>
                      </a:r>
                      <a:endParaRPr lang="zh-CN" altLang="en-US" dirty="0"/>
                    </a:p>
                  </a:txBody>
                  <a:tcPr/>
                </a:tc>
              </a:tr>
              <a:tr h="370840">
                <a:tc>
                  <a:txBody>
                    <a:bodyPr/>
                    <a:lstStyle/>
                    <a:p>
                      <a:pPr algn="ctr"/>
                      <a:r>
                        <a:rPr lang="zh-CN" altLang="en-US" dirty="0" smtClean="0"/>
                        <a:t>查询平均耗时</a:t>
                      </a:r>
                      <a:endParaRPr lang="zh-CN" altLang="en-US" dirty="0"/>
                    </a:p>
                  </a:txBody>
                  <a:tcPr/>
                </a:tc>
                <a:tc>
                  <a:txBody>
                    <a:bodyPr/>
                    <a:lstStyle/>
                    <a:p>
                      <a:pPr algn="ctr"/>
                      <a:r>
                        <a:rPr lang="en-US" altLang="zh-CN" dirty="0" smtClean="0"/>
                        <a:t>40ms</a:t>
                      </a:r>
                      <a:endParaRPr lang="zh-CN" altLang="en-US" dirty="0"/>
                    </a:p>
                  </a:txBody>
                  <a:tcPr/>
                </a:tc>
              </a:tr>
              <a:tr h="370840">
                <a:tc>
                  <a:txBody>
                    <a:bodyPr/>
                    <a:lstStyle/>
                    <a:p>
                      <a:pPr algn="ctr"/>
                      <a:r>
                        <a:rPr lang="zh-CN" altLang="en-US" dirty="0" smtClean="0"/>
                        <a:t>高峰查询吞吐量</a:t>
                      </a:r>
                      <a:endParaRPr lang="zh-CN" altLang="en-US" dirty="0"/>
                    </a:p>
                  </a:txBody>
                  <a:tcPr/>
                </a:tc>
                <a:tc>
                  <a:txBody>
                    <a:bodyPr/>
                    <a:lstStyle/>
                    <a:p>
                      <a:pPr algn="ctr"/>
                      <a:r>
                        <a:rPr lang="en-US" altLang="zh-CN" dirty="0" smtClean="0"/>
                        <a:t>22674/min</a:t>
                      </a:r>
                      <a:endParaRPr lang="zh-CN" altLang="en-US" dirty="0"/>
                    </a:p>
                  </a:txBody>
                  <a:tcPr/>
                </a:tc>
              </a:tr>
              <a:tr h="370840">
                <a:tc>
                  <a:txBody>
                    <a:bodyPr/>
                    <a:lstStyle/>
                    <a:p>
                      <a:pPr algn="ctr"/>
                      <a:r>
                        <a:rPr lang="zh-CN" altLang="en-US" dirty="0" smtClean="0"/>
                        <a:t>日同步数据量</a:t>
                      </a:r>
                      <a:endParaRPr lang="zh-CN" altLang="en-US" dirty="0"/>
                    </a:p>
                  </a:txBody>
                  <a:tcPr/>
                </a:tc>
                <a:tc>
                  <a:txBody>
                    <a:bodyPr/>
                    <a:lstStyle/>
                    <a:p>
                      <a:pPr algn="ctr"/>
                      <a:r>
                        <a:rPr lang="en-US" altLang="zh-CN" sz="1400" b="0" i="0" kern="1200" dirty="0" smtClean="0">
                          <a:solidFill>
                            <a:schemeClr val="dk1"/>
                          </a:solidFill>
                          <a:effectLst/>
                          <a:latin typeface="+mn-lt"/>
                          <a:ea typeface="+mn-ea"/>
                          <a:cs typeface="+mn-cs"/>
                        </a:rPr>
                        <a:t>18282380</a:t>
                      </a:r>
                      <a:endParaRPr lang="zh-CN" altLang="en-US" dirty="0"/>
                    </a:p>
                  </a:txBody>
                  <a:tcPr/>
                </a:tc>
              </a:tr>
              <a:tr h="370840">
                <a:tc>
                  <a:txBody>
                    <a:bodyPr/>
                    <a:lstStyle/>
                    <a:p>
                      <a:pPr algn="ctr"/>
                      <a:r>
                        <a:rPr lang="zh-CN" altLang="en-US" dirty="0" smtClean="0"/>
                        <a:t>高峰同步吞吐量</a:t>
                      </a:r>
                      <a:endParaRPr lang="zh-CN" altLang="en-US" dirty="0"/>
                    </a:p>
                  </a:txBody>
                  <a:tcPr/>
                </a:tc>
                <a:tc>
                  <a:txBody>
                    <a:bodyPr/>
                    <a:lstStyle/>
                    <a:p>
                      <a:pPr algn="ctr"/>
                      <a:r>
                        <a:rPr lang="en-US" altLang="zh-CN" dirty="0" smtClean="0"/>
                        <a:t>58400/min</a:t>
                      </a:r>
                      <a:endParaRPr lang="zh-CN" altLang="en-US" dirty="0"/>
                    </a:p>
                  </a:txBody>
                  <a:tcPr/>
                </a:tc>
              </a:tr>
              <a:tr h="370840">
                <a:tc>
                  <a:txBody>
                    <a:bodyPr/>
                    <a:lstStyle/>
                    <a:p>
                      <a:pPr algn="ctr"/>
                      <a:r>
                        <a:rPr lang="zh-CN" altLang="en-US" dirty="0" smtClean="0"/>
                        <a:t>项目接入耗时</a:t>
                      </a:r>
                      <a:endParaRPr lang="zh-CN" altLang="en-US" dirty="0"/>
                    </a:p>
                  </a:txBody>
                  <a:tcPr/>
                </a:tc>
                <a:tc>
                  <a:txBody>
                    <a:bodyPr/>
                    <a:lstStyle/>
                    <a:p>
                      <a:pPr algn="ctr"/>
                      <a:r>
                        <a:rPr lang="en-US" altLang="zh-CN" dirty="0" smtClean="0"/>
                        <a:t>3min</a:t>
                      </a:r>
                      <a:endParaRPr lang="zh-CN" altLang="en-US" dirty="0"/>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3700059" y="2462747"/>
            <a:ext cx="3236046" cy="0"/>
          </a:xfrm>
          <a:prstGeom prst="line">
            <a:avLst/>
          </a:prstGeom>
          <a:noFill/>
          <a:ln w="19050" cap="flat" cmpd="sng" algn="ctr">
            <a:solidFill>
              <a:srgbClr val="E7E6E6">
                <a:lumMod val="50000"/>
              </a:srgbClr>
            </a:solidFill>
            <a:prstDash val="sysDot"/>
            <a:miter lim="800000"/>
            <a:tailEnd type="oval"/>
          </a:ln>
          <a:effectLst/>
        </p:spPr>
      </p:cxnSp>
      <p:grpSp>
        <p:nvGrpSpPr>
          <p:cNvPr id="15" name="组合 14"/>
          <p:cNvGrpSpPr/>
          <p:nvPr/>
        </p:nvGrpSpPr>
        <p:grpSpPr>
          <a:xfrm>
            <a:off x="1136404" y="1629843"/>
            <a:ext cx="1837257" cy="1837257"/>
            <a:chOff x="1959919" y="2023759"/>
            <a:chExt cx="2773806" cy="2773806"/>
          </a:xfrm>
        </p:grpSpPr>
        <p:grpSp>
          <p:nvGrpSpPr>
            <p:cNvPr id="16" name="组合 15"/>
            <p:cNvGrpSpPr/>
            <p:nvPr/>
          </p:nvGrpSpPr>
          <p:grpSpPr>
            <a:xfrm>
              <a:off x="1959919" y="2023759"/>
              <a:ext cx="2773806" cy="2773806"/>
              <a:chOff x="2099081" y="2031187"/>
              <a:chExt cx="2739620" cy="2739620"/>
            </a:xfrm>
          </p:grpSpPr>
          <p:sp>
            <p:nvSpPr>
              <p:cNvPr id="19" name="椭圆 18"/>
              <p:cNvSpPr/>
              <p:nvPr/>
            </p:nvSpPr>
            <p:spPr>
              <a:xfrm>
                <a:off x="2099081" y="2031187"/>
                <a:ext cx="2739620" cy="2739620"/>
              </a:xfrm>
              <a:prstGeom prst="ellipse">
                <a:avLst/>
              </a:prstGeom>
              <a:gradFill flip="none" rotWithShape="1">
                <a:gsLst>
                  <a:gs pos="0">
                    <a:sysClr val="window" lastClr="FFFFFF">
                      <a:lumMod val="85000"/>
                    </a:sysClr>
                  </a:gs>
                  <a:gs pos="100000">
                    <a:sysClr val="window" lastClr="FFFFFF">
                      <a:alpha val="99000"/>
                    </a:sysClr>
                  </a:gs>
                </a:gsLst>
                <a:path path="circle">
                  <a:fillToRect l="100000" t="100000"/>
                </a:path>
                <a:tileRect r="-100000" b="-100000"/>
              </a:gradFill>
              <a:ln w="12700" cap="flat" cmpd="sng" algn="ctr">
                <a:noFill/>
                <a:prstDash val="solid"/>
                <a:miter lim="800000"/>
              </a:ln>
              <a:effectLst>
                <a:softEdge rad="1016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sp>
            <p:nvSpPr>
              <p:cNvPr id="20" name="圆角矩形 19"/>
              <p:cNvSpPr/>
              <p:nvPr/>
            </p:nvSpPr>
            <p:spPr>
              <a:xfrm>
                <a:off x="2377216" y="2309322"/>
                <a:ext cx="2183348" cy="2183348"/>
              </a:xfrm>
              <a:prstGeom prst="roundRect">
                <a:avLst>
                  <a:gd name="adj" fmla="val 50000"/>
                </a:avLst>
              </a:prstGeom>
              <a:gradFill flip="none" rotWithShape="1">
                <a:gsLst>
                  <a:gs pos="100000">
                    <a:sysClr val="window" lastClr="FFFFFF"/>
                  </a:gs>
                  <a:gs pos="0">
                    <a:srgbClr val="B8BBBC"/>
                  </a:gs>
                </a:gsLst>
                <a:lin ang="5400000" scaled="0"/>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grpSp>
        <p:sp>
          <p:nvSpPr>
            <p:cNvPr id="17" name="椭圆 16"/>
            <p:cNvSpPr/>
            <p:nvPr/>
          </p:nvSpPr>
          <p:spPr>
            <a:xfrm>
              <a:off x="2510240" y="2574081"/>
              <a:ext cx="1673164" cy="1673161"/>
            </a:xfrm>
            <a:prstGeom prst="ellipse">
              <a:avLst/>
            </a:prstGeom>
            <a:solidFill>
              <a:srgbClr val="005A9E"/>
            </a:solidFill>
            <a:ln w="12700" cap="flat" cmpd="sng" algn="ctr">
              <a:noFill/>
              <a:prstDash val="solid"/>
              <a:miter lim="800000"/>
            </a:ln>
            <a:effectLst>
              <a:innerShdw blurRad="203200" dist="50800" dir="16200000">
                <a:prstClr val="black">
                  <a:alpha val="5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9000" b="0" i="0" u="none" strike="noStrike" kern="0" cap="none" spc="0" normalizeH="0" baseline="0" noProof="0">
                <a:ln>
                  <a:noFill/>
                </a:ln>
                <a:solidFill>
                  <a:sysClr val="window" lastClr="FFFFFF"/>
                </a:solidFill>
                <a:effectLst/>
                <a:uLnTx/>
                <a:uFillTx/>
                <a:cs typeface="+mn-ea"/>
                <a:sym typeface="+mn-lt"/>
              </a:endParaRPr>
            </a:p>
          </p:txBody>
        </p:sp>
      </p:grpSp>
      <p:sp>
        <p:nvSpPr>
          <p:cNvPr id="21" name="矩形 20"/>
          <p:cNvSpPr/>
          <p:nvPr/>
        </p:nvSpPr>
        <p:spPr>
          <a:xfrm>
            <a:off x="3635896" y="1629843"/>
            <a:ext cx="1068241" cy="623248"/>
          </a:xfrm>
          <a:prstGeom prst="rect">
            <a:avLst/>
          </a:prstGeom>
        </p:spPr>
        <p:txBody>
          <a:bodyPr wrap="none" lIns="68580" tIns="34290" rIns="68580" bIns="34290">
            <a:spAutoFit/>
          </a:bodyPr>
          <a:lstStyle/>
          <a:p>
            <a:pPr defTabSz="913765">
              <a:spcBef>
                <a:spcPts val="0"/>
              </a:spcBef>
              <a:spcAft>
                <a:spcPts val="0"/>
              </a:spcAft>
              <a:defRPr/>
            </a:pPr>
            <a:r>
              <a:rPr lang="zh-CN" altLang="en-US" sz="3600" b="1" kern="0" dirty="0" smtClean="0">
                <a:solidFill>
                  <a:srgbClr val="005A9E"/>
                </a:solidFill>
                <a:cs typeface="+mn-ea"/>
                <a:sym typeface="+mn-lt"/>
              </a:rPr>
              <a:t>其他</a:t>
            </a:r>
            <a:endParaRPr lang="zh-CN" altLang="en-US" sz="3600" b="1" kern="0" dirty="0">
              <a:solidFill>
                <a:srgbClr val="005A9E"/>
              </a:solidFill>
              <a:cs typeface="+mn-ea"/>
              <a:sym typeface="+mn-lt"/>
            </a:endParaRPr>
          </a:p>
        </p:txBody>
      </p:sp>
      <p:cxnSp>
        <p:nvCxnSpPr>
          <p:cNvPr id="26" name="直接连接符 25"/>
          <p:cNvCxnSpPr/>
          <p:nvPr/>
        </p:nvCxnSpPr>
        <p:spPr>
          <a:xfrm flipV="1">
            <a:off x="3203848" y="1203598"/>
            <a:ext cx="0" cy="2808312"/>
          </a:xfrm>
          <a:prstGeom prst="line">
            <a:avLst/>
          </a:prstGeom>
          <a:noFill/>
          <a:ln w="12700" cap="flat" cmpd="sng" algn="ctr">
            <a:solidFill>
              <a:sysClr val="windowText" lastClr="000000"/>
            </a:solidFill>
            <a:prstDash val="dash"/>
          </a:ln>
          <a:effectLst/>
        </p:spPr>
      </p:cxnSp>
      <p:sp>
        <p:nvSpPr>
          <p:cNvPr id="27" name="矩形 26"/>
          <p:cNvSpPr/>
          <p:nvPr/>
        </p:nvSpPr>
        <p:spPr>
          <a:xfrm>
            <a:off x="0" y="5009752"/>
            <a:ext cx="9144000" cy="133747"/>
          </a:xfrm>
          <a:prstGeom prst="rect">
            <a:avLst/>
          </a:prstGeom>
          <a:solidFill>
            <a:srgbClr val="005A9E"/>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cs typeface="+mn-ea"/>
              <a:sym typeface="+mn-lt"/>
            </a:endParaRPr>
          </a:p>
        </p:txBody>
      </p:sp>
      <p:sp>
        <p:nvSpPr>
          <p:cNvPr id="28" name="TextBox 27"/>
          <p:cNvSpPr txBox="1"/>
          <p:nvPr/>
        </p:nvSpPr>
        <p:spPr>
          <a:xfrm>
            <a:off x="1694829" y="1886750"/>
            <a:ext cx="635927" cy="132343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lang="en-US" altLang="zh-CN" sz="8000" b="1" kern="0" dirty="0">
                <a:solidFill>
                  <a:sysClr val="window" lastClr="FFFFFF"/>
                </a:solidFill>
                <a:cs typeface="+mn-ea"/>
                <a:sym typeface="+mn-lt"/>
              </a:rPr>
              <a:t>4</a:t>
            </a:r>
            <a:endParaRPr kumimoji="0" lang="en-US" altLang="zh-CN" sz="8000" b="1" i="0" u="none" strike="noStrike" kern="0" cap="none" spc="0" normalizeH="0" baseline="0" noProof="0" dirty="0" smtClean="0">
              <a:ln>
                <a:noFill/>
              </a:ln>
              <a:solidFill>
                <a:sysClr val="window" lastClr="FFFFFF"/>
              </a:solidFill>
              <a:effectLst/>
              <a:uLnTx/>
              <a:uFillTx/>
              <a:cs typeface="+mn-ea"/>
              <a:sym typeface="+mn-lt"/>
            </a:endParaRPr>
          </a:p>
        </p:txBody>
      </p:sp>
      <p:sp>
        <p:nvSpPr>
          <p:cNvPr id="29" name="矩形 28"/>
          <p:cNvSpPr/>
          <p:nvPr/>
        </p:nvSpPr>
        <p:spPr>
          <a:xfrm>
            <a:off x="3735758" y="2960241"/>
            <a:ext cx="1278555"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常见问题</a:t>
            </a:r>
            <a:endParaRPr lang="zh-CN" altLang="en-US" kern="0" dirty="0">
              <a:solidFill>
                <a:sysClr val="window" lastClr="FFFFFF">
                  <a:lumMod val="50000"/>
                </a:sysClr>
              </a:solidFill>
              <a:cs typeface="+mn-ea"/>
              <a:sym typeface="+mn-lt"/>
            </a:endParaRPr>
          </a:p>
        </p:txBody>
      </p:sp>
      <p:sp>
        <p:nvSpPr>
          <p:cNvPr id="30" name="矩形 29"/>
          <p:cNvSpPr/>
          <p:nvPr/>
        </p:nvSpPr>
        <p:spPr>
          <a:xfrm>
            <a:off x="3735758" y="2659995"/>
            <a:ext cx="2368597"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开发联调</a:t>
            </a:r>
            <a:r>
              <a:rPr lang="en-US" altLang="zh-CN" b="1" kern="0" dirty="0" smtClean="0">
                <a:solidFill>
                  <a:srgbClr val="005A9E"/>
                </a:solidFill>
                <a:cs typeface="+mn-ea"/>
                <a:sym typeface="+mn-lt"/>
              </a:rPr>
              <a:t>&amp;</a:t>
            </a:r>
            <a:r>
              <a:rPr lang="zh-CN" altLang="en-US" b="1" kern="0" dirty="0" smtClean="0">
                <a:solidFill>
                  <a:srgbClr val="005A9E"/>
                </a:solidFill>
                <a:cs typeface="+mn-ea"/>
                <a:sym typeface="+mn-lt"/>
              </a:rPr>
              <a:t>问题定位</a:t>
            </a:r>
            <a:endParaRPr lang="zh-CN" altLang="en-US" kern="0" dirty="0">
              <a:solidFill>
                <a:sysClr val="window" lastClr="FFFFFF">
                  <a:lumMod val="50000"/>
                </a:sysClr>
              </a:solidFill>
              <a:cs typeface="+mn-ea"/>
              <a:sym typeface="+mn-lt"/>
            </a:endParaRPr>
          </a:p>
        </p:txBody>
      </p:sp>
      <p:sp>
        <p:nvSpPr>
          <p:cNvPr id="31" name="矩形 30"/>
          <p:cNvSpPr/>
          <p:nvPr/>
        </p:nvSpPr>
        <p:spPr>
          <a:xfrm>
            <a:off x="3735758" y="3273817"/>
            <a:ext cx="1278555"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未来计划</a:t>
            </a:r>
            <a:endParaRPr lang="zh-CN" altLang="en-US" kern="0" dirty="0">
              <a:solidFill>
                <a:sysClr val="window" lastClr="FFFFFF">
                  <a:lumMod val="50000"/>
                </a:sysClr>
              </a:solidFill>
              <a:cs typeface="+mn-ea"/>
              <a:sym typeface="+mn-lt"/>
            </a:endParaRPr>
          </a:p>
        </p:txBody>
      </p:sp>
      <p:sp>
        <p:nvSpPr>
          <p:cNvPr id="32" name="矩形 31"/>
          <p:cNvSpPr/>
          <p:nvPr/>
        </p:nvSpPr>
        <p:spPr>
          <a:xfrm>
            <a:off x="3735758" y="3582710"/>
            <a:ext cx="1278555"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学习路线</a:t>
            </a:r>
            <a:endParaRPr lang="zh-CN" altLang="en-US" kern="0" dirty="0">
              <a:solidFill>
                <a:sysClr val="window" lastClr="FFFFFF">
                  <a:lumMod val="50000"/>
                </a:sys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38" presetClass="entr" presetSubtype="0" accel="50000" fill="hold" grpId="0" nodeType="withEffect">
                                  <p:stCondLst>
                                    <p:cond delay="0"/>
                                  </p:stCondLst>
                                  <p:iterate type="lt">
                                    <p:tmPct val="50000"/>
                                  </p:iterate>
                                  <p:childTnLst>
                                    <p:set>
                                      <p:cBhvr>
                                        <p:cTn id="11" dur="1" fill="hold">
                                          <p:stCondLst>
                                            <p:cond delay="0"/>
                                          </p:stCondLst>
                                        </p:cTn>
                                        <p:tgtEl>
                                          <p:spTgt spid="28"/>
                                        </p:tgtEl>
                                        <p:attrNameLst>
                                          <p:attrName>style.visibility</p:attrName>
                                        </p:attrNameLst>
                                      </p:cBhvr>
                                      <p:to>
                                        <p:strVal val="visible"/>
                                      </p:to>
                                    </p:set>
                                    <p:set>
                                      <p:cBhvr>
                                        <p:cTn id="12" dur="364" fill="hold">
                                          <p:stCondLst>
                                            <p:cond delay="0"/>
                                          </p:stCondLst>
                                        </p:cTn>
                                        <p:tgtEl>
                                          <p:spTgt spid="28"/>
                                        </p:tgtEl>
                                        <p:attrNameLst>
                                          <p:attrName>style.rotation</p:attrName>
                                        </p:attrNameLst>
                                      </p:cBhvr>
                                      <p:to>
                                        <p:strVal val="-45.0"/>
                                      </p:to>
                                    </p:set>
                                    <p:anim calcmode="lin" valueType="num">
                                      <p:cBhvr>
                                        <p:cTn id="13" dur="364" fill="hold">
                                          <p:stCondLst>
                                            <p:cond delay="364"/>
                                          </p:stCondLst>
                                        </p:cTn>
                                        <p:tgtEl>
                                          <p:spTgt spid="28"/>
                                        </p:tgtEl>
                                        <p:attrNameLst>
                                          <p:attrName>style.rotation</p:attrName>
                                        </p:attrNameLst>
                                      </p:cBhvr>
                                      <p:tavLst>
                                        <p:tav tm="0">
                                          <p:val>
                                            <p:fltVal val="-45"/>
                                          </p:val>
                                        </p:tav>
                                        <p:tav tm="69900">
                                          <p:val>
                                            <p:fltVal val="45"/>
                                          </p:val>
                                        </p:tav>
                                        <p:tav tm="100000">
                                          <p:val>
                                            <p:fltVal val="0"/>
                                          </p:val>
                                        </p:tav>
                                      </p:tavLst>
                                    </p:anim>
                                    <p:anim calcmode="lin" valueType="num">
                                      <p:cBhvr>
                                        <p:cTn id="14" dur="364" fill="hold">
                                          <p:stCondLst>
                                            <p:cond delay="0"/>
                                          </p:stCondLst>
                                        </p:cTn>
                                        <p:tgtEl>
                                          <p:spTgt spid="28"/>
                                        </p:tgtEl>
                                        <p:attrNameLst>
                                          <p:attrName>ppt_y</p:attrName>
                                        </p:attrNameLst>
                                      </p:cBhvr>
                                      <p:tavLst>
                                        <p:tav tm="0">
                                          <p:val>
                                            <p:strVal val="#ppt_y-1"/>
                                          </p:val>
                                        </p:tav>
                                        <p:tav tm="100000">
                                          <p:val>
                                            <p:strVal val="#ppt_y-(0.354*#ppt_w-0.172*#ppt_h)"/>
                                          </p:val>
                                        </p:tav>
                                      </p:tavLst>
                                    </p:anim>
                                    <p:anim calcmode="lin" valueType="num">
                                      <p:cBhvr>
                                        <p:cTn id="15" dur="125" decel="50000" autoRev="1" fill="hold">
                                          <p:stCondLst>
                                            <p:cond delay="364"/>
                                          </p:stCondLst>
                                        </p:cTn>
                                        <p:tgtEl>
                                          <p:spTgt spid="28"/>
                                        </p:tgtEl>
                                        <p:attrNameLst>
                                          <p:attrName>ppt_y</p:attrName>
                                        </p:attrNameLst>
                                      </p:cBhvr>
                                      <p:tavLst>
                                        <p:tav tm="0">
                                          <p:val>
                                            <p:strVal val="#ppt_y-(0.354*#ppt_w-0.172*#ppt_h)"/>
                                          </p:val>
                                        </p:tav>
                                        <p:tav tm="100000">
                                          <p:val>
                                            <p:strVal val="#ppt_y-(0.354*#ppt_w-0.172*#ppt_h)-#ppt_h/2"/>
                                          </p:val>
                                        </p:tav>
                                      </p:tavLst>
                                    </p:anim>
                                    <p:anim calcmode="lin" valueType="num">
                                      <p:cBhvr>
                                        <p:cTn id="16" dur="109" fill="hold">
                                          <p:stCondLst>
                                            <p:cond delay="691"/>
                                          </p:stCondLst>
                                        </p:cTn>
                                        <p:tgtEl>
                                          <p:spTgt spid="28"/>
                                        </p:tgtEl>
                                        <p:attrNameLst>
                                          <p:attrName>ppt_y</p:attrName>
                                        </p:attrNameLst>
                                      </p:cBhvr>
                                      <p:tavLst>
                                        <p:tav tm="0">
                                          <p:val>
                                            <p:strVal val="#ppt_y-(0.354*#ppt_w-0.172*#ppt_h)"/>
                                          </p:val>
                                        </p:tav>
                                        <p:tav tm="100000">
                                          <p:val>
                                            <p:strVal val="#ppt_y"/>
                                          </p:val>
                                        </p:tav>
                                      </p:tavLst>
                                    </p:anim>
                                  </p:childTnLst>
                                </p:cTn>
                              </p:par>
                              <p:par>
                                <p:cTn id="17" presetID="22" presetClass="entr" presetSubtype="4"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down)">
                                      <p:cBhvr>
                                        <p:cTn id="19" dur="500"/>
                                        <p:tgtEl>
                                          <p:spTgt spid="26"/>
                                        </p:tgtEl>
                                      </p:cBhvr>
                                    </p:animEffect>
                                  </p:childTnLst>
                                </p:cTn>
                              </p:par>
                            </p:childTnLst>
                          </p:cTn>
                        </p:par>
                        <p:par>
                          <p:cTn id="20" fill="hold">
                            <p:stCondLst>
                              <p:cond delay="0"/>
                            </p:stCondLst>
                            <p:childTnLst>
                              <p:par>
                                <p:cTn id="21" presetID="22" presetClass="entr" presetSubtype="8"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left)">
                                      <p:cBhvr>
                                        <p:cTn id="23" dur="500"/>
                                        <p:tgtEl>
                                          <p:spTgt spid="14"/>
                                        </p:tgtEl>
                                      </p:cBhvr>
                                    </p:animEffect>
                                  </p:childTnLst>
                                </p:cTn>
                              </p:par>
                            </p:childTnLst>
                          </p:cTn>
                        </p:par>
                        <p:par>
                          <p:cTn id="24" fill="hold">
                            <p:stCondLst>
                              <p:cond delay="500"/>
                            </p:stCondLst>
                            <p:childTnLst>
                              <p:par>
                                <p:cTn id="25" presetID="2" presetClass="entr" presetSubtype="2" decel="100000" fill="hold" grpId="0" nodeType="afterEffect">
                                  <p:stCondLst>
                                    <p:cond delay="0"/>
                                  </p:stCondLst>
                                  <p:iterate type="lt">
                                    <p:tmPct val="10000"/>
                                  </p:iterate>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childTnLst>
                          </p:cTn>
                        </p:par>
                        <p:par>
                          <p:cTn id="29" fill="hold">
                            <p:stCondLst>
                              <p:cond delay="1050"/>
                            </p:stCondLst>
                            <p:childTnLst>
                              <p:par>
                                <p:cTn id="30" presetID="50" presetClass="entr" presetSubtype="0" decel="100000" fill="hold" grpId="0"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p:cTn id="32" dur="1000" fill="hold"/>
                                        <p:tgtEl>
                                          <p:spTgt spid="29"/>
                                        </p:tgtEl>
                                        <p:attrNameLst>
                                          <p:attrName>ppt_w</p:attrName>
                                        </p:attrNameLst>
                                      </p:cBhvr>
                                      <p:tavLst>
                                        <p:tav tm="0">
                                          <p:val>
                                            <p:strVal val="#ppt_w+.3"/>
                                          </p:val>
                                        </p:tav>
                                        <p:tav tm="100000">
                                          <p:val>
                                            <p:strVal val="#ppt_w"/>
                                          </p:val>
                                        </p:tav>
                                      </p:tavLst>
                                    </p:anim>
                                    <p:anim calcmode="lin" valueType="num">
                                      <p:cBhvr>
                                        <p:cTn id="33" dur="1000" fill="hold"/>
                                        <p:tgtEl>
                                          <p:spTgt spid="29"/>
                                        </p:tgtEl>
                                        <p:attrNameLst>
                                          <p:attrName>ppt_h</p:attrName>
                                        </p:attrNameLst>
                                      </p:cBhvr>
                                      <p:tavLst>
                                        <p:tav tm="0">
                                          <p:val>
                                            <p:strVal val="#ppt_h"/>
                                          </p:val>
                                        </p:tav>
                                        <p:tav tm="100000">
                                          <p:val>
                                            <p:strVal val="#ppt_h"/>
                                          </p:val>
                                        </p:tav>
                                      </p:tavLst>
                                    </p:anim>
                                    <p:animEffect transition="in" filter="fade">
                                      <p:cBhvr>
                                        <p:cTn id="34" dur="1000"/>
                                        <p:tgtEl>
                                          <p:spTgt spid="29"/>
                                        </p:tgtEl>
                                      </p:cBhvr>
                                    </p:animEffect>
                                  </p:childTnLst>
                                </p:cTn>
                              </p:par>
                              <p:par>
                                <p:cTn id="35" presetID="50" presetClass="entr" presetSubtype="0" decel="100000" fill="hold" grpId="0" nodeType="withEffect">
                                  <p:stCondLst>
                                    <p:cond delay="450"/>
                                  </p:stCondLst>
                                  <p:childTnLst>
                                    <p:set>
                                      <p:cBhvr>
                                        <p:cTn id="36" dur="1" fill="hold">
                                          <p:stCondLst>
                                            <p:cond delay="0"/>
                                          </p:stCondLst>
                                        </p:cTn>
                                        <p:tgtEl>
                                          <p:spTgt spid="30"/>
                                        </p:tgtEl>
                                        <p:attrNameLst>
                                          <p:attrName>style.visibility</p:attrName>
                                        </p:attrNameLst>
                                      </p:cBhvr>
                                      <p:to>
                                        <p:strVal val="visible"/>
                                      </p:to>
                                    </p:set>
                                    <p:anim calcmode="lin" valueType="num">
                                      <p:cBhvr>
                                        <p:cTn id="37" dur="1000" fill="hold"/>
                                        <p:tgtEl>
                                          <p:spTgt spid="30"/>
                                        </p:tgtEl>
                                        <p:attrNameLst>
                                          <p:attrName>ppt_w</p:attrName>
                                        </p:attrNameLst>
                                      </p:cBhvr>
                                      <p:tavLst>
                                        <p:tav tm="0">
                                          <p:val>
                                            <p:strVal val="#ppt_w+.3"/>
                                          </p:val>
                                        </p:tav>
                                        <p:tav tm="100000">
                                          <p:val>
                                            <p:strVal val="#ppt_w"/>
                                          </p:val>
                                        </p:tav>
                                      </p:tavLst>
                                    </p:anim>
                                    <p:anim calcmode="lin" valueType="num">
                                      <p:cBhvr>
                                        <p:cTn id="38" dur="1000" fill="hold"/>
                                        <p:tgtEl>
                                          <p:spTgt spid="30"/>
                                        </p:tgtEl>
                                        <p:attrNameLst>
                                          <p:attrName>ppt_h</p:attrName>
                                        </p:attrNameLst>
                                      </p:cBhvr>
                                      <p:tavLst>
                                        <p:tav tm="0">
                                          <p:val>
                                            <p:strVal val="#ppt_h"/>
                                          </p:val>
                                        </p:tav>
                                        <p:tav tm="100000">
                                          <p:val>
                                            <p:strVal val="#ppt_h"/>
                                          </p:val>
                                        </p:tav>
                                      </p:tavLst>
                                    </p:anim>
                                    <p:animEffect transition="in" filter="fade">
                                      <p:cBhvr>
                                        <p:cTn id="39" dur="1000"/>
                                        <p:tgtEl>
                                          <p:spTgt spid="30"/>
                                        </p:tgtEl>
                                      </p:cBhvr>
                                    </p:animEffect>
                                  </p:childTnLst>
                                </p:cTn>
                              </p:par>
                              <p:par>
                                <p:cTn id="40" presetID="50" presetClass="entr" presetSubtype="0" decel="100000" fill="hold" grpId="0" nodeType="withEffect">
                                  <p:stCondLst>
                                    <p:cond delay="850"/>
                                  </p:stCondLst>
                                  <p:childTnLst>
                                    <p:set>
                                      <p:cBhvr>
                                        <p:cTn id="41" dur="1" fill="hold">
                                          <p:stCondLst>
                                            <p:cond delay="0"/>
                                          </p:stCondLst>
                                        </p:cTn>
                                        <p:tgtEl>
                                          <p:spTgt spid="31"/>
                                        </p:tgtEl>
                                        <p:attrNameLst>
                                          <p:attrName>style.visibility</p:attrName>
                                        </p:attrNameLst>
                                      </p:cBhvr>
                                      <p:to>
                                        <p:strVal val="visible"/>
                                      </p:to>
                                    </p:set>
                                    <p:anim calcmode="lin" valueType="num">
                                      <p:cBhvr>
                                        <p:cTn id="42" dur="1000" fill="hold"/>
                                        <p:tgtEl>
                                          <p:spTgt spid="31"/>
                                        </p:tgtEl>
                                        <p:attrNameLst>
                                          <p:attrName>ppt_w</p:attrName>
                                        </p:attrNameLst>
                                      </p:cBhvr>
                                      <p:tavLst>
                                        <p:tav tm="0">
                                          <p:val>
                                            <p:strVal val="#ppt_w+.3"/>
                                          </p:val>
                                        </p:tav>
                                        <p:tav tm="100000">
                                          <p:val>
                                            <p:strVal val="#ppt_w"/>
                                          </p:val>
                                        </p:tav>
                                      </p:tavLst>
                                    </p:anim>
                                    <p:anim calcmode="lin" valueType="num">
                                      <p:cBhvr>
                                        <p:cTn id="43" dur="1000" fill="hold"/>
                                        <p:tgtEl>
                                          <p:spTgt spid="31"/>
                                        </p:tgtEl>
                                        <p:attrNameLst>
                                          <p:attrName>ppt_h</p:attrName>
                                        </p:attrNameLst>
                                      </p:cBhvr>
                                      <p:tavLst>
                                        <p:tav tm="0">
                                          <p:val>
                                            <p:strVal val="#ppt_h"/>
                                          </p:val>
                                        </p:tav>
                                        <p:tav tm="100000">
                                          <p:val>
                                            <p:strVal val="#ppt_h"/>
                                          </p:val>
                                        </p:tav>
                                      </p:tavLst>
                                    </p:anim>
                                    <p:animEffect transition="in" filter="fade">
                                      <p:cBhvr>
                                        <p:cTn id="44" dur="1000"/>
                                        <p:tgtEl>
                                          <p:spTgt spid="31"/>
                                        </p:tgtEl>
                                      </p:cBhvr>
                                    </p:animEffect>
                                  </p:childTnLst>
                                </p:cTn>
                              </p:par>
                              <p:par>
                                <p:cTn id="45" presetID="50" presetClass="entr" presetSubtype="0" decel="100000" fill="hold" grpId="0" nodeType="withEffect">
                                  <p:stCondLst>
                                    <p:cond delay="1250"/>
                                  </p:stCondLst>
                                  <p:childTnLst>
                                    <p:set>
                                      <p:cBhvr>
                                        <p:cTn id="46" dur="1" fill="hold">
                                          <p:stCondLst>
                                            <p:cond delay="0"/>
                                          </p:stCondLst>
                                        </p:cTn>
                                        <p:tgtEl>
                                          <p:spTgt spid="32"/>
                                        </p:tgtEl>
                                        <p:attrNameLst>
                                          <p:attrName>style.visibility</p:attrName>
                                        </p:attrNameLst>
                                      </p:cBhvr>
                                      <p:to>
                                        <p:strVal val="visible"/>
                                      </p:to>
                                    </p:set>
                                    <p:anim calcmode="lin" valueType="num">
                                      <p:cBhvr>
                                        <p:cTn id="47" dur="1000" fill="hold"/>
                                        <p:tgtEl>
                                          <p:spTgt spid="32"/>
                                        </p:tgtEl>
                                        <p:attrNameLst>
                                          <p:attrName>ppt_w</p:attrName>
                                        </p:attrNameLst>
                                      </p:cBhvr>
                                      <p:tavLst>
                                        <p:tav tm="0">
                                          <p:val>
                                            <p:strVal val="#ppt_w+.3"/>
                                          </p:val>
                                        </p:tav>
                                        <p:tav tm="100000">
                                          <p:val>
                                            <p:strVal val="#ppt_w"/>
                                          </p:val>
                                        </p:tav>
                                      </p:tavLst>
                                    </p:anim>
                                    <p:anim calcmode="lin" valueType="num">
                                      <p:cBhvr>
                                        <p:cTn id="48" dur="1000" fill="hold"/>
                                        <p:tgtEl>
                                          <p:spTgt spid="32"/>
                                        </p:tgtEl>
                                        <p:attrNameLst>
                                          <p:attrName>ppt_h</p:attrName>
                                        </p:attrNameLst>
                                      </p:cBhvr>
                                      <p:tavLst>
                                        <p:tav tm="0">
                                          <p:val>
                                            <p:strVal val="#ppt_h"/>
                                          </p:val>
                                        </p:tav>
                                        <p:tav tm="100000">
                                          <p:val>
                                            <p:strVal val="#ppt_h"/>
                                          </p:val>
                                        </p:tav>
                                      </p:tavLst>
                                    </p:anim>
                                    <p:animEffect transition="in" filter="fade">
                                      <p:cBhvr>
                                        <p:cTn id="49"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8" grpId="0"/>
      <p:bldP spid="29" grpId="0"/>
      <p:bldP spid="30" grpId="0"/>
      <p:bldP spid="31" grpId="0"/>
      <p:bldP spid="3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 name="圆角矩形 2"/>
          <p:cNvSpPr/>
          <p:nvPr/>
        </p:nvSpPr>
        <p:spPr>
          <a:xfrm>
            <a:off x="765223" y="165513"/>
            <a:ext cx="3324999" cy="580320"/>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4" name="矩形 3"/>
          <p:cNvSpPr/>
          <p:nvPr/>
        </p:nvSpPr>
        <p:spPr>
          <a:xfrm>
            <a:off x="1027196" y="226702"/>
            <a:ext cx="2869696" cy="461665"/>
          </a:xfrm>
          <a:prstGeom prst="rect">
            <a:avLst/>
          </a:prstGeom>
        </p:spPr>
        <p:txBody>
          <a:bodyPr wrap="none">
            <a:spAutoFit/>
          </a:bodyPr>
          <a:lstStyle/>
          <a:p>
            <a:r>
              <a:rPr lang="zh-CN" altLang="en-US" sz="2400" b="1" kern="0" dirty="0">
                <a:solidFill>
                  <a:srgbClr val="005A9E"/>
                </a:solidFill>
                <a:cs typeface="+mn-ea"/>
                <a:sym typeface="+mn-lt"/>
              </a:rPr>
              <a:t>开发联调</a:t>
            </a:r>
            <a:r>
              <a:rPr lang="en-US" altLang="zh-CN" sz="2400" b="1" kern="0" dirty="0">
                <a:solidFill>
                  <a:srgbClr val="005A9E"/>
                </a:solidFill>
                <a:cs typeface="+mn-ea"/>
                <a:sym typeface="+mn-lt"/>
              </a:rPr>
              <a:t>&amp;</a:t>
            </a:r>
            <a:r>
              <a:rPr lang="zh-CN" altLang="en-US" sz="2400" b="1" kern="0" dirty="0">
                <a:solidFill>
                  <a:srgbClr val="005A9E"/>
                </a:solidFill>
                <a:cs typeface="+mn-ea"/>
                <a:sym typeface="+mn-lt"/>
              </a:rPr>
              <a:t>问题定位</a:t>
            </a:r>
            <a:endParaRPr lang="zh-CN" altLang="en-US" sz="2400" kern="0" dirty="0">
              <a:solidFill>
                <a:sysClr val="window" lastClr="FFFFFF">
                  <a:lumMod val="50000"/>
                </a:sysClr>
              </a:solidFill>
              <a:cs typeface="+mn-ea"/>
              <a:sym typeface="+mn-lt"/>
            </a:endParaRPr>
          </a:p>
        </p:txBody>
      </p:sp>
      <p:grpSp>
        <p:nvGrpSpPr>
          <p:cNvPr id="5" name="Group 17"/>
          <p:cNvGrpSpPr>
            <a:grpSpLocks noChangeAspect="1"/>
          </p:cNvGrpSpPr>
          <p:nvPr/>
        </p:nvGrpSpPr>
        <p:grpSpPr bwMode="auto">
          <a:xfrm>
            <a:off x="179512" y="212152"/>
            <a:ext cx="457188" cy="490764"/>
            <a:chOff x="231" y="1205"/>
            <a:chExt cx="640" cy="687"/>
          </a:xfrm>
          <a:solidFill>
            <a:srgbClr val="005A9E"/>
          </a:solidFill>
          <a:effectLst/>
        </p:grpSpPr>
        <p:sp>
          <p:nvSpPr>
            <p:cNvPr id="6"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7"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8" name="圆角矩形 7"/>
          <p:cNvSpPr/>
          <p:nvPr/>
        </p:nvSpPr>
        <p:spPr bwMode="auto">
          <a:xfrm>
            <a:off x="3499560" y="1545636"/>
            <a:ext cx="2144881" cy="1148852"/>
          </a:xfrm>
          <a:prstGeom prst="roundRect">
            <a:avLst/>
          </a:prstGeom>
          <a:gradFill flip="none" rotWithShape="1">
            <a:gsLst>
              <a:gs pos="0">
                <a:srgbClr val="F0F0F0"/>
              </a:gs>
              <a:gs pos="100000">
                <a:srgbClr val="F1F1F1"/>
              </a:gs>
            </a:gsLst>
            <a:lin ang="2700000" scaled="1"/>
            <a:tileRect/>
          </a:gradFill>
          <a:ln w="38100">
            <a:gradFill flip="none" rotWithShape="1">
              <a:gsLst>
                <a:gs pos="100000">
                  <a:srgbClr val="FFFFFF"/>
                </a:gs>
                <a:gs pos="0">
                  <a:srgbClr val="CECED0"/>
                </a:gs>
              </a:gsLst>
              <a:lin ang="18900000" scaled="0"/>
              <a:tileRect/>
            </a:grad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spcBef>
                <a:spcPts val="0"/>
              </a:spcBef>
              <a:spcAft>
                <a:spcPts val="0"/>
              </a:spcAft>
              <a:defRPr/>
            </a:pPr>
            <a:endParaRPr lang="zh-CN" altLang="en-US">
              <a:cs typeface="+mn-ea"/>
              <a:sym typeface="+mn-lt"/>
            </a:endParaRPr>
          </a:p>
        </p:txBody>
      </p:sp>
      <p:sp>
        <p:nvSpPr>
          <p:cNvPr id="9" name="圆角矩形 8"/>
          <p:cNvSpPr/>
          <p:nvPr/>
        </p:nvSpPr>
        <p:spPr bwMode="auto">
          <a:xfrm>
            <a:off x="3499560" y="2949792"/>
            <a:ext cx="2144881" cy="1148852"/>
          </a:xfrm>
          <a:prstGeom prst="roundRect">
            <a:avLst/>
          </a:prstGeom>
          <a:gradFill flip="none" rotWithShape="1">
            <a:gsLst>
              <a:gs pos="0">
                <a:srgbClr val="F0F0F0"/>
              </a:gs>
              <a:gs pos="100000">
                <a:srgbClr val="F1F1F1"/>
              </a:gs>
            </a:gsLst>
            <a:lin ang="2700000" scaled="1"/>
            <a:tileRect/>
          </a:gradFill>
          <a:ln w="38100">
            <a:gradFill flip="none" rotWithShape="1">
              <a:gsLst>
                <a:gs pos="100000">
                  <a:srgbClr val="FFFFFF"/>
                </a:gs>
                <a:gs pos="0">
                  <a:srgbClr val="CECED0"/>
                </a:gs>
              </a:gsLst>
              <a:lin ang="18900000" scaled="0"/>
              <a:tileRect/>
            </a:grad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spcBef>
                <a:spcPts val="0"/>
              </a:spcBef>
              <a:spcAft>
                <a:spcPts val="0"/>
              </a:spcAft>
              <a:defRPr/>
            </a:pPr>
            <a:endParaRPr lang="zh-CN" altLang="en-US">
              <a:cs typeface="+mn-ea"/>
              <a:sym typeface="+mn-lt"/>
            </a:endParaRPr>
          </a:p>
        </p:txBody>
      </p:sp>
      <p:grpSp>
        <p:nvGrpSpPr>
          <p:cNvPr id="10" name="组合 9"/>
          <p:cNvGrpSpPr/>
          <p:nvPr/>
        </p:nvGrpSpPr>
        <p:grpSpPr>
          <a:xfrm>
            <a:off x="1634734" y="1707653"/>
            <a:ext cx="2073170" cy="849371"/>
            <a:chOff x="4304043" y="1286668"/>
            <a:chExt cx="3837944" cy="2757793"/>
          </a:xfrm>
          <a:solidFill>
            <a:srgbClr val="005A9E"/>
          </a:solidFill>
          <a:effectLst>
            <a:outerShdw blurRad="381000" dist="254000" dir="8100000" algn="tr" rotWithShape="0">
              <a:prstClr val="black">
                <a:alpha val="40000"/>
              </a:prstClr>
            </a:outerShdw>
          </a:effectLst>
        </p:grpSpPr>
        <p:sp>
          <p:nvSpPr>
            <p:cNvPr id="11" name="圆角矩形 10"/>
            <p:cNvSpPr/>
            <p:nvPr/>
          </p:nvSpPr>
          <p:spPr>
            <a:xfrm>
              <a:off x="4304043" y="1286668"/>
              <a:ext cx="3837944" cy="27577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圆角矩形 11"/>
            <p:cNvSpPr/>
            <p:nvPr/>
          </p:nvSpPr>
          <p:spPr>
            <a:xfrm>
              <a:off x="4351931" y="1367703"/>
              <a:ext cx="3742172" cy="259572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grpSp>
        <p:nvGrpSpPr>
          <p:cNvPr id="13" name="组合 12"/>
          <p:cNvGrpSpPr/>
          <p:nvPr/>
        </p:nvGrpSpPr>
        <p:grpSpPr>
          <a:xfrm>
            <a:off x="1608868" y="3134318"/>
            <a:ext cx="2073170" cy="849371"/>
            <a:chOff x="4304043" y="1286668"/>
            <a:chExt cx="3837944" cy="2757793"/>
          </a:xfrm>
          <a:solidFill>
            <a:schemeClr val="bg1">
              <a:lumMod val="65000"/>
            </a:schemeClr>
          </a:solidFill>
          <a:effectLst>
            <a:outerShdw blurRad="381000" dist="254000" dir="8100000" algn="tr" rotWithShape="0">
              <a:prstClr val="black">
                <a:alpha val="40000"/>
              </a:prstClr>
            </a:outerShdw>
          </a:effectLst>
        </p:grpSpPr>
        <p:sp>
          <p:nvSpPr>
            <p:cNvPr id="14" name="圆角矩形 13"/>
            <p:cNvSpPr/>
            <p:nvPr/>
          </p:nvSpPr>
          <p:spPr>
            <a:xfrm>
              <a:off x="4304043" y="1286668"/>
              <a:ext cx="3837944" cy="27577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圆角矩形 14"/>
            <p:cNvSpPr/>
            <p:nvPr/>
          </p:nvSpPr>
          <p:spPr>
            <a:xfrm>
              <a:off x="4351931" y="1367703"/>
              <a:ext cx="3742172" cy="259572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6" name="组合 15"/>
          <p:cNvGrpSpPr/>
          <p:nvPr/>
        </p:nvGrpSpPr>
        <p:grpSpPr>
          <a:xfrm>
            <a:off x="878650" y="1624196"/>
            <a:ext cx="2408696" cy="986834"/>
            <a:chOff x="4304043" y="1286668"/>
            <a:chExt cx="3837944" cy="2757793"/>
          </a:xfrm>
          <a:effectLst>
            <a:outerShdw blurRad="381000" dist="254000" dir="8100000" algn="tr" rotWithShape="0">
              <a:prstClr val="black">
                <a:alpha val="40000"/>
              </a:prstClr>
            </a:outerShdw>
          </a:effectLst>
        </p:grpSpPr>
        <p:sp>
          <p:nvSpPr>
            <p:cNvPr id="17" name="圆角矩形 16"/>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圆角矩形 17"/>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9" name="组合 18"/>
          <p:cNvGrpSpPr/>
          <p:nvPr/>
        </p:nvGrpSpPr>
        <p:grpSpPr>
          <a:xfrm>
            <a:off x="852785" y="3043078"/>
            <a:ext cx="2408696" cy="986834"/>
            <a:chOff x="4304043" y="1286668"/>
            <a:chExt cx="3837944" cy="2757793"/>
          </a:xfrm>
          <a:effectLst>
            <a:outerShdw blurRad="381000" dist="254000" dir="8100000" algn="tr" rotWithShape="0">
              <a:prstClr val="black">
                <a:alpha val="40000"/>
              </a:prstClr>
            </a:outerShdw>
          </a:effectLst>
        </p:grpSpPr>
        <p:sp>
          <p:nvSpPr>
            <p:cNvPr id="20" name="圆角矩形 19"/>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圆角矩形 20"/>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2" name="组合 21"/>
          <p:cNvGrpSpPr/>
          <p:nvPr/>
        </p:nvGrpSpPr>
        <p:grpSpPr>
          <a:xfrm>
            <a:off x="5469160" y="1684850"/>
            <a:ext cx="2073170" cy="849371"/>
            <a:chOff x="4304043" y="1286668"/>
            <a:chExt cx="3837944" cy="2757793"/>
          </a:xfrm>
          <a:solidFill>
            <a:schemeClr val="bg1">
              <a:lumMod val="65000"/>
            </a:schemeClr>
          </a:solidFill>
          <a:effectLst>
            <a:outerShdw blurRad="381000" dist="254000" dir="8100000" algn="tr" rotWithShape="0">
              <a:prstClr val="black">
                <a:alpha val="40000"/>
              </a:prstClr>
            </a:outerShdw>
          </a:effectLst>
        </p:grpSpPr>
        <p:sp>
          <p:nvSpPr>
            <p:cNvPr id="23" name="圆角矩形 22"/>
            <p:cNvSpPr/>
            <p:nvPr/>
          </p:nvSpPr>
          <p:spPr>
            <a:xfrm>
              <a:off x="4304043" y="1286668"/>
              <a:ext cx="3837944" cy="27577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圆角矩形 23"/>
            <p:cNvSpPr/>
            <p:nvPr/>
          </p:nvSpPr>
          <p:spPr>
            <a:xfrm>
              <a:off x="4351931" y="1367703"/>
              <a:ext cx="3742172" cy="259572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5" name="组合 24"/>
          <p:cNvGrpSpPr/>
          <p:nvPr/>
        </p:nvGrpSpPr>
        <p:grpSpPr>
          <a:xfrm>
            <a:off x="5469160" y="3103732"/>
            <a:ext cx="2073170" cy="849371"/>
            <a:chOff x="4304043" y="1286668"/>
            <a:chExt cx="3837944" cy="2757793"/>
          </a:xfrm>
          <a:solidFill>
            <a:srgbClr val="005A9E"/>
          </a:solidFill>
          <a:effectLst>
            <a:outerShdw blurRad="381000" dist="254000" dir="8100000" algn="tr" rotWithShape="0">
              <a:prstClr val="black">
                <a:alpha val="40000"/>
              </a:prstClr>
            </a:outerShdw>
          </a:effectLst>
        </p:grpSpPr>
        <p:sp>
          <p:nvSpPr>
            <p:cNvPr id="26" name="圆角矩形 25"/>
            <p:cNvSpPr/>
            <p:nvPr/>
          </p:nvSpPr>
          <p:spPr>
            <a:xfrm>
              <a:off x="4304043" y="1286668"/>
              <a:ext cx="3837944" cy="2757793"/>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7" name="圆角矩形 26"/>
            <p:cNvSpPr/>
            <p:nvPr/>
          </p:nvSpPr>
          <p:spPr>
            <a:xfrm>
              <a:off x="4351931" y="1367703"/>
              <a:ext cx="3742172" cy="2595722"/>
            </a:xfrm>
            <a:prstGeom prst="round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28" name="组合 27"/>
          <p:cNvGrpSpPr/>
          <p:nvPr/>
        </p:nvGrpSpPr>
        <p:grpSpPr>
          <a:xfrm>
            <a:off x="5889718" y="1624196"/>
            <a:ext cx="2408696" cy="986834"/>
            <a:chOff x="4304043" y="1286668"/>
            <a:chExt cx="3837944" cy="2757793"/>
          </a:xfrm>
          <a:effectLst>
            <a:outerShdw blurRad="381000" dist="254000" dir="8100000" algn="tr" rotWithShape="0">
              <a:prstClr val="black">
                <a:alpha val="40000"/>
              </a:prstClr>
            </a:outerShdw>
          </a:effectLst>
        </p:grpSpPr>
        <p:sp>
          <p:nvSpPr>
            <p:cNvPr id="29" name="圆角矩形 28"/>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圆角矩形 29"/>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31" name="组合 30"/>
          <p:cNvGrpSpPr/>
          <p:nvPr/>
        </p:nvGrpSpPr>
        <p:grpSpPr>
          <a:xfrm>
            <a:off x="5863853" y="3043078"/>
            <a:ext cx="2408696" cy="986834"/>
            <a:chOff x="4304043" y="1286668"/>
            <a:chExt cx="3837944" cy="2757793"/>
          </a:xfrm>
          <a:effectLst>
            <a:outerShdw blurRad="381000" dist="254000" dir="8100000" algn="tr" rotWithShape="0">
              <a:prstClr val="black">
                <a:alpha val="40000"/>
              </a:prstClr>
            </a:outerShdw>
          </a:effectLst>
        </p:grpSpPr>
        <p:sp>
          <p:nvSpPr>
            <p:cNvPr id="32" name="圆角矩形 31"/>
            <p:cNvSpPr/>
            <p:nvPr/>
          </p:nvSpPr>
          <p:spPr>
            <a:xfrm>
              <a:off x="4304043" y="1286668"/>
              <a:ext cx="3837944" cy="2757793"/>
            </a:xfrm>
            <a:prstGeom prst="roundRect">
              <a:avLst/>
            </a:prstGeom>
            <a:gradFill>
              <a:gsLst>
                <a:gs pos="62000">
                  <a:schemeClr val="bg1">
                    <a:lumMod val="95000"/>
                  </a:schemeClr>
                </a:gs>
                <a:gs pos="0">
                  <a:schemeClr val="bg1"/>
                </a:gs>
                <a:gs pos="100000">
                  <a:schemeClr val="bg1">
                    <a:lumMod val="85000"/>
                  </a:schemeClr>
                </a:gs>
                <a:gs pos="0">
                  <a:schemeClr val="bg1"/>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3" name="圆角矩形 32"/>
            <p:cNvSpPr/>
            <p:nvPr/>
          </p:nvSpPr>
          <p:spPr>
            <a:xfrm>
              <a:off x="4351931" y="1367703"/>
              <a:ext cx="3742172" cy="2595722"/>
            </a:xfrm>
            <a:prstGeom prst="roundRect">
              <a:avLst/>
            </a:prstGeom>
            <a:gradFill>
              <a:gsLst>
                <a:gs pos="42000">
                  <a:srgbClr val="F0F0F0"/>
                </a:gs>
                <a:gs pos="0">
                  <a:schemeClr val="bg1"/>
                </a:gs>
                <a:gs pos="100000">
                  <a:schemeClr val="bg1">
                    <a:lumMod val="85000"/>
                  </a:schemeClr>
                </a:gs>
                <a:gs pos="0">
                  <a:schemeClr val="bg1"/>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34" name="TextBox 33"/>
          <p:cNvSpPr txBox="1"/>
          <p:nvPr/>
        </p:nvSpPr>
        <p:spPr>
          <a:xfrm>
            <a:off x="3923929" y="1923678"/>
            <a:ext cx="1571099" cy="423167"/>
          </a:xfrm>
          <a:prstGeom prst="rect">
            <a:avLst/>
          </a:prstGeom>
          <a:noFill/>
        </p:spPr>
        <p:txBody>
          <a:bodyPr wrap="square" lIns="68554" tIns="34277" rIns="68554" bIns="34277" rtlCol="0">
            <a:spAutoFit/>
          </a:bodyPr>
          <a:lstStyle/>
          <a:p>
            <a:pPr>
              <a:buNone/>
            </a:pPr>
            <a:r>
              <a:rPr lang="zh-CN" altLang="en-US" sz="2300" b="1" dirty="0" smtClean="0">
                <a:solidFill>
                  <a:srgbClr val="005A9E"/>
                </a:solidFill>
                <a:cs typeface="+mn-ea"/>
                <a:sym typeface="+mn-lt"/>
              </a:rPr>
              <a:t>开发联调</a:t>
            </a:r>
            <a:endParaRPr lang="zh-CN" altLang="en-US" sz="2300" b="1" dirty="0">
              <a:solidFill>
                <a:srgbClr val="005A9E"/>
              </a:solidFill>
              <a:cs typeface="+mn-ea"/>
              <a:sym typeface="+mn-lt"/>
            </a:endParaRPr>
          </a:p>
        </p:txBody>
      </p:sp>
      <p:sp>
        <p:nvSpPr>
          <p:cNvPr id="35" name="TextBox 34"/>
          <p:cNvSpPr txBox="1"/>
          <p:nvPr/>
        </p:nvSpPr>
        <p:spPr>
          <a:xfrm>
            <a:off x="3923929" y="3316482"/>
            <a:ext cx="1571099" cy="423167"/>
          </a:xfrm>
          <a:prstGeom prst="rect">
            <a:avLst/>
          </a:prstGeom>
          <a:noFill/>
        </p:spPr>
        <p:txBody>
          <a:bodyPr wrap="square" lIns="68554" tIns="34277" rIns="68554" bIns="34277" rtlCol="0">
            <a:spAutoFit/>
          </a:bodyPr>
          <a:lstStyle/>
          <a:p>
            <a:pPr>
              <a:buNone/>
            </a:pPr>
            <a:r>
              <a:rPr lang="zh-CN" altLang="en-US" sz="2300" b="1" dirty="0" smtClean="0">
                <a:solidFill>
                  <a:srgbClr val="005A9E"/>
                </a:solidFill>
                <a:cs typeface="+mn-ea"/>
                <a:sym typeface="+mn-lt"/>
              </a:rPr>
              <a:t>问题定位</a:t>
            </a:r>
            <a:endParaRPr lang="zh-CN" altLang="en-US" sz="2300" b="1" dirty="0">
              <a:solidFill>
                <a:srgbClr val="005A9E"/>
              </a:solidFill>
              <a:cs typeface="+mn-ea"/>
              <a:sym typeface="+mn-lt"/>
            </a:endParaRPr>
          </a:p>
        </p:txBody>
      </p:sp>
      <p:sp>
        <p:nvSpPr>
          <p:cNvPr id="36" name="TextBox 35"/>
          <p:cNvSpPr txBox="1"/>
          <p:nvPr/>
        </p:nvSpPr>
        <p:spPr>
          <a:xfrm>
            <a:off x="1256631" y="1689842"/>
            <a:ext cx="1615930" cy="881754"/>
          </a:xfrm>
          <a:prstGeom prst="rect">
            <a:avLst/>
          </a:prstGeom>
          <a:noFill/>
        </p:spPr>
        <p:txBody>
          <a:bodyPr wrap="square" lIns="68554" tIns="34277" rIns="68554" bIns="34277" rtlCol="0">
            <a:spAutoFit/>
          </a:bodyPr>
          <a:lstStyle/>
          <a:p>
            <a:pPr>
              <a:lnSpc>
                <a:spcPct val="120000"/>
              </a:lnSpc>
            </a:pPr>
            <a:r>
              <a:rPr lang="en-US" altLang="zh-CN" sz="1100" dirty="0" smtClean="0">
                <a:cs typeface="+mn-ea"/>
                <a:sym typeface="+mn-lt"/>
              </a:rPr>
              <a:t>1.</a:t>
            </a:r>
            <a:r>
              <a:rPr lang="zh-CN" altLang="en-US" sz="1100" dirty="0" smtClean="0">
                <a:cs typeface="+mn-ea"/>
                <a:sym typeface="+mn-lt"/>
              </a:rPr>
              <a:t>底层服务先部署</a:t>
            </a:r>
            <a:r>
              <a:rPr lang="en-US" altLang="zh-CN" sz="1100" dirty="0" smtClean="0">
                <a:cs typeface="+mn-ea"/>
                <a:sym typeface="+mn-lt"/>
              </a:rPr>
              <a:t>(</a:t>
            </a:r>
            <a:r>
              <a:rPr lang="zh-CN" altLang="en-US" sz="1100" dirty="0" smtClean="0">
                <a:cs typeface="+mn-ea"/>
                <a:sym typeface="+mn-lt"/>
              </a:rPr>
              <a:t>依赖</a:t>
            </a:r>
            <a:r>
              <a:rPr lang="en-US" altLang="zh-CN" sz="1100" dirty="0" smtClean="0">
                <a:cs typeface="+mn-ea"/>
                <a:sym typeface="+mn-lt"/>
              </a:rPr>
              <a:t>)</a:t>
            </a:r>
            <a:endParaRPr lang="en-US" altLang="zh-CN" sz="1100" dirty="0" smtClean="0">
              <a:cs typeface="+mn-ea"/>
              <a:sym typeface="+mn-lt"/>
            </a:endParaRPr>
          </a:p>
          <a:p>
            <a:pPr>
              <a:lnSpc>
                <a:spcPct val="120000"/>
              </a:lnSpc>
            </a:pPr>
            <a:r>
              <a:rPr lang="en-US" altLang="zh-CN" sz="1100" dirty="0" smtClean="0">
                <a:cs typeface="+mn-ea"/>
                <a:sym typeface="+mn-lt"/>
              </a:rPr>
              <a:t>2.</a:t>
            </a:r>
            <a:r>
              <a:rPr lang="zh-CN" altLang="en-US" sz="1100" dirty="0" smtClean="0">
                <a:cs typeface="+mn-ea"/>
                <a:sym typeface="+mn-lt"/>
              </a:rPr>
              <a:t>提供</a:t>
            </a:r>
            <a:r>
              <a:rPr lang="en-US" altLang="zh-CN" sz="1100" dirty="0" err="1" smtClean="0">
                <a:cs typeface="+mn-ea"/>
                <a:sym typeface="+mn-lt"/>
              </a:rPr>
              <a:t>iwiki</a:t>
            </a:r>
            <a:r>
              <a:rPr lang="zh-CN" altLang="en-US" sz="1100" dirty="0" smtClean="0">
                <a:cs typeface="+mn-ea"/>
                <a:sym typeface="+mn-lt"/>
              </a:rPr>
              <a:t>地址</a:t>
            </a:r>
            <a:r>
              <a:rPr lang="en-US" altLang="zh-CN" sz="1100" dirty="0" smtClean="0">
                <a:cs typeface="+mn-ea"/>
                <a:sym typeface="+mn-lt"/>
              </a:rPr>
              <a:t>(</a:t>
            </a:r>
            <a:r>
              <a:rPr lang="zh-CN" altLang="en-US" sz="1100" dirty="0">
                <a:cs typeface="+mn-ea"/>
                <a:sym typeface="+mn-lt"/>
              </a:rPr>
              <a:t>统一</a:t>
            </a:r>
            <a:r>
              <a:rPr lang="en-US" altLang="zh-CN" sz="1100" dirty="0" smtClean="0">
                <a:cs typeface="+mn-ea"/>
                <a:sym typeface="+mn-lt"/>
              </a:rPr>
              <a:t>)</a:t>
            </a:r>
            <a:endParaRPr lang="en-US" altLang="zh-CN" sz="1100" dirty="0" smtClean="0">
              <a:cs typeface="+mn-ea"/>
              <a:sym typeface="+mn-lt"/>
            </a:endParaRPr>
          </a:p>
          <a:p>
            <a:pPr>
              <a:lnSpc>
                <a:spcPct val="120000"/>
              </a:lnSpc>
            </a:pPr>
            <a:r>
              <a:rPr lang="en-US" altLang="zh-CN" sz="1100" dirty="0" smtClean="0">
                <a:cs typeface="+mn-ea"/>
                <a:sym typeface="+mn-lt"/>
              </a:rPr>
              <a:t>3.</a:t>
            </a:r>
            <a:r>
              <a:rPr lang="zh-CN" altLang="en-US" sz="1100" dirty="0" smtClean="0">
                <a:cs typeface="+mn-ea"/>
                <a:sym typeface="+mn-lt"/>
              </a:rPr>
              <a:t>拆单，虽然配置很快，但同步和查询还要联调</a:t>
            </a:r>
            <a:endParaRPr lang="en-US" altLang="zh-CN" sz="1100" dirty="0" smtClean="0">
              <a:cs typeface="+mn-ea"/>
              <a:sym typeface="+mn-lt"/>
            </a:endParaRPr>
          </a:p>
        </p:txBody>
      </p:sp>
      <p:sp>
        <p:nvSpPr>
          <p:cNvPr id="37" name="TextBox 36"/>
          <p:cNvSpPr txBox="1"/>
          <p:nvPr/>
        </p:nvSpPr>
        <p:spPr>
          <a:xfrm>
            <a:off x="6286101" y="1730944"/>
            <a:ext cx="1615930" cy="881754"/>
          </a:xfrm>
          <a:prstGeom prst="rect">
            <a:avLst/>
          </a:prstGeom>
          <a:noFill/>
        </p:spPr>
        <p:txBody>
          <a:bodyPr wrap="square" lIns="68554" tIns="34277" rIns="68554" bIns="34277" rtlCol="0">
            <a:spAutoFit/>
          </a:bodyPr>
          <a:lstStyle/>
          <a:p>
            <a:pPr>
              <a:lnSpc>
                <a:spcPct val="120000"/>
              </a:lnSpc>
            </a:pPr>
            <a:r>
              <a:rPr lang="en-US" altLang="zh-CN" sz="1100" dirty="0" smtClean="0">
                <a:cs typeface="+mn-ea"/>
                <a:sym typeface="+mn-lt"/>
              </a:rPr>
              <a:t>1.</a:t>
            </a:r>
            <a:r>
              <a:rPr lang="zh-CN" altLang="en-US" sz="1100" dirty="0" smtClean="0">
                <a:cs typeface="+mn-ea"/>
                <a:sym typeface="+mn-lt"/>
              </a:rPr>
              <a:t>希望在测试环境生产出数据后进行查询联调</a:t>
            </a:r>
            <a:endParaRPr lang="en-US" altLang="zh-CN" sz="1100" dirty="0" smtClean="0">
              <a:cs typeface="+mn-ea"/>
              <a:sym typeface="+mn-lt"/>
            </a:endParaRPr>
          </a:p>
          <a:p>
            <a:pPr>
              <a:lnSpc>
                <a:spcPct val="120000"/>
              </a:lnSpc>
            </a:pPr>
            <a:r>
              <a:rPr lang="en-US" altLang="zh-CN" sz="1100" dirty="0" smtClean="0">
                <a:cs typeface="+mn-ea"/>
                <a:sym typeface="+mn-lt"/>
              </a:rPr>
              <a:t>2.</a:t>
            </a:r>
            <a:r>
              <a:rPr lang="zh-CN" altLang="en-US" sz="1100" dirty="0" smtClean="0">
                <a:cs typeface="+mn-ea"/>
                <a:sym typeface="+mn-lt"/>
              </a:rPr>
              <a:t>希望明确某个字段有值后再排序</a:t>
            </a:r>
            <a:endParaRPr lang="zh-CN" altLang="en-US" sz="1100" dirty="0">
              <a:cs typeface="+mn-ea"/>
              <a:sym typeface="+mn-lt"/>
            </a:endParaRPr>
          </a:p>
        </p:txBody>
      </p:sp>
      <p:sp>
        <p:nvSpPr>
          <p:cNvPr id="38" name="TextBox 37"/>
          <p:cNvSpPr txBox="1"/>
          <p:nvPr/>
        </p:nvSpPr>
        <p:spPr>
          <a:xfrm>
            <a:off x="1178074" y="3219692"/>
            <a:ext cx="1758118" cy="678621"/>
          </a:xfrm>
          <a:prstGeom prst="rect">
            <a:avLst/>
          </a:prstGeom>
          <a:noFill/>
        </p:spPr>
        <p:txBody>
          <a:bodyPr wrap="square" lIns="68554" tIns="34277" rIns="68554" bIns="34277" rtlCol="0">
            <a:spAutoFit/>
          </a:bodyPr>
          <a:lstStyle/>
          <a:p>
            <a:pPr>
              <a:lnSpc>
                <a:spcPct val="120000"/>
              </a:lnSpc>
            </a:pPr>
            <a:r>
              <a:rPr lang="en-US" altLang="zh-CN" sz="1100" dirty="0" smtClean="0">
                <a:cs typeface="+mn-ea"/>
                <a:sym typeface="+mn-lt"/>
              </a:rPr>
              <a:t>1.</a:t>
            </a:r>
            <a:r>
              <a:rPr lang="zh-CN" altLang="en-US" sz="1100" dirty="0">
                <a:cs typeface="+mn-ea"/>
                <a:sym typeface="+mn-lt"/>
              </a:rPr>
              <a:t>截</a:t>
            </a:r>
            <a:r>
              <a:rPr lang="zh-CN" altLang="en-US" sz="1100" dirty="0" smtClean="0">
                <a:cs typeface="+mn-ea"/>
                <a:sym typeface="+mn-lt"/>
              </a:rPr>
              <a:t>图大而全</a:t>
            </a:r>
            <a:r>
              <a:rPr lang="zh-CN" altLang="en-US" sz="1100" dirty="0" smtClean="0">
                <a:cs typeface="+mn-ea"/>
                <a:sym typeface="+mn-lt"/>
              </a:rPr>
              <a:t>，要看到哪</a:t>
            </a:r>
            <a:r>
              <a:rPr lang="zh-CN" altLang="en-US" sz="1100" dirty="0" smtClean="0">
                <a:cs typeface="+mn-ea"/>
                <a:sym typeface="+mn-lt"/>
              </a:rPr>
              <a:t>一页，输入项</a:t>
            </a:r>
            <a:r>
              <a:rPr lang="zh-CN" altLang="en-US" sz="1100" dirty="0" smtClean="0">
                <a:cs typeface="+mn-ea"/>
                <a:sym typeface="+mn-lt"/>
              </a:rPr>
              <a:t>，查询结果</a:t>
            </a:r>
            <a:endParaRPr lang="en-US" altLang="zh-CN" sz="1100" dirty="0" smtClean="0">
              <a:cs typeface="+mn-ea"/>
              <a:sym typeface="+mn-lt"/>
            </a:endParaRPr>
          </a:p>
          <a:p>
            <a:pPr>
              <a:lnSpc>
                <a:spcPct val="120000"/>
              </a:lnSpc>
            </a:pPr>
            <a:r>
              <a:rPr lang="en-US" altLang="zh-CN" sz="1100" dirty="0" smtClean="0">
                <a:cs typeface="+mn-ea"/>
                <a:sym typeface="+mn-lt"/>
              </a:rPr>
              <a:t>2.</a:t>
            </a:r>
            <a:r>
              <a:rPr lang="zh-CN" altLang="en-US" sz="1100" dirty="0" smtClean="0">
                <a:cs typeface="+mn-ea"/>
                <a:sym typeface="+mn-lt"/>
              </a:rPr>
              <a:t>明确预期和现状的冲突</a:t>
            </a:r>
            <a:endParaRPr lang="zh-CN" altLang="en-US" sz="1100" dirty="0">
              <a:cs typeface="+mn-ea"/>
              <a:sym typeface="+mn-lt"/>
            </a:endParaRPr>
          </a:p>
        </p:txBody>
      </p:sp>
      <p:sp>
        <p:nvSpPr>
          <p:cNvPr id="39" name="TextBox 38"/>
          <p:cNvSpPr txBox="1"/>
          <p:nvPr/>
        </p:nvSpPr>
        <p:spPr>
          <a:xfrm>
            <a:off x="6276484" y="3134318"/>
            <a:ext cx="1615930" cy="881754"/>
          </a:xfrm>
          <a:prstGeom prst="rect">
            <a:avLst/>
          </a:prstGeom>
          <a:noFill/>
        </p:spPr>
        <p:txBody>
          <a:bodyPr wrap="square" lIns="68554" tIns="34277" rIns="68554" bIns="34277" rtlCol="0">
            <a:spAutoFit/>
          </a:bodyPr>
          <a:lstStyle/>
          <a:p>
            <a:pPr>
              <a:lnSpc>
                <a:spcPct val="120000"/>
              </a:lnSpc>
            </a:pPr>
            <a:r>
              <a:rPr lang="en-US" altLang="zh-CN" sz="1100" dirty="0">
                <a:cs typeface="+mn-ea"/>
                <a:sym typeface="+mn-lt"/>
              </a:rPr>
              <a:t>1.</a:t>
            </a:r>
            <a:r>
              <a:rPr lang="zh-CN" altLang="en-US" sz="1100" dirty="0">
                <a:cs typeface="+mn-ea"/>
                <a:sym typeface="+mn-lt"/>
              </a:rPr>
              <a:t>提供环境</a:t>
            </a:r>
            <a:endParaRPr lang="en-US" altLang="zh-CN" sz="1100" dirty="0">
              <a:cs typeface="+mn-ea"/>
              <a:sym typeface="+mn-lt"/>
            </a:endParaRPr>
          </a:p>
          <a:p>
            <a:pPr>
              <a:lnSpc>
                <a:spcPct val="120000"/>
              </a:lnSpc>
            </a:pPr>
            <a:r>
              <a:rPr lang="en-US" altLang="zh-CN" sz="1100" dirty="0">
                <a:cs typeface="+mn-ea"/>
                <a:sym typeface="+mn-lt"/>
              </a:rPr>
              <a:t>2.</a:t>
            </a:r>
            <a:r>
              <a:rPr lang="zh-CN" altLang="en-US" sz="1100" dirty="0">
                <a:cs typeface="+mn-ea"/>
                <a:sym typeface="+mn-lt"/>
              </a:rPr>
              <a:t>提供请求和返回</a:t>
            </a:r>
            <a:endParaRPr lang="en-US" altLang="zh-CN" sz="1100" dirty="0">
              <a:cs typeface="+mn-ea"/>
              <a:sym typeface="+mn-lt"/>
            </a:endParaRPr>
          </a:p>
          <a:p>
            <a:pPr>
              <a:lnSpc>
                <a:spcPct val="120000"/>
              </a:lnSpc>
            </a:pPr>
            <a:r>
              <a:rPr lang="en-US" altLang="zh-CN" sz="1100" dirty="0">
                <a:cs typeface="+mn-ea"/>
                <a:sym typeface="+mn-lt"/>
              </a:rPr>
              <a:t>3.</a:t>
            </a:r>
            <a:r>
              <a:rPr lang="zh-CN" altLang="en-US" sz="1100" dirty="0">
                <a:cs typeface="+mn-ea"/>
                <a:sym typeface="+mn-lt"/>
              </a:rPr>
              <a:t>提供截图</a:t>
            </a:r>
            <a:endParaRPr lang="en-US" altLang="zh-CN" sz="1100" dirty="0">
              <a:cs typeface="+mn-ea"/>
              <a:sym typeface="+mn-lt"/>
            </a:endParaRPr>
          </a:p>
          <a:p>
            <a:pPr>
              <a:lnSpc>
                <a:spcPct val="120000"/>
              </a:lnSpc>
            </a:pPr>
            <a:r>
              <a:rPr lang="en-US" altLang="zh-CN" sz="1100" dirty="0">
                <a:cs typeface="+mn-ea"/>
                <a:sym typeface="+mn-lt"/>
              </a:rPr>
              <a:t>4.</a:t>
            </a:r>
            <a:r>
              <a:rPr lang="zh-CN" altLang="en-US" sz="1100" dirty="0">
                <a:cs typeface="+mn-ea"/>
                <a:sym typeface="+mn-lt"/>
              </a:rPr>
              <a:t>提供请求</a:t>
            </a:r>
            <a:r>
              <a:rPr lang="en-US" altLang="zh-CN" sz="1100" dirty="0">
                <a:cs typeface="+mn-ea"/>
                <a:sym typeface="+mn-lt"/>
              </a:rPr>
              <a:t>set</a:t>
            </a:r>
            <a:r>
              <a:rPr lang="zh-CN" altLang="en-US" sz="1100" dirty="0">
                <a:cs typeface="+mn-ea"/>
                <a:sym typeface="+mn-lt"/>
              </a:rPr>
              <a:t>名</a:t>
            </a:r>
            <a:r>
              <a:rPr lang="en-US" altLang="zh-CN" sz="1100" dirty="0">
                <a:cs typeface="+mn-ea"/>
                <a:sym typeface="+mn-lt"/>
              </a:rPr>
              <a:t>/</a:t>
            </a:r>
            <a:r>
              <a:rPr lang="en-US" altLang="zh-CN" sz="1100" dirty="0" err="1">
                <a:cs typeface="+mn-ea"/>
                <a:sym typeface="+mn-lt"/>
              </a:rPr>
              <a:t>ip</a:t>
            </a:r>
            <a:r>
              <a:rPr lang="en-US" altLang="zh-CN" sz="1100" dirty="0">
                <a:cs typeface="+mn-ea"/>
                <a:sym typeface="+mn-lt"/>
              </a:rPr>
              <a:t>(</a:t>
            </a:r>
            <a:r>
              <a:rPr lang="zh-CN" altLang="en-US" sz="1100" dirty="0">
                <a:cs typeface="+mn-ea"/>
                <a:sym typeface="+mn-lt"/>
              </a:rPr>
              <a:t>可选</a:t>
            </a:r>
            <a:r>
              <a:rPr lang="en-US" altLang="zh-CN" sz="1100" dirty="0">
                <a:cs typeface="+mn-ea"/>
                <a:sym typeface="+mn-lt"/>
              </a:rPr>
              <a:t>)</a:t>
            </a:r>
            <a:endParaRPr lang="zh-CN" altLang="en-US" sz="1100" dirty="0">
              <a:cs typeface="+mn-ea"/>
              <a:sym typeface="+mn-lt"/>
            </a:endParaRPr>
          </a:p>
        </p:txBody>
      </p:sp>
      <p:sp>
        <p:nvSpPr>
          <p:cNvPr id="40" name="文本框 39"/>
          <p:cNvSpPr txBox="1"/>
          <p:nvPr/>
        </p:nvSpPr>
        <p:spPr>
          <a:xfrm>
            <a:off x="3248140" y="3195678"/>
            <a:ext cx="415498" cy="646331"/>
          </a:xfrm>
          <a:prstGeom prst="rect">
            <a:avLst/>
          </a:prstGeom>
          <a:noFill/>
        </p:spPr>
        <p:txBody>
          <a:bodyPr wrap="none" rtlCol="0">
            <a:spAutoFit/>
          </a:bodyPr>
          <a:lstStyle/>
          <a:p>
            <a:r>
              <a:rPr lang="zh-CN" altLang="en-US" dirty="0" smtClean="0"/>
              <a:t>页</a:t>
            </a:r>
            <a:endParaRPr lang="en-US" altLang="zh-CN" dirty="0" smtClean="0"/>
          </a:p>
          <a:p>
            <a:r>
              <a:rPr lang="zh-CN" altLang="en-US" dirty="0" smtClean="0"/>
              <a:t>面</a:t>
            </a:r>
            <a:endParaRPr lang="en-US" altLang="zh-CN" dirty="0" smtClean="0"/>
          </a:p>
        </p:txBody>
      </p:sp>
      <p:sp>
        <p:nvSpPr>
          <p:cNvPr id="41" name="文本框 40"/>
          <p:cNvSpPr txBox="1"/>
          <p:nvPr/>
        </p:nvSpPr>
        <p:spPr>
          <a:xfrm>
            <a:off x="5454789" y="3204899"/>
            <a:ext cx="415498" cy="646331"/>
          </a:xfrm>
          <a:prstGeom prst="rect">
            <a:avLst/>
          </a:prstGeom>
          <a:noFill/>
        </p:spPr>
        <p:txBody>
          <a:bodyPr wrap="none" rtlCol="0">
            <a:spAutoFit/>
          </a:bodyPr>
          <a:lstStyle/>
          <a:p>
            <a:r>
              <a:rPr lang="zh-CN" altLang="en-US" dirty="0" smtClean="0">
                <a:solidFill>
                  <a:schemeClr val="bg1"/>
                </a:solidFill>
              </a:rPr>
              <a:t>后</a:t>
            </a:r>
            <a:endParaRPr lang="en-US" altLang="zh-CN" dirty="0" smtClean="0">
              <a:solidFill>
                <a:schemeClr val="bg1"/>
              </a:solidFill>
            </a:endParaRPr>
          </a:p>
          <a:p>
            <a:r>
              <a:rPr lang="zh-CN" altLang="en-US" dirty="0" smtClean="0">
                <a:solidFill>
                  <a:schemeClr val="bg1"/>
                </a:solidFill>
              </a:rPr>
              <a:t>台</a:t>
            </a:r>
            <a:endParaRPr lang="en-US" altLang="zh-CN" dirty="0" smtClean="0">
              <a:solidFill>
                <a:schemeClr val="bg1"/>
              </a:solidFill>
            </a:endParaRPr>
          </a:p>
        </p:txBody>
      </p:sp>
      <p:sp>
        <p:nvSpPr>
          <p:cNvPr id="42" name="文本框 41"/>
          <p:cNvSpPr txBox="1"/>
          <p:nvPr/>
        </p:nvSpPr>
        <p:spPr>
          <a:xfrm>
            <a:off x="3262318" y="1808582"/>
            <a:ext cx="415498" cy="646331"/>
          </a:xfrm>
          <a:prstGeom prst="rect">
            <a:avLst/>
          </a:prstGeom>
          <a:noFill/>
        </p:spPr>
        <p:txBody>
          <a:bodyPr wrap="none" rtlCol="0">
            <a:spAutoFit/>
          </a:bodyPr>
          <a:lstStyle/>
          <a:p>
            <a:r>
              <a:rPr lang="zh-CN" altLang="en-US" dirty="0" smtClean="0">
                <a:solidFill>
                  <a:schemeClr val="bg1"/>
                </a:solidFill>
              </a:rPr>
              <a:t>开</a:t>
            </a:r>
            <a:endParaRPr lang="en-US" altLang="zh-CN" dirty="0" smtClean="0">
              <a:solidFill>
                <a:schemeClr val="bg1"/>
              </a:solidFill>
            </a:endParaRPr>
          </a:p>
          <a:p>
            <a:r>
              <a:rPr lang="zh-CN" altLang="en-US" dirty="0" smtClean="0">
                <a:solidFill>
                  <a:schemeClr val="bg1"/>
                </a:solidFill>
              </a:rPr>
              <a:t>发</a:t>
            </a:r>
            <a:endParaRPr lang="en-US" altLang="zh-CN" dirty="0" smtClean="0">
              <a:solidFill>
                <a:schemeClr val="bg1"/>
              </a:solidFill>
            </a:endParaRPr>
          </a:p>
        </p:txBody>
      </p:sp>
      <p:sp>
        <p:nvSpPr>
          <p:cNvPr id="43" name="文本框 42"/>
          <p:cNvSpPr txBox="1"/>
          <p:nvPr/>
        </p:nvSpPr>
        <p:spPr>
          <a:xfrm>
            <a:off x="5464663" y="1794446"/>
            <a:ext cx="415498" cy="646331"/>
          </a:xfrm>
          <a:prstGeom prst="rect">
            <a:avLst/>
          </a:prstGeom>
          <a:noFill/>
        </p:spPr>
        <p:txBody>
          <a:bodyPr wrap="none" rtlCol="0">
            <a:spAutoFit/>
          </a:bodyPr>
          <a:lstStyle/>
          <a:p>
            <a:r>
              <a:rPr lang="zh-CN" altLang="en-US" dirty="0" smtClean="0"/>
              <a:t>联</a:t>
            </a:r>
            <a:endParaRPr lang="en-US" altLang="zh-CN" dirty="0" smtClean="0"/>
          </a:p>
          <a:p>
            <a:r>
              <a:rPr lang="zh-CN" altLang="en-US" dirty="0" smtClean="0"/>
              <a:t>调</a:t>
            </a:r>
            <a:endParaRPr lang="en-US" altLang="zh-CN" dirty="0" smtClean="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0-#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31" presetClass="entr" presetSubtype="0" fill="hold" grpId="0" nodeType="afterEffect">
                                  <p:stCondLst>
                                    <p:cond delay="0"/>
                                  </p:stCondLst>
                                  <p:childTnLst>
                                    <p:set>
                                      <p:cBhvr>
                                        <p:cTn id="15" dur="1" fill="hold">
                                          <p:stCondLst>
                                            <p:cond delay="0"/>
                                          </p:stCondLst>
                                        </p:cTn>
                                        <p:tgtEl>
                                          <p:spTgt spid="34"/>
                                        </p:tgtEl>
                                        <p:attrNameLst>
                                          <p:attrName>style.visibility</p:attrName>
                                        </p:attrNameLst>
                                      </p:cBhvr>
                                      <p:to>
                                        <p:strVal val="visible"/>
                                      </p:to>
                                    </p:set>
                                    <p:anim calcmode="lin" valueType="num">
                                      <p:cBhvr>
                                        <p:cTn id="16" dur="1000" fill="hold"/>
                                        <p:tgtEl>
                                          <p:spTgt spid="34"/>
                                        </p:tgtEl>
                                        <p:attrNameLst>
                                          <p:attrName>ppt_w</p:attrName>
                                        </p:attrNameLst>
                                      </p:cBhvr>
                                      <p:tavLst>
                                        <p:tav tm="0">
                                          <p:val>
                                            <p:fltVal val="0"/>
                                          </p:val>
                                        </p:tav>
                                        <p:tav tm="100000">
                                          <p:val>
                                            <p:strVal val="#ppt_w"/>
                                          </p:val>
                                        </p:tav>
                                      </p:tavLst>
                                    </p:anim>
                                    <p:anim calcmode="lin" valueType="num">
                                      <p:cBhvr>
                                        <p:cTn id="17" dur="1000" fill="hold"/>
                                        <p:tgtEl>
                                          <p:spTgt spid="34"/>
                                        </p:tgtEl>
                                        <p:attrNameLst>
                                          <p:attrName>ppt_h</p:attrName>
                                        </p:attrNameLst>
                                      </p:cBhvr>
                                      <p:tavLst>
                                        <p:tav tm="0">
                                          <p:val>
                                            <p:fltVal val="0"/>
                                          </p:val>
                                        </p:tav>
                                        <p:tav tm="100000">
                                          <p:val>
                                            <p:strVal val="#ppt_h"/>
                                          </p:val>
                                        </p:tav>
                                      </p:tavLst>
                                    </p:anim>
                                    <p:anim calcmode="lin" valueType="num">
                                      <p:cBhvr>
                                        <p:cTn id="18" dur="1000" fill="hold"/>
                                        <p:tgtEl>
                                          <p:spTgt spid="34"/>
                                        </p:tgtEl>
                                        <p:attrNameLst>
                                          <p:attrName>style.rotation</p:attrName>
                                        </p:attrNameLst>
                                      </p:cBhvr>
                                      <p:tavLst>
                                        <p:tav tm="0">
                                          <p:val>
                                            <p:fltVal val="90"/>
                                          </p:val>
                                        </p:tav>
                                        <p:tav tm="100000">
                                          <p:val>
                                            <p:fltVal val="0"/>
                                          </p:val>
                                        </p:tav>
                                      </p:tavLst>
                                    </p:anim>
                                    <p:animEffect transition="in" filter="fade">
                                      <p:cBhvr>
                                        <p:cTn id="19" dur="1000"/>
                                        <p:tgtEl>
                                          <p:spTgt spid="34"/>
                                        </p:tgtEl>
                                      </p:cBhvr>
                                    </p:animEffect>
                                  </p:childTnLst>
                                </p:cTn>
                              </p:par>
                              <p:par>
                                <p:cTn id="20" presetID="31" presetClass="entr" presetSubtype="0" fill="hold" grpId="0" nodeType="withEffect">
                                  <p:stCondLst>
                                    <p:cond delay="0"/>
                                  </p:stCondLst>
                                  <p:childTnLst>
                                    <p:set>
                                      <p:cBhvr>
                                        <p:cTn id="21" dur="1" fill="hold">
                                          <p:stCondLst>
                                            <p:cond delay="0"/>
                                          </p:stCondLst>
                                        </p:cTn>
                                        <p:tgtEl>
                                          <p:spTgt spid="35"/>
                                        </p:tgtEl>
                                        <p:attrNameLst>
                                          <p:attrName>style.visibility</p:attrName>
                                        </p:attrNameLst>
                                      </p:cBhvr>
                                      <p:to>
                                        <p:strVal val="visible"/>
                                      </p:to>
                                    </p:set>
                                    <p:anim calcmode="lin" valueType="num">
                                      <p:cBhvr>
                                        <p:cTn id="22" dur="1000" fill="hold"/>
                                        <p:tgtEl>
                                          <p:spTgt spid="35"/>
                                        </p:tgtEl>
                                        <p:attrNameLst>
                                          <p:attrName>ppt_w</p:attrName>
                                        </p:attrNameLst>
                                      </p:cBhvr>
                                      <p:tavLst>
                                        <p:tav tm="0">
                                          <p:val>
                                            <p:fltVal val="0"/>
                                          </p:val>
                                        </p:tav>
                                        <p:tav tm="100000">
                                          <p:val>
                                            <p:strVal val="#ppt_w"/>
                                          </p:val>
                                        </p:tav>
                                      </p:tavLst>
                                    </p:anim>
                                    <p:anim calcmode="lin" valueType="num">
                                      <p:cBhvr>
                                        <p:cTn id="23" dur="1000" fill="hold"/>
                                        <p:tgtEl>
                                          <p:spTgt spid="35"/>
                                        </p:tgtEl>
                                        <p:attrNameLst>
                                          <p:attrName>ppt_h</p:attrName>
                                        </p:attrNameLst>
                                      </p:cBhvr>
                                      <p:tavLst>
                                        <p:tav tm="0">
                                          <p:val>
                                            <p:fltVal val="0"/>
                                          </p:val>
                                        </p:tav>
                                        <p:tav tm="100000">
                                          <p:val>
                                            <p:strVal val="#ppt_h"/>
                                          </p:val>
                                        </p:tav>
                                      </p:tavLst>
                                    </p:anim>
                                    <p:anim calcmode="lin" valueType="num">
                                      <p:cBhvr>
                                        <p:cTn id="24" dur="1000" fill="hold"/>
                                        <p:tgtEl>
                                          <p:spTgt spid="35"/>
                                        </p:tgtEl>
                                        <p:attrNameLst>
                                          <p:attrName>style.rotation</p:attrName>
                                        </p:attrNameLst>
                                      </p:cBhvr>
                                      <p:tavLst>
                                        <p:tav tm="0">
                                          <p:val>
                                            <p:fltVal val="90"/>
                                          </p:val>
                                        </p:tav>
                                        <p:tav tm="100000">
                                          <p:val>
                                            <p:fltVal val="0"/>
                                          </p:val>
                                        </p:tav>
                                      </p:tavLst>
                                    </p:anim>
                                    <p:animEffect transition="in" filter="fade">
                                      <p:cBhvr>
                                        <p:cTn id="25" dur="1000"/>
                                        <p:tgtEl>
                                          <p:spTgt spid="35"/>
                                        </p:tgtEl>
                                      </p:cBhvr>
                                    </p:animEffect>
                                  </p:childTnLst>
                                </p:cTn>
                              </p:par>
                            </p:childTnLst>
                          </p:cTn>
                        </p:par>
                        <p:par>
                          <p:cTn id="26" fill="hold">
                            <p:stCondLst>
                              <p:cond delay="1500"/>
                            </p:stCondLst>
                            <p:childTnLst>
                              <p:par>
                                <p:cTn id="27" presetID="22" presetClass="entr" presetSubtype="2"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right)">
                                      <p:cBhvr>
                                        <p:cTn id="29" dur="500"/>
                                        <p:tgtEl>
                                          <p:spTgt spid="10"/>
                                        </p:tgtEl>
                                      </p:cBhvr>
                                    </p:animEffect>
                                  </p:childTnLst>
                                </p:cTn>
                              </p:par>
                            </p:childTnLst>
                          </p:cTn>
                        </p:par>
                        <p:par>
                          <p:cTn id="30" fill="hold">
                            <p:stCondLst>
                              <p:cond delay="2000"/>
                            </p:stCondLst>
                            <p:childTnLst>
                              <p:par>
                                <p:cTn id="31" presetID="22" presetClass="entr" presetSubtype="2" fill="hold" nodeType="after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right)">
                                      <p:cBhvr>
                                        <p:cTn id="33" dur="500"/>
                                        <p:tgtEl>
                                          <p:spTgt spid="16"/>
                                        </p:tgtEl>
                                      </p:cBhvr>
                                    </p:animEffect>
                                  </p:childTnLst>
                                </p:cTn>
                              </p:par>
                              <p:par>
                                <p:cTn id="34" presetID="42" presetClass="entr" presetSubtype="0" fill="hold" grpId="0" nodeType="withEffect">
                                  <p:stCondLst>
                                    <p:cond delay="0"/>
                                  </p:stCondLst>
                                  <p:childTnLst>
                                    <p:set>
                                      <p:cBhvr>
                                        <p:cTn id="35" dur="1" fill="hold">
                                          <p:stCondLst>
                                            <p:cond delay="0"/>
                                          </p:stCondLst>
                                        </p:cTn>
                                        <p:tgtEl>
                                          <p:spTgt spid="36"/>
                                        </p:tgtEl>
                                        <p:attrNameLst>
                                          <p:attrName>style.visibility</p:attrName>
                                        </p:attrNameLst>
                                      </p:cBhvr>
                                      <p:to>
                                        <p:strVal val="visible"/>
                                      </p:to>
                                    </p:set>
                                    <p:animEffect transition="in" filter="fade">
                                      <p:cBhvr>
                                        <p:cTn id="36" dur="1000"/>
                                        <p:tgtEl>
                                          <p:spTgt spid="36"/>
                                        </p:tgtEl>
                                      </p:cBhvr>
                                    </p:animEffect>
                                    <p:anim calcmode="lin" valueType="num">
                                      <p:cBhvr>
                                        <p:cTn id="37" dur="1000" fill="hold"/>
                                        <p:tgtEl>
                                          <p:spTgt spid="36"/>
                                        </p:tgtEl>
                                        <p:attrNameLst>
                                          <p:attrName>ppt_x</p:attrName>
                                        </p:attrNameLst>
                                      </p:cBhvr>
                                      <p:tavLst>
                                        <p:tav tm="0">
                                          <p:val>
                                            <p:strVal val="#ppt_x"/>
                                          </p:val>
                                        </p:tav>
                                        <p:tav tm="100000">
                                          <p:val>
                                            <p:strVal val="#ppt_x"/>
                                          </p:val>
                                        </p:tav>
                                      </p:tavLst>
                                    </p:anim>
                                    <p:anim calcmode="lin" valueType="num">
                                      <p:cBhvr>
                                        <p:cTn id="38" dur="1000" fill="hold"/>
                                        <p:tgtEl>
                                          <p:spTgt spid="36"/>
                                        </p:tgtEl>
                                        <p:attrNameLst>
                                          <p:attrName>ppt_y</p:attrName>
                                        </p:attrNameLst>
                                      </p:cBhvr>
                                      <p:tavLst>
                                        <p:tav tm="0">
                                          <p:val>
                                            <p:strVal val="#ppt_y+.1"/>
                                          </p:val>
                                        </p:tav>
                                        <p:tav tm="100000">
                                          <p:val>
                                            <p:strVal val="#ppt_y"/>
                                          </p:val>
                                        </p:tav>
                                      </p:tavLst>
                                    </p:anim>
                                  </p:childTnLst>
                                </p:cTn>
                              </p:par>
                            </p:childTnLst>
                          </p:cTn>
                        </p:par>
                        <p:par>
                          <p:cTn id="39" fill="hold">
                            <p:stCondLst>
                              <p:cond delay="2500"/>
                            </p:stCondLst>
                            <p:childTnLst>
                              <p:par>
                                <p:cTn id="40" presetID="22" presetClass="entr" presetSubtype="8" fill="hold" nodeType="after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wipe(left)">
                                      <p:cBhvr>
                                        <p:cTn id="42" dur="500"/>
                                        <p:tgtEl>
                                          <p:spTgt spid="22"/>
                                        </p:tgtEl>
                                      </p:cBhvr>
                                    </p:animEffect>
                                  </p:childTnLst>
                                </p:cTn>
                              </p:par>
                            </p:childTnLst>
                          </p:cTn>
                        </p:par>
                        <p:par>
                          <p:cTn id="43" fill="hold">
                            <p:stCondLst>
                              <p:cond delay="3000"/>
                            </p:stCondLst>
                            <p:childTnLst>
                              <p:par>
                                <p:cTn id="44" presetID="22" presetClass="entr" presetSubtype="8" fill="hold" nodeType="afterEffect">
                                  <p:stCondLst>
                                    <p:cond delay="0"/>
                                  </p:stCondLst>
                                  <p:childTnLst>
                                    <p:set>
                                      <p:cBhvr>
                                        <p:cTn id="45" dur="1" fill="hold">
                                          <p:stCondLst>
                                            <p:cond delay="0"/>
                                          </p:stCondLst>
                                        </p:cTn>
                                        <p:tgtEl>
                                          <p:spTgt spid="28"/>
                                        </p:tgtEl>
                                        <p:attrNameLst>
                                          <p:attrName>style.visibility</p:attrName>
                                        </p:attrNameLst>
                                      </p:cBhvr>
                                      <p:to>
                                        <p:strVal val="visible"/>
                                      </p:to>
                                    </p:set>
                                    <p:animEffect transition="in" filter="wipe(left)">
                                      <p:cBhvr>
                                        <p:cTn id="46" dur="500"/>
                                        <p:tgtEl>
                                          <p:spTgt spid="28"/>
                                        </p:tgtEl>
                                      </p:cBhvr>
                                    </p:animEffect>
                                  </p:childTnLst>
                                </p:cTn>
                              </p:par>
                              <p:par>
                                <p:cTn id="47" presetID="42" presetClass="entr" presetSubtype="0" fill="hold" grpId="0" nodeType="with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fade">
                                      <p:cBhvr>
                                        <p:cTn id="49" dur="1000"/>
                                        <p:tgtEl>
                                          <p:spTgt spid="37"/>
                                        </p:tgtEl>
                                      </p:cBhvr>
                                    </p:animEffect>
                                    <p:anim calcmode="lin" valueType="num">
                                      <p:cBhvr>
                                        <p:cTn id="50" dur="1000" fill="hold"/>
                                        <p:tgtEl>
                                          <p:spTgt spid="37"/>
                                        </p:tgtEl>
                                        <p:attrNameLst>
                                          <p:attrName>ppt_x</p:attrName>
                                        </p:attrNameLst>
                                      </p:cBhvr>
                                      <p:tavLst>
                                        <p:tav tm="0">
                                          <p:val>
                                            <p:strVal val="#ppt_x"/>
                                          </p:val>
                                        </p:tav>
                                        <p:tav tm="100000">
                                          <p:val>
                                            <p:strVal val="#ppt_x"/>
                                          </p:val>
                                        </p:tav>
                                      </p:tavLst>
                                    </p:anim>
                                    <p:anim calcmode="lin" valueType="num">
                                      <p:cBhvr>
                                        <p:cTn id="51" dur="1000" fill="hold"/>
                                        <p:tgtEl>
                                          <p:spTgt spid="37"/>
                                        </p:tgtEl>
                                        <p:attrNameLst>
                                          <p:attrName>ppt_y</p:attrName>
                                        </p:attrNameLst>
                                      </p:cBhvr>
                                      <p:tavLst>
                                        <p:tav tm="0">
                                          <p:val>
                                            <p:strVal val="#ppt_y+.1"/>
                                          </p:val>
                                        </p:tav>
                                        <p:tav tm="100000">
                                          <p:val>
                                            <p:strVal val="#ppt_y"/>
                                          </p:val>
                                        </p:tav>
                                      </p:tavLst>
                                    </p:anim>
                                  </p:childTnLst>
                                </p:cTn>
                              </p:par>
                            </p:childTnLst>
                          </p:cTn>
                        </p:par>
                        <p:par>
                          <p:cTn id="52" fill="hold">
                            <p:stCondLst>
                              <p:cond delay="3500"/>
                            </p:stCondLst>
                            <p:childTnLst>
                              <p:par>
                                <p:cTn id="53" presetID="22" presetClass="entr" presetSubtype="2" fill="hold" nodeType="afterEffect">
                                  <p:stCondLst>
                                    <p:cond delay="0"/>
                                  </p:stCondLst>
                                  <p:childTnLst>
                                    <p:set>
                                      <p:cBhvr>
                                        <p:cTn id="54" dur="1" fill="hold">
                                          <p:stCondLst>
                                            <p:cond delay="0"/>
                                          </p:stCondLst>
                                        </p:cTn>
                                        <p:tgtEl>
                                          <p:spTgt spid="13"/>
                                        </p:tgtEl>
                                        <p:attrNameLst>
                                          <p:attrName>style.visibility</p:attrName>
                                        </p:attrNameLst>
                                      </p:cBhvr>
                                      <p:to>
                                        <p:strVal val="visible"/>
                                      </p:to>
                                    </p:set>
                                    <p:animEffect transition="in" filter="wipe(right)">
                                      <p:cBhvr>
                                        <p:cTn id="55" dur="500"/>
                                        <p:tgtEl>
                                          <p:spTgt spid="13"/>
                                        </p:tgtEl>
                                      </p:cBhvr>
                                    </p:animEffect>
                                  </p:childTnLst>
                                </p:cTn>
                              </p:par>
                            </p:childTnLst>
                          </p:cTn>
                        </p:par>
                        <p:par>
                          <p:cTn id="56" fill="hold">
                            <p:stCondLst>
                              <p:cond delay="4000"/>
                            </p:stCondLst>
                            <p:childTnLst>
                              <p:par>
                                <p:cTn id="57" presetID="22" presetClass="entr" presetSubtype="2" fill="hold"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right)">
                                      <p:cBhvr>
                                        <p:cTn id="59" dur="500"/>
                                        <p:tgtEl>
                                          <p:spTgt spid="19"/>
                                        </p:tgtEl>
                                      </p:cBhvr>
                                    </p:animEffect>
                                  </p:childTnLst>
                                </p:cTn>
                              </p:par>
                              <p:par>
                                <p:cTn id="60" presetID="42" presetClass="entr" presetSubtype="0" fill="hold" grpId="0" nodeType="withEffect">
                                  <p:stCondLst>
                                    <p:cond delay="0"/>
                                  </p:stCondLst>
                                  <p:childTnLst>
                                    <p:set>
                                      <p:cBhvr>
                                        <p:cTn id="61" dur="1" fill="hold">
                                          <p:stCondLst>
                                            <p:cond delay="0"/>
                                          </p:stCondLst>
                                        </p:cTn>
                                        <p:tgtEl>
                                          <p:spTgt spid="38"/>
                                        </p:tgtEl>
                                        <p:attrNameLst>
                                          <p:attrName>style.visibility</p:attrName>
                                        </p:attrNameLst>
                                      </p:cBhvr>
                                      <p:to>
                                        <p:strVal val="visible"/>
                                      </p:to>
                                    </p:set>
                                    <p:animEffect transition="in" filter="fade">
                                      <p:cBhvr>
                                        <p:cTn id="62" dur="1000"/>
                                        <p:tgtEl>
                                          <p:spTgt spid="38"/>
                                        </p:tgtEl>
                                      </p:cBhvr>
                                    </p:animEffect>
                                    <p:anim calcmode="lin" valueType="num">
                                      <p:cBhvr>
                                        <p:cTn id="63" dur="1000" fill="hold"/>
                                        <p:tgtEl>
                                          <p:spTgt spid="38"/>
                                        </p:tgtEl>
                                        <p:attrNameLst>
                                          <p:attrName>ppt_x</p:attrName>
                                        </p:attrNameLst>
                                      </p:cBhvr>
                                      <p:tavLst>
                                        <p:tav tm="0">
                                          <p:val>
                                            <p:strVal val="#ppt_x"/>
                                          </p:val>
                                        </p:tav>
                                        <p:tav tm="100000">
                                          <p:val>
                                            <p:strVal val="#ppt_x"/>
                                          </p:val>
                                        </p:tav>
                                      </p:tavLst>
                                    </p:anim>
                                    <p:anim calcmode="lin" valueType="num">
                                      <p:cBhvr>
                                        <p:cTn id="64" dur="1000" fill="hold"/>
                                        <p:tgtEl>
                                          <p:spTgt spid="38"/>
                                        </p:tgtEl>
                                        <p:attrNameLst>
                                          <p:attrName>ppt_y</p:attrName>
                                        </p:attrNameLst>
                                      </p:cBhvr>
                                      <p:tavLst>
                                        <p:tav tm="0">
                                          <p:val>
                                            <p:strVal val="#ppt_y+.1"/>
                                          </p:val>
                                        </p:tav>
                                        <p:tav tm="100000">
                                          <p:val>
                                            <p:strVal val="#ppt_y"/>
                                          </p:val>
                                        </p:tav>
                                      </p:tavLst>
                                    </p:anim>
                                  </p:childTnLst>
                                </p:cTn>
                              </p:par>
                            </p:childTnLst>
                          </p:cTn>
                        </p:par>
                        <p:par>
                          <p:cTn id="65" fill="hold">
                            <p:stCondLst>
                              <p:cond delay="4500"/>
                            </p:stCondLst>
                            <p:childTnLst>
                              <p:par>
                                <p:cTn id="66" presetID="22" presetClass="entr" presetSubtype="8" fill="hold" nodeType="afterEffect">
                                  <p:stCondLst>
                                    <p:cond delay="0"/>
                                  </p:stCondLst>
                                  <p:childTnLst>
                                    <p:set>
                                      <p:cBhvr>
                                        <p:cTn id="67" dur="1" fill="hold">
                                          <p:stCondLst>
                                            <p:cond delay="0"/>
                                          </p:stCondLst>
                                        </p:cTn>
                                        <p:tgtEl>
                                          <p:spTgt spid="25"/>
                                        </p:tgtEl>
                                        <p:attrNameLst>
                                          <p:attrName>style.visibility</p:attrName>
                                        </p:attrNameLst>
                                      </p:cBhvr>
                                      <p:to>
                                        <p:strVal val="visible"/>
                                      </p:to>
                                    </p:set>
                                    <p:animEffect transition="in" filter="wipe(left)">
                                      <p:cBhvr>
                                        <p:cTn id="68" dur="500"/>
                                        <p:tgtEl>
                                          <p:spTgt spid="25"/>
                                        </p:tgtEl>
                                      </p:cBhvr>
                                    </p:animEffect>
                                  </p:childTnLst>
                                </p:cTn>
                              </p:par>
                            </p:childTnLst>
                          </p:cTn>
                        </p:par>
                        <p:par>
                          <p:cTn id="69" fill="hold">
                            <p:stCondLst>
                              <p:cond delay="5000"/>
                            </p:stCondLst>
                            <p:childTnLst>
                              <p:par>
                                <p:cTn id="70" presetID="22" presetClass="entr" presetSubtype="8" fill="hold" nodeType="afterEffect">
                                  <p:stCondLst>
                                    <p:cond delay="0"/>
                                  </p:stCondLst>
                                  <p:childTnLst>
                                    <p:set>
                                      <p:cBhvr>
                                        <p:cTn id="71" dur="1" fill="hold">
                                          <p:stCondLst>
                                            <p:cond delay="0"/>
                                          </p:stCondLst>
                                        </p:cTn>
                                        <p:tgtEl>
                                          <p:spTgt spid="31"/>
                                        </p:tgtEl>
                                        <p:attrNameLst>
                                          <p:attrName>style.visibility</p:attrName>
                                        </p:attrNameLst>
                                      </p:cBhvr>
                                      <p:to>
                                        <p:strVal val="visible"/>
                                      </p:to>
                                    </p:set>
                                    <p:animEffect transition="in" filter="wipe(left)">
                                      <p:cBhvr>
                                        <p:cTn id="72" dur="500"/>
                                        <p:tgtEl>
                                          <p:spTgt spid="31"/>
                                        </p:tgtEl>
                                      </p:cBhvr>
                                    </p:animEffect>
                                  </p:childTnLst>
                                </p:cTn>
                              </p:par>
                              <p:par>
                                <p:cTn id="73" presetID="42" presetClass="entr" presetSubtype="0" fill="hold" grpId="0" nodeType="withEffect">
                                  <p:stCondLst>
                                    <p:cond delay="0"/>
                                  </p:stCondLst>
                                  <p:childTnLst>
                                    <p:set>
                                      <p:cBhvr>
                                        <p:cTn id="74" dur="1" fill="hold">
                                          <p:stCondLst>
                                            <p:cond delay="0"/>
                                          </p:stCondLst>
                                        </p:cTn>
                                        <p:tgtEl>
                                          <p:spTgt spid="39"/>
                                        </p:tgtEl>
                                        <p:attrNameLst>
                                          <p:attrName>style.visibility</p:attrName>
                                        </p:attrNameLst>
                                      </p:cBhvr>
                                      <p:to>
                                        <p:strVal val="visible"/>
                                      </p:to>
                                    </p:set>
                                    <p:animEffect transition="in" filter="fade">
                                      <p:cBhvr>
                                        <p:cTn id="75" dur="1000"/>
                                        <p:tgtEl>
                                          <p:spTgt spid="39"/>
                                        </p:tgtEl>
                                      </p:cBhvr>
                                    </p:animEffect>
                                    <p:anim calcmode="lin" valueType="num">
                                      <p:cBhvr>
                                        <p:cTn id="76" dur="1000" fill="hold"/>
                                        <p:tgtEl>
                                          <p:spTgt spid="39"/>
                                        </p:tgtEl>
                                        <p:attrNameLst>
                                          <p:attrName>ppt_x</p:attrName>
                                        </p:attrNameLst>
                                      </p:cBhvr>
                                      <p:tavLst>
                                        <p:tav tm="0">
                                          <p:val>
                                            <p:strVal val="#ppt_x"/>
                                          </p:val>
                                        </p:tav>
                                        <p:tav tm="100000">
                                          <p:val>
                                            <p:strVal val="#ppt_x"/>
                                          </p:val>
                                        </p:tav>
                                      </p:tavLst>
                                    </p:anim>
                                    <p:anim calcmode="lin" valueType="num">
                                      <p:cBhvr>
                                        <p:cTn id="77" dur="1000" fill="hold"/>
                                        <p:tgtEl>
                                          <p:spTgt spid="3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34" grpId="0"/>
      <p:bldP spid="35" grpId="0"/>
      <p:bldP spid="36" grpId="0"/>
      <p:bldP spid="37" grpId="0"/>
      <p:bldP spid="38" grpId="0"/>
      <p:bldP spid="3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 name="圆角矩形 2"/>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4" name="矩形 3"/>
          <p:cNvSpPr/>
          <p:nvPr/>
        </p:nvSpPr>
        <p:spPr>
          <a:xfrm>
            <a:off x="1027196" y="226702"/>
            <a:ext cx="1415772" cy="461665"/>
          </a:xfrm>
          <a:prstGeom prst="rect">
            <a:avLst/>
          </a:prstGeom>
        </p:spPr>
        <p:txBody>
          <a:bodyPr wrap="none">
            <a:spAutoFit/>
          </a:bodyPr>
          <a:lstStyle/>
          <a:p>
            <a:pPr defTabSz="913765">
              <a:spcBef>
                <a:spcPts val="0"/>
              </a:spcBef>
              <a:spcAft>
                <a:spcPts val="0"/>
              </a:spcAft>
              <a:defRPr/>
            </a:pPr>
            <a:r>
              <a:rPr lang="zh-CN" altLang="en-US" sz="2400" b="1" kern="0" dirty="0">
                <a:solidFill>
                  <a:srgbClr val="005A9E"/>
                </a:solidFill>
                <a:cs typeface="+mn-ea"/>
                <a:sym typeface="+mn-lt"/>
              </a:rPr>
              <a:t>常见问题</a:t>
            </a:r>
            <a:endParaRPr lang="zh-CN" altLang="en-US" sz="2400" b="1" kern="0" dirty="0">
              <a:solidFill>
                <a:srgbClr val="005A9E"/>
              </a:solidFill>
              <a:cs typeface="+mn-ea"/>
              <a:sym typeface="+mn-lt"/>
            </a:endParaRPr>
          </a:p>
        </p:txBody>
      </p:sp>
      <p:grpSp>
        <p:nvGrpSpPr>
          <p:cNvPr id="5" name="Group 17"/>
          <p:cNvGrpSpPr>
            <a:grpSpLocks noChangeAspect="1"/>
          </p:cNvGrpSpPr>
          <p:nvPr/>
        </p:nvGrpSpPr>
        <p:grpSpPr bwMode="auto">
          <a:xfrm>
            <a:off x="179512" y="212152"/>
            <a:ext cx="457188" cy="490764"/>
            <a:chOff x="231" y="1205"/>
            <a:chExt cx="640" cy="687"/>
          </a:xfrm>
          <a:solidFill>
            <a:srgbClr val="005A9E"/>
          </a:solidFill>
          <a:effectLst/>
        </p:grpSpPr>
        <p:sp>
          <p:nvSpPr>
            <p:cNvPr id="6"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7"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nvGrpSpPr>
          <p:cNvPr id="11" name="组合 10"/>
          <p:cNvGrpSpPr/>
          <p:nvPr/>
        </p:nvGrpSpPr>
        <p:grpSpPr>
          <a:xfrm>
            <a:off x="3473650" y="1179898"/>
            <a:ext cx="2196701" cy="3624100"/>
            <a:chOff x="3473650" y="1179898"/>
            <a:chExt cx="2196701" cy="3624100"/>
          </a:xfrm>
        </p:grpSpPr>
        <p:sp>
          <p:nvSpPr>
            <p:cNvPr id="8" name="任意多边形 7"/>
            <p:cNvSpPr/>
            <p:nvPr/>
          </p:nvSpPr>
          <p:spPr bwMode="auto">
            <a:xfrm>
              <a:off x="3473650" y="1179898"/>
              <a:ext cx="2196701" cy="3624100"/>
            </a:xfrm>
            <a:custGeom>
              <a:avLst/>
              <a:gdLst>
                <a:gd name="connsiteX0" fmla="*/ 1366777 w 2928934"/>
                <a:gd name="connsiteY0" fmla="*/ 4537615 h 4832133"/>
                <a:gd name="connsiteX1" fmla="*/ 1259319 w 2928934"/>
                <a:gd name="connsiteY1" fmla="*/ 4646282 h 4832133"/>
                <a:gd name="connsiteX2" fmla="*/ 1366777 w 2928934"/>
                <a:gd name="connsiteY2" fmla="*/ 4754949 h 4832133"/>
                <a:gd name="connsiteX3" fmla="*/ 1562155 w 2928934"/>
                <a:gd name="connsiteY3" fmla="*/ 4754949 h 4832133"/>
                <a:gd name="connsiteX4" fmla="*/ 1669613 w 2928934"/>
                <a:gd name="connsiteY4" fmla="*/ 4646282 h 4832133"/>
                <a:gd name="connsiteX5" fmla="*/ 1562155 w 2928934"/>
                <a:gd name="connsiteY5" fmla="*/ 4537615 h 4832133"/>
                <a:gd name="connsiteX6" fmla="*/ 1366777 w 2928934"/>
                <a:gd name="connsiteY6" fmla="*/ 4537615 h 4832133"/>
                <a:gd name="connsiteX7" fmla="*/ 1048793 w 2928934"/>
                <a:gd name="connsiteY7" fmla="*/ 4249190 h 4832133"/>
                <a:gd name="connsiteX8" fmla="*/ 942458 w 2928934"/>
                <a:gd name="connsiteY8" fmla="*/ 4357857 h 4832133"/>
                <a:gd name="connsiteX9" fmla="*/ 1048793 w 2928934"/>
                <a:gd name="connsiteY9" fmla="*/ 4466524 h 4832133"/>
                <a:gd name="connsiteX10" fmla="*/ 1880140 w 2928934"/>
                <a:gd name="connsiteY10" fmla="*/ 4466524 h 4832133"/>
                <a:gd name="connsiteX11" fmla="*/ 1986475 w 2928934"/>
                <a:gd name="connsiteY11" fmla="*/ 4357857 h 4832133"/>
                <a:gd name="connsiteX12" fmla="*/ 1880140 w 2928934"/>
                <a:gd name="connsiteY12" fmla="*/ 4249190 h 4832133"/>
                <a:gd name="connsiteX13" fmla="*/ 1048793 w 2928934"/>
                <a:gd name="connsiteY13" fmla="*/ 4249190 h 4832133"/>
                <a:gd name="connsiteX14" fmla="*/ 996745 w 2928934"/>
                <a:gd name="connsiteY14" fmla="*/ 3964827 h 4832133"/>
                <a:gd name="connsiteX15" fmla="*/ 890664 w 2928934"/>
                <a:gd name="connsiteY15" fmla="*/ 4074002 h 4832133"/>
                <a:gd name="connsiteX16" fmla="*/ 996745 w 2928934"/>
                <a:gd name="connsiteY16" fmla="*/ 4183177 h 4832133"/>
                <a:gd name="connsiteX17" fmla="*/ 1932189 w 2928934"/>
                <a:gd name="connsiteY17" fmla="*/ 4183177 h 4832133"/>
                <a:gd name="connsiteX18" fmla="*/ 2038270 w 2928934"/>
                <a:gd name="connsiteY18" fmla="*/ 4074002 h 4832133"/>
                <a:gd name="connsiteX19" fmla="*/ 1932189 w 2928934"/>
                <a:gd name="connsiteY19" fmla="*/ 3964827 h 4832133"/>
                <a:gd name="connsiteX20" fmla="*/ 996745 w 2928934"/>
                <a:gd name="connsiteY20" fmla="*/ 3964827 h 4832133"/>
                <a:gd name="connsiteX21" fmla="*/ 1464467 w 2928934"/>
                <a:gd name="connsiteY21" fmla="*/ 0 h 4832133"/>
                <a:gd name="connsiteX22" fmla="*/ 2928934 w 2928934"/>
                <a:gd name="connsiteY22" fmla="*/ 1465739 h 4832133"/>
                <a:gd name="connsiteX23" fmla="*/ 2491277 w 2928934"/>
                <a:gd name="connsiteY23" fmla="*/ 2640733 h 4832133"/>
                <a:gd name="connsiteX24" fmla="*/ 2284472 w 2928934"/>
                <a:gd name="connsiteY24" fmla="*/ 3054024 h 4832133"/>
                <a:gd name="connsiteX25" fmla="*/ 2284472 w 2928934"/>
                <a:gd name="connsiteY25" fmla="*/ 3652333 h 4832133"/>
                <a:gd name="connsiteX26" fmla="*/ 2118548 w 2928934"/>
                <a:gd name="connsiteY26" fmla="*/ 3957495 h 4832133"/>
                <a:gd name="connsiteX27" fmla="*/ 2137785 w 2928934"/>
                <a:gd name="connsiteY27" fmla="*/ 4022372 h 4832133"/>
                <a:gd name="connsiteX28" fmla="*/ 2140190 w 2928934"/>
                <a:gd name="connsiteY28" fmla="*/ 4056012 h 4832133"/>
                <a:gd name="connsiteX29" fmla="*/ 2056025 w 2928934"/>
                <a:gd name="connsiteY29" fmla="*/ 4224212 h 4832133"/>
                <a:gd name="connsiteX30" fmla="*/ 2084882 w 2928934"/>
                <a:gd name="connsiteY30" fmla="*/ 4313117 h 4832133"/>
                <a:gd name="connsiteX31" fmla="*/ 2087286 w 2928934"/>
                <a:gd name="connsiteY31" fmla="*/ 4339549 h 4832133"/>
                <a:gd name="connsiteX32" fmla="*/ 1878077 w 2928934"/>
                <a:gd name="connsiteY32" fmla="*/ 4548597 h 4832133"/>
                <a:gd name="connsiteX33" fmla="*/ 1757842 w 2928934"/>
                <a:gd name="connsiteY33" fmla="*/ 4548597 h 4832133"/>
                <a:gd name="connsiteX34" fmla="*/ 1769865 w 2928934"/>
                <a:gd name="connsiteY34" fmla="*/ 4623085 h 4832133"/>
                <a:gd name="connsiteX35" fmla="*/ 1560655 w 2928934"/>
                <a:gd name="connsiteY35" fmla="*/ 4832133 h 4832133"/>
                <a:gd name="connsiteX36" fmla="*/ 1368279 w 2928934"/>
                <a:gd name="connsiteY36" fmla="*/ 4832133 h 4832133"/>
                <a:gd name="connsiteX37" fmla="*/ 1159069 w 2928934"/>
                <a:gd name="connsiteY37" fmla="*/ 4623085 h 4832133"/>
                <a:gd name="connsiteX38" fmla="*/ 1171093 w 2928934"/>
                <a:gd name="connsiteY38" fmla="*/ 4548597 h 4832133"/>
                <a:gd name="connsiteX39" fmla="*/ 1050857 w 2928934"/>
                <a:gd name="connsiteY39" fmla="*/ 4548597 h 4832133"/>
                <a:gd name="connsiteX40" fmla="*/ 841648 w 2928934"/>
                <a:gd name="connsiteY40" fmla="*/ 4339549 h 4832133"/>
                <a:gd name="connsiteX41" fmla="*/ 844053 w 2928934"/>
                <a:gd name="connsiteY41" fmla="*/ 4313117 h 4832133"/>
                <a:gd name="connsiteX42" fmla="*/ 872909 w 2928934"/>
                <a:gd name="connsiteY42" fmla="*/ 4224212 h 4832133"/>
                <a:gd name="connsiteX43" fmla="*/ 788744 w 2928934"/>
                <a:gd name="connsiteY43" fmla="*/ 4056012 h 4832133"/>
                <a:gd name="connsiteX44" fmla="*/ 791149 w 2928934"/>
                <a:gd name="connsiteY44" fmla="*/ 4022372 h 4832133"/>
                <a:gd name="connsiteX45" fmla="*/ 810387 w 2928934"/>
                <a:gd name="connsiteY45" fmla="*/ 3957495 h 4832133"/>
                <a:gd name="connsiteX46" fmla="*/ 644462 w 2928934"/>
                <a:gd name="connsiteY46" fmla="*/ 3652333 h 4832133"/>
                <a:gd name="connsiteX47" fmla="*/ 644462 w 2928934"/>
                <a:gd name="connsiteY47" fmla="*/ 3054024 h 4832133"/>
                <a:gd name="connsiteX48" fmla="*/ 437657 w 2928934"/>
                <a:gd name="connsiteY48" fmla="*/ 2640733 h 4832133"/>
                <a:gd name="connsiteX49" fmla="*/ 0 w 2928934"/>
                <a:gd name="connsiteY49" fmla="*/ 1465739 h 4832133"/>
                <a:gd name="connsiteX50" fmla="*/ 1464467 w 2928934"/>
                <a:gd name="connsiteY50" fmla="*/ 0 h 4832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2928934" h="4832133">
                  <a:moveTo>
                    <a:pt x="1366777" y="4537615"/>
                  </a:moveTo>
                  <a:cubicBezTo>
                    <a:pt x="1308164" y="4537615"/>
                    <a:pt x="1259319" y="4587009"/>
                    <a:pt x="1259319" y="4646282"/>
                  </a:cubicBezTo>
                  <a:cubicBezTo>
                    <a:pt x="1259319" y="4705555"/>
                    <a:pt x="1308164" y="4754949"/>
                    <a:pt x="1366777" y="4754949"/>
                  </a:cubicBezTo>
                  <a:cubicBezTo>
                    <a:pt x="1562155" y="4754949"/>
                    <a:pt x="1562155" y="4754949"/>
                    <a:pt x="1562155" y="4754949"/>
                  </a:cubicBezTo>
                  <a:cubicBezTo>
                    <a:pt x="1620769" y="4754949"/>
                    <a:pt x="1669613" y="4705555"/>
                    <a:pt x="1669613" y="4646282"/>
                  </a:cubicBezTo>
                  <a:cubicBezTo>
                    <a:pt x="1669613" y="4587009"/>
                    <a:pt x="1620769" y="4537615"/>
                    <a:pt x="1562155" y="4537615"/>
                  </a:cubicBezTo>
                  <a:cubicBezTo>
                    <a:pt x="1366777" y="4537615"/>
                    <a:pt x="1366777" y="4537615"/>
                    <a:pt x="1366777" y="4537615"/>
                  </a:cubicBezTo>
                  <a:close/>
                  <a:moveTo>
                    <a:pt x="1048793" y="4249190"/>
                  </a:moveTo>
                  <a:cubicBezTo>
                    <a:pt x="990792" y="4249190"/>
                    <a:pt x="942458" y="4298584"/>
                    <a:pt x="942458" y="4357857"/>
                  </a:cubicBezTo>
                  <a:cubicBezTo>
                    <a:pt x="942458" y="4417130"/>
                    <a:pt x="990792" y="4466524"/>
                    <a:pt x="1048793" y="4466524"/>
                  </a:cubicBezTo>
                  <a:cubicBezTo>
                    <a:pt x="1880140" y="4466524"/>
                    <a:pt x="1880140" y="4466524"/>
                    <a:pt x="1880140" y="4466524"/>
                  </a:cubicBezTo>
                  <a:cubicBezTo>
                    <a:pt x="1938141" y="4466524"/>
                    <a:pt x="1986475" y="4417130"/>
                    <a:pt x="1986475" y="4357857"/>
                  </a:cubicBezTo>
                  <a:cubicBezTo>
                    <a:pt x="1986475" y="4298584"/>
                    <a:pt x="1938141" y="4249190"/>
                    <a:pt x="1880140" y="4249190"/>
                  </a:cubicBezTo>
                  <a:cubicBezTo>
                    <a:pt x="1048793" y="4249190"/>
                    <a:pt x="1048793" y="4249190"/>
                    <a:pt x="1048793" y="4249190"/>
                  </a:cubicBezTo>
                  <a:close/>
                  <a:moveTo>
                    <a:pt x="996745" y="3964827"/>
                  </a:moveTo>
                  <a:cubicBezTo>
                    <a:pt x="938883" y="3964827"/>
                    <a:pt x="890664" y="4014452"/>
                    <a:pt x="890664" y="4074002"/>
                  </a:cubicBezTo>
                  <a:cubicBezTo>
                    <a:pt x="890664" y="4133552"/>
                    <a:pt x="938883" y="4183177"/>
                    <a:pt x="996745" y="4183177"/>
                  </a:cubicBezTo>
                  <a:cubicBezTo>
                    <a:pt x="1932189" y="4183177"/>
                    <a:pt x="1932189" y="4183177"/>
                    <a:pt x="1932189" y="4183177"/>
                  </a:cubicBezTo>
                  <a:cubicBezTo>
                    <a:pt x="1990051" y="4183177"/>
                    <a:pt x="2038270" y="4133552"/>
                    <a:pt x="2038270" y="4074002"/>
                  </a:cubicBezTo>
                  <a:cubicBezTo>
                    <a:pt x="2038270" y="4014452"/>
                    <a:pt x="1990051" y="3964827"/>
                    <a:pt x="1932189" y="3964827"/>
                  </a:cubicBezTo>
                  <a:cubicBezTo>
                    <a:pt x="996745" y="3964827"/>
                    <a:pt x="996745" y="3964827"/>
                    <a:pt x="996745" y="3964827"/>
                  </a:cubicBezTo>
                  <a:close/>
                  <a:moveTo>
                    <a:pt x="1464467" y="0"/>
                  </a:moveTo>
                  <a:cubicBezTo>
                    <a:pt x="2272449" y="0"/>
                    <a:pt x="2928934" y="658381"/>
                    <a:pt x="2928934" y="1465739"/>
                  </a:cubicBezTo>
                  <a:cubicBezTo>
                    <a:pt x="2928934" y="2054438"/>
                    <a:pt x="2676440" y="2393240"/>
                    <a:pt x="2491277" y="2640733"/>
                  </a:cubicBezTo>
                  <a:cubicBezTo>
                    <a:pt x="2371042" y="2801724"/>
                    <a:pt x="2284472" y="2919464"/>
                    <a:pt x="2284472" y="3054024"/>
                  </a:cubicBezTo>
                  <a:cubicBezTo>
                    <a:pt x="2284472" y="3054024"/>
                    <a:pt x="2284472" y="3054024"/>
                    <a:pt x="2284472" y="3652333"/>
                  </a:cubicBezTo>
                  <a:cubicBezTo>
                    <a:pt x="2284472" y="3798907"/>
                    <a:pt x="2217141" y="3916647"/>
                    <a:pt x="2118548" y="3957495"/>
                  </a:cubicBezTo>
                  <a:cubicBezTo>
                    <a:pt x="2128166" y="3979121"/>
                    <a:pt x="2135381" y="4000747"/>
                    <a:pt x="2137785" y="4022372"/>
                  </a:cubicBezTo>
                  <a:cubicBezTo>
                    <a:pt x="2140190" y="4034387"/>
                    <a:pt x="2140190" y="4043998"/>
                    <a:pt x="2140190" y="4056012"/>
                  </a:cubicBezTo>
                  <a:cubicBezTo>
                    <a:pt x="2140190" y="4125695"/>
                    <a:pt x="2106524" y="4185766"/>
                    <a:pt x="2056025" y="4224212"/>
                  </a:cubicBezTo>
                  <a:cubicBezTo>
                    <a:pt x="2070454" y="4250643"/>
                    <a:pt x="2082477" y="4281880"/>
                    <a:pt x="2084882" y="4313117"/>
                  </a:cubicBezTo>
                  <a:cubicBezTo>
                    <a:pt x="2087286" y="4322729"/>
                    <a:pt x="2087286" y="4329937"/>
                    <a:pt x="2087286" y="4339549"/>
                  </a:cubicBezTo>
                  <a:cubicBezTo>
                    <a:pt x="2087286" y="4454886"/>
                    <a:pt x="1993503" y="4548597"/>
                    <a:pt x="1878077" y="4548597"/>
                  </a:cubicBezTo>
                  <a:cubicBezTo>
                    <a:pt x="1878077" y="4548597"/>
                    <a:pt x="1878077" y="4548597"/>
                    <a:pt x="1757842" y="4548597"/>
                  </a:cubicBezTo>
                  <a:cubicBezTo>
                    <a:pt x="1765056" y="4572625"/>
                    <a:pt x="1769865" y="4596654"/>
                    <a:pt x="1769865" y="4623085"/>
                  </a:cubicBezTo>
                  <a:cubicBezTo>
                    <a:pt x="1769865" y="4738422"/>
                    <a:pt x="1676081" y="4832133"/>
                    <a:pt x="1560655" y="4832133"/>
                  </a:cubicBezTo>
                  <a:cubicBezTo>
                    <a:pt x="1560655" y="4832133"/>
                    <a:pt x="1560655" y="4832133"/>
                    <a:pt x="1368279" y="4832133"/>
                  </a:cubicBezTo>
                  <a:cubicBezTo>
                    <a:pt x="1252853" y="4832133"/>
                    <a:pt x="1159069" y="4738422"/>
                    <a:pt x="1159069" y="4623085"/>
                  </a:cubicBezTo>
                  <a:cubicBezTo>
                    <a:pt x="1159069" y="4596654"/>
                    <a:pt x="1163879" y="4572625"/>
                    <a:pt x="1171093" y="4548597"/>
                  </a:cubicBezTo>
                  <a:cubicBezTo>
                    <a:pt x="1171093" y="4548597"/>
                    <a:pt x="1171093" y="4548597"/>
                    <a:pt x="1050857" y="4548597"/>
                  </a:cubicBezTo>
                  <a:cubicBezTo>
                    <a:pt x="935432" y="4548597"/>
                    <a:pt x="841648" y="4454886"/>
                    <a:pt x="841648" y="4339549"/>
                  </a:cubicBezTo>
                  <a:cubicBezTo>
                    <a:pt x="841648" y="4329937"/>
                    <a:pt x="841648" y="4322729"/>
                    <a:pt x="844053" y="4313117"/>
                  </a:cubicBezTo>
                  <a:cubicBezTo>
                    <a:pt x="846457" y="4281880"/>
                    <a:pt x="858481" y="4250643"/>
                    <a:pt x="872909" y="4224212"/>
                  </a:cubicBezTo>
                  <a:cubicBezTo>
                    <a:pt x="822410" y="4185766"/>
                    <a:pt x="788744" y="4125695"/>
                    <a:pt x="788744" y="4056012"/>
                  </a:cubicBezTo>
                  <a:cubicBezTo>
                    <a:pt x="788744" y="4043998"/>
                    <a:pt x="788744" y="4034387"/>
                    <a:pt x="791149" y="4022372"/>
                  </a:cubicBezTo>
                  <a:cubicBezTo>
                    <a:pt x="793554" y="4000747"/>
                    <a:pt x="800768" y="3979121"/>
                    <a:pt x="810387" y="3957495"/>
                  </a:cubicBezTo>
                  <a:cubicBezTo>
                    <a:pt x="711794" y="3916647"/>
                    <a:pt x="644462" y="3798907"/>
                    <a:pt x="644462" y="3652333"/>
                  </a:cubicBezTo>
                  <a:cubicBezTo>
                    <a:pt x="644462" y="3652333"/>
                    <a:pt x="644462" y="3652333"/>
                    <a:pt x="644462" y="3054024"/>
                  </a:cubicBezTo>
                  <a:cubicBezTo>
                    <a:pt x="644462" y="2919464"/>
                    <a:pt x="557892" y="2804127"/>
                    <a:pt x="437657" y="2640733"/>
                  </a:cubicBezTo>
                  <a:cubicBezTo>
                    <a:pt x="252495" y="2393240"/>
                    <a:pt x="0" y="2054438"/>
                    <a:pt x="0" y="1465739"/>
                  </a:cubicBezTo>
                  <a:cubicBezTo>
                    <a:pt x="0" y="658381"/>
                    <a:pt x="656485" y="0"/>
                    <a:pt x="1464467" y="0"/>
                  </a:cubicBezTo>
                  <a:close/>
                </a:path>
              </a:pathLst>
            </a:custGeom>
            <a:solidFill>
              <a:srgbClr val="F9F9F9"/>
            </a:solidFill>
            <a:ln>
              <a:noFill/>
            </a:ln>
            <a:effectLst>
              <a:outerShdw blurRad="165100" dist="76200" dir="2700000" algn="tl" rotWithShape="0">
                <a:prstClr val="black">
                  <a:alpha val="30000"/>
                </a:prstClr>
              </a:outerShdw>
            </a:effectLst>
            <a:scene3d>
              <a:camera prst="orthographicFront"/>
              <a:lightRig rig="threePt" dir="t"/>
            </a:scene3d>
            <a:sp3d prstMaterial="softEdge">
              <a:bevelT w="25400" h="12700" prst="angle"/>
            </a:sp3d>
          </p:spPr>
          <p:txBody>
            <a:bodyPr vert="horz" wrap="square" lIns="68580" tIns="34290" rIns="68580" bIns="34290" numCol="1" anchor="t" anchorCtr="0" compatLnSpc="1">
              <a:noAutofit/>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cs typeface="+mn-ea"/>
                <a:sym typeface="+mn-lt"/>
              </a:endParaRPr>
            </a:p>
          </p:txBody>
        </p:sp>
        <p:sp>
          <p:nvSpPr>
            <p:cNvPr id="9" name="Freeform 33"/>
            <p:cNvSpPr/>
            <p:nvPr/>
          </p:nvSpPr>
          <p:spPr bwMode="auto">
            <a:xfrm>
              <a:off x="3549438" y="2295158"/>
              <a:ext cx="1165379" cy="1779297"/>
            </a:xfrm>
            <a:custGeom>
              <a:avLst/>
              <a:gdLst>
                <a:gd name="T0" fmla="*/ 0 w 645"/>
                <a:gd name="T1" fmla="*/ 0 h 986"/>
                <a:gd name="T2" fmla="*/ 173 w 645"/>
                <a:gd name="T3" fmla="*/ 448 h 986"/>
                <a:gd name="T4" fmla="*/ 268 w 645"/>
                <a:gd name="T5" fmla="*/ 646 h 986"/>
                <a:gd name="T6" fmla="*/ 268 w 645"/>
                <a:gd name="T7" fmla="*/ 895 h 986"/>
                <a:gd name="T8" fmla="*/ 328 w 645"/>
                <a:gd name="T9" fmla="*/ 986 h 986"/>
                <a:gd name="T10" fmla="*/ 423 w 645"/>
                <a:gd name="T11" fmla="*/ 986 h 986"/>
                <a:gd name="T12" fmla="*/ 645 w 645"/>
                <a:gd name="T13" fmla="*/ 178 h 986"/>
                <a:gd name="T14" fmla="*/ 0 w 645"/>
                <a:gd name="T15" fmla="*/ 0 h 9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45" h="986">
                  <a:moveTo>
                    <a:pt x="0" y="0"/>
                  </a:moveTo>
                  <a:cubicBezTo>
                    <a:pt x="5" y="221"/>
                    <a:pt x="98" y="347"/>
                    <a:pt x="173" y="448"/>
                  </a:cubicBezTo>
                  <a:cubicBezTo>
                    <a:pt x="226" y="520"/>
                    <a:pt x="268" y="576"/>
                    <a:pt x="268" y="646"/>
                  </a:cubicBezTo>
                  <a:cubicBezTo>
                    <a:pt x="268" y="895"/>
                    <a:pt x="268" y="895"/>
                    <a:pt x="268" y="895"/>
                  </a:cubicBezTo>
                  <a:cubicBezTo>
                    <a:pt x="268" y="947"/>
                    <a:pt x="294" y="986"/>
                    <a:pt x="328" y="986"/>
                  </a:cubicBezTo>
                  <a:cubicBezTo>
                    <a:pt x="423" y="986"/>
                    <a:pt x="423" y="986"/>
                    <a:pt x="423" y="986"/>
                  </a:cubicBezTo>
                  <a:cubicBezTo>
                    <a:pt x="645" y="178"/>
                    <a:pt x="645" y="178"/>
                    <a:pt x="645" y="178"/>
                  </a:cubicBezTo>
                  <a:cubicBezTo>
                    <a:pt x="0" y="0"/>
                    <a:pt x="0" y="0"/>
                    <a:pt x="0" y="0"/>
                  </a:cubicBezTo>
                </a:path>
              </a:pathLst>
            </a:custGeom>
            <a:solidFill>
              <a:schemeClr val="bg1">
                <a:lumMod val="65000"/>
              </a:schemeClr>
            </a:solidFill>
            <a:ln>
              <a:noFill/>
            </a:ln>
          </p:spPr>
          <p:txBody>
            <a:bodyPr vert="horz" wrap="square" lIns="68580" tIns="34290" rIns="68580" bIns="3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cs typeface="+mn-ea"/>
                <a:sym typeface="+mn-lt"/>
              </a:endParaRPr>
            </a:p>
          </p:txBody>
        </p:sp>
        <p:sp>
          <p:nvSpPr>
            <p:cNvPr id="10" name="Freeform 21"/>
            <p:cNvSpPr/>
            <p:nvPr/>
          </p:nvSpPr>
          <p:spPr bwMode="auto">
            <a:xfrm>
              <a:off x="3553399" y="1253890"/>
              <a:ext cx="1308575" cy="1313146"/>
            </a:xfrm>
            <a:custGeom>
              <a:avLst/>
              <a:gdLst>
                <a:gd name="T0" fmla="*/ 724 w 724"/>
                <a:gd name="T1" fmla="*/ 22 h 727"/>
                <a:gd name="T2" fmla="*/ 566 w 724"/>
                <a:gd name="T3" fmla="*/ 0 h 727"/>
                <a:gd name="T4" fmla="*/ 0 w 724"/>
                <a:gd name="T5" fmla="*/ 566 h 727"/>
                <a:gd name="T6" fmla="*/ 0 w 724"/>
                <a:gd name="T7" fmla="*/ 581 h 727"/>
                <a:gd name="T8" fmla="*/ 530 w 724"/>
                <a:gd name="T9" fmla="*/ 727 h 727"/>
                <a:gd name="T10" fmla="*/ 724 w 724"/>
                <a:gd name="T11" fmla="*/ 22 h 727"/>
              </a:gdLst>
              <a:ahLst/>
              <a:cxnLst>
                <a:cxn ang="0">
                  <a:pos x="T0" y="T1"/>
                </a:cxn>
                <a:cxn ang="0">
                  <a:pos x="T2" y="T3"/>
                </a:cxn>
                <a:cxn ang="0">
                  <a:pos x="T4" y="T5"/>
                </a:cxn>
                <a:cxn ang="0">
                  <a:pos x="T6" y="T7"/>
                </a:cxn>
                <a:cxn ang="0">
                  <a:pos x="T8" y="T9"/>
                </a:cxn>
                <a:cxn ang="0">
                  <a:pos x="T10" y="T11"/>
                </a:cxn>
              </a:cxnLst>
              <a:rect l="0" t="0" r="r" b="b"/>
              <a:pathLst>
                <a:path w="724" h="727">
                  <a:moveTo>
                    <a:pt x="724" y="22"/>
                  </a:moveTo>
                  <a:cubicBezTo>
                    <a:pt x="674" y="7"/>
                    <a:pt x="621" y="0"/>
                    <a:pt x="566" y="0"/>
                  </a:cubicBezTo>
                  <a:cubicBezTo>
                    <a:pt x="254" y="0"/>
                    <a:pt x="0" y="253"/>
                    <a:pt x="0" y="566"/>
                  </a:cubicBezTo>
                  <a:cubicBezTo>
                    <a:pt x="0" y="571"/>
                    <a:pt x="0" y="576"/>
                    <a:pt x="0" y="581"/>
                  </a:cubicBezTo>
                  <a:cubicBezTo>
                    <a:pt x="530" y="727"/>
                    <a:pt x="530" y="727"/>
                    <a:pt x="530" y="727"/>
                  </a:cubicBezTo>
                  <a:lnTo>
                    <a:pt x="724" y="22"/>
                  </a:lnTo>
                  <a:close/>
                </a:path>
              </a:pathLst>
            </a:custGeom>
            <a:solidFill>
              <a:srgbClr val="005A9E"/>
            </a:solidFill>
            <a:ln>
              <a:noFill/>
            </a:ln>
          </p:spPr>
          <p:txBody>
            <a:bodyPr vert="horz" wrap="square" lIns="68580" tIns="34290" rIns="68580" bIns="3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cs typeface="+mn-ea"/>
                <a:sym typeface="+mn-lt"/>
              </a:endParaRPr>
            </a:p>
          </p:txBody>
        </p:sp>
        <p:grpSp>
          <p:nvGrpSpPr>
            <p:cNvPr id="17" name="组合 16"/>
            <p:cNvGrpSpPr/>
            <p:nvPr/>
          </p:nvGrpSpPr>
          <p:grpSpPr>
            <a:xfrm>
              <a:off x="3982092" y="1347122"/>
              <a:ext cx="750088" cy="737000"/>
              <a:chOff x="4123036" y="1197871"/>
              <a:chExt cx="1000117" cy="982667"/>
            </a:xfrm>
          </p:grpSpPr>
          <p:sp>
            <p:nvSpPr>
              <p:cNvPr id="18" name="文本框 74"/>
              <p:cNvSpPr txBox="1"/>
              <p:nvPr/>
            </p:nvSpPr>
            <p:spPr>
              <a:xfrm>
                <a:off x="4123036" y="1197871"/>
                <a:ext cx="1000117" cy="738664"/>
              </a:xfrm>
              <a:prstGeom prst="rect">
                <a:avLst/>
              </a:prstGeom>
              <a:noFill/>
            </p:spPr>
            <p:txBody>
              <a:bodyPr wrap="square" rtlCol="0">
                <a:spAutoFit/>
              </a:bodyPr>
              <a:lstStyle/>
              <a:p>
                <a:pPr algn="ctr"/>
                <a:r>
                  <a:rPr lang="en-US" altLang="zh-CN" sz="3000" dirty="0">
                    <a:solidFill>
                      <a:prstClr val="white"/>
                    </a:solidFill>
                    <a:cs typeface="+mn-ea"/>
                    <a:sym typeface="+mn-lt"/>
                  </a:rPr>
                  <a:t>01</a:t>
                </a:r>
                <a:endParaRPr lang="zh-CN" altLang="en-US" sz="3000" dirty="0">
                  <a:solidFill>
                    <a:prstClr val="white"/>
                  </a:solidFill>
                  <a:cs typeface="+mn-ea"/>
                  <a:sym typeface="+mn-lt"/>
                </a:endParaRPr>
              </a:p>
            </p:txBody>
          </p:sp>
          <p:sp>
            <p:nvSpPr>
              <p:cNvPr id="19" name="文本框 75"/>
              <p:cNvSpPr txBox="1"/>
              <p:nvPr/>
            </p:nvSpPr>
            <p:spPr>
              <a:xfrm>
                <a:off x="4266701" y="1688095"/>
                <a:ext cx="740410" cy="492443"/>
              </a:xfrm>
              <a:prstGeom prst="rect">
                <a:avLst/>
              </a:prstGeom>
              <a:noFill/>
            </p:spPr>
            <p:txBody>
              <a:bodyPr wrap="square" rtlCol="0">
                <a:spAutoFit/>
              </a:bodyPr>
              <a:lstStyle/>
              <a:p>
                <a:pPr algn="ctr"/>
                <a:r>
                  <a:rPr lang="en-US" altLang="zh-CN" sz="900" dirty="0">
                    <a:solidFill>
                      <a:prstClr val="white"/>
                    </a:solidFill>
                    <a:cs typeface="+mn-ea"/>
                    <a:sym typeface="+mn-lt"/>
                  </a:rPr>
                  <a:t>OPTION</a:t>
                </a:r>
                <a:endParaRPr lang="zh-CN" altLang="en-US" sz="900" dirty="0">
                  <a:solidFill>
                    <a:prstClr val="white"/>
                  </a:solidFill>
                  <a:cs typeface="+mn-ea"/>
                  <a:sym typeface="+mn-lt"/>
                </a:endParaRPr>
              </a:p>
            </p:txBody>
          </p:sp>
        </p:grpSp>
        <p:sp>
          <p:nvSpPr>
            <p:cNvPr id="20" name="Freeform 25"/>
            <p:cNvSpPr/>
            <p:nvPr/>
          </p:nvSpPr>
          <p:spPr bwMode="auto">
            <a:xfrm>
              <a:off x="4311961" y="2615567"/>
              <a:ext cx="1152430" cy="1459389"/>
            </a:xfrm>
            <a:custGeom>
              <a:avLst/>
              <a:gdLst>
                <a:gd name="T0" fmla="*/ 222 w 637"/>
                <a:gd name="T1" fmla="*/ 0 h 808"/>
                <a:gd name="T2" fmla="*/ 0 w 637"/>
                <a:gd name="T3" fmla="*/ 808 h 808"/>
                <a:gd name="T4" fmla="*/ 381 w 637"/>
                <a:gd name="T5" fmla="*/ 808 h 808"/>
                <a:gd name="T6" fmla="*/ 441 w 637"/>
                <a:gd name="T7" fmla="*/ 717 h 808"/>
                <a:gd name="T8" fmla="*/ 441 w 637"/>
                <a:gd name="T9" fmla="*/ 468 h 808"/>
                <a:gd name="T10" fmla="*/ 536 w 637"/>
                <a:gd name="T11" fmla="*/ 270 h 808"/>
                <a:gd name="T12" fmla="*/ 637 w 637"/>
                <a:gd name="T13" fmla="*/ 115 h 808"/>
                <a:gd name="T14" fmla="*/ 222 w 637"/>
                <a:gd name="T15" fmla="*/ 0 h 80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7" h="808">
                  <a:moveTo>
                    <a:pt x="222" y="0"/>
                  </a:moveTo>
                  <a:cubicBezTo>
                    <a:pt x="0" y="808"/>
                    <a:pt x="0" y="808"/>
                    <a:pt x="0" y="808"/>
                  </a:cubicBezTo>
                  <a:cubicBezTo>
                    <a:pt x="381" y="808"/>
                    <a:pt x="381" y="808"/>
                    <a:pt x="381" y="808"/>
                  </a:cubicBezTo>
                  <a:cubicBezTo>
                    <a:pt x="415" y="808"/>
                    <a:pt x="441" y="769"/>
                    <a:pt x="441" y="717"/>
                  </a:cubicBezTo>
                  <a:cubicBezTo>
                    <a:pt x="441" y="468"/>
                    <a:pt x="441" y="468"/>
                    <a:pt x="441" y="468"/>
                  </a:cubicBezTo>
                  <a:cubicBezTo>
                    <a:pt x="441" y="398"/>
                    <a:pt x="483" y="342"/>
                    <a:pt x="536" y="270"/>
                  </a:cubicBezTo>
                  <a:cubicBezTo>
                    <a:pt x="569" y="225"/>
                    <a:pt x="606" y="175"/>
                    <a:pt x="637" y="115"/>
                  </a:cubicBezTo>
                  <a:cubicBezTo>
                    <a:pt x="222" y="0"/>
                    <a:pt x="222" y="0"/>
                    <a:pt x="222" y="0"/>
                  </a:cubicBezTo>
                </a:path>
              </a:pathLst>
            </a:custGeom>
            <a:solidFill>
              <a:srgbClr val="005A9E"/>
            </a:solidFill>
            <a:ln>
              <a:noFill/>
            </a:ln>
          </p:spPr>
          <p:txBody>
            <a:bodyPr vert="horz" wrap="square" lIns="68580" tIns="34290" rIns="68580" bIns="3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cs typeface="+mn-ea"/>
                <a:sym typeface="+mn-lt"/>
              </a:endParaRPr>
            </a:p>
          </p:txBody>
        </p:sp>
        <p:grpSp>
          <p:nvGrpSpPr>
            <p:cNvPr id="21" name="组合 20"/>
            <p:cNvGrpSpPr/>
            <p:nvPr/>
          </p:nvGrpSpPr>
          <p:grpSpPr>
            <a:xfrm>
              <a:off x="3882463" y="2894969"/>
              <a:ext cx="750088" cy="737000"/>
              <a:chOff x="4123036" y="1197871"/>
              <a:chExt cx="1000117" cy="982667"/>
            </a:xfrm>
          </p:grpSpPr>
          <p:sp>
            <p:nvSpPr>
              <p:cNvPr id="22" name="文本框 87"/>
              <p:cNvSpPr txBox="1"/>
              <p:nvPr/>
            </p:nvSpPr>
            <p:spPr>
              <a:xfrm>
                <a:off x="4123036" y="1197871"/>
                <a:ext cx="1000117" cy="738664"/>
              </a:xfrm>
              <a:prstGeom prst="rect">
                <a:avLst/>
              </a:prstGeom>
              <a:noFill/>
            </p:spPr>
            <p:txBody>
              <a:bodyPr wrap="square" rtlCol="0">
                <a:spAutoFit/>
              </a:bodyPr>
              <a:lstStyle/>
              <a:p>
                <a:pPr algn="ctr"/>
                <a:r>
                  <a:rPr lang="en-US" altLang="zh-CN" sz="3000" dirty="0">
                    <a:solidFill>
                      <a:prstClr val="white"/>
                    </a:solidFill>
                    <a:cs typeface="+mn-ea"/>
                    <a:sym typeface="+mn-lt"/>
                  </a:rPr>
                  <a:t>03</a:t>
                </a:r>
                <a:endParaRPr lang="zh-CN" altLang="en-US" sz="3000" dirty="0">
                  <a:solidFill>
                    <a:prstClr val="white"/>
                  </a:solidFill>
                  <a:cs typeface="+mn-ea"/>
                  <a:sym typeface="+mn-lt"/>
                </a:endParaRPr>
              </a:p>
            </p:txBody>
          </p:sp>
          <p:sp>
            <p:nvSpPr>
              <p:cNvPr id="23" name="文本框 88"/>
              <p:cNvSpPr txBox="1"/>
              <p:nvPr/>
            </p:nvSpPr>
            <p:spPr>
              <a:xfrm>
                <a:off x="4266701" y="1688095"/>
                <a:ext cx="740410" cy="492443"/>
              </a:xfrm>
              <a:prstGeom prst="rect">
                <a:avLst/>
              </a:prstGeom>
              <a:noFill/>
            </p:spPr>
            <p:txBody>
              <a:bodyPr wrap="square" rtlCol="0">
                <a:spAutoFit/>
              </a:bodyPr>
              <a:lstStyle/>
              <a:p>
                <a:pPr algn="ctr"/>
                <a:r>
                  <a:rPr lang="en-US" altLang="zh-CN" sz="900" dirty="0">
                    <a:solidFill>
                      <a:prstClr val="white"/>
                    </a:solidFill>
                    <a:cs typeface="+mn-ea"/>
                    <a:sym typeface="+mn-lt"/>
                  </a:rPr>
                  <a:t>OPTION</a:t>
                </a:r>
                <a:endParaRPr lang="zh-CN" altLang="en-US" sz="900" dirty="0">
                  <a:solidFill>
                    <a:prstClr val="white"/>
                  </a:solidFill>
                  <a:cs typeface="+mn-ea"/>
                  <a:sym typeface="+mn-lt"/>
                </a:endParaRPr>
              </a:p>
            </p:txBody>
          </p:sp>
        </p:grpSp>
        <p:sp>
          <p:nvSpPr>
            <p:cNvPr id="24" name="Freeform 29"/>
            <p:cNvSpPr/>
            <p:nvPr/>
          </p:nvSpPr>
          <p:spPr bwMode="auto">
            <a:xfrm>
              <a:off x="4506724" y="1292813"/>
              <a:ext cx="1088449" cy="1538605"/>
            </a:xfrm>
            <a:custGeom>
              <a:avLst/>
              <a:gdLst>
                <a:gd name="T0" fmla="*/ 194 w 602"/>
                <a:gd name="T1" fmla="*/ 0 h 852"/>
                <a:gd name="T2" fmla="*/ 0 w 602"/>
                <a:gd name="T3" fmla="*/ 705 h 852"/>
                <a:gd name="T4" fmla="*/ 530 w 602"/>
                <a:gd name="T5" fmla="*/ 852 h 852"/>
                <a:gd name="T6" fmla="*/ 602 w 602"/>
                <a:gd name="T7" fmla="*/ 544 h 852"/>
                <a:gd name="T8" fmla="*/ 194 w 602"/>
                <a:gd name="T9" fmla="*/ 0 h 852"/>
              </a:gdLst>
              <a:ahLst/>
              <a:cxnLst>
                <a:cxn ang="0">
                  <a:pos x="T0" y="T1"/>
                </a:cxn>
                <a:cxn ang="0">
                  <a:pos x="T2" y="T3"/>
                </a:cxn>
                <a:cxn ang="0">
                  <a:pos x="T4" y="T5"/>
                </a:cxn>
                <a:cxn ang="0">
                  <a:pos x="T6" y="T7"/>
                </a:cxn>
                <a:cxn ang="0">
                  <a:pos x="T8" y="T9"/>
                </a:cxn>
              </a:cxnLst>
              <a:rect l="0" t="0" r="r" b="b"/>
              <a:pathLst>
                <a:path w="602" h="852">
                  <a:moveTo>
                    <a:pt x="194" y="0"/>
                  </a:moveTo>
                  <a:cubicBezTo>
                    <a:pt x="0" y="705"/>
                    <a:pt x="0" y="705"/>
                    <a:pt x="0" y="705"/>
                  </a:cubicBezTo>
                  <a:cubicBezTo>
                    <a:pt x="530" y="852"/>
                    <a:pt x="530" y="852"/>
                    <a:pt x="530" y="852"/>
                  </a:cubicBezTo>
                  <a:cubicBezTo>
                    <a:pt x="571" y="772"/>
                    <a:pt x="602" y="674"/>
                    <a:pt x="602" y="544"/>
                  </a:cubicBezTo>
                  <a:cubicBezTo>
                    <a:pt x="602" y="286"/>
                    <a:pt x="429" y="69"/>
                    <a:pt x="194" y="0"/>
                  </a:cubicBezTo>
                  <a:close/>
                </a:path>
              </a:pathLst>
            </a:custGeom>
            <a:solidFill>
              <a:schemeClr val="bg1">
                <a:lumMod val="65000"/>
              </a:schemeClr>
            </a:solidFill>
            <a:ln>
              <a:noFill/>
            </a:ln>
          </p:spPr>
          <p:txBody>
            <a:bodyPr vert="horz" wrap="square" lIns="68580" tIns="34290" rIns="68580" bIns="3429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cs typeface="+mn-ea"/>
                <a:sym typeface="+mn-lt"/>
              </a:endParaRPr>
            </a:p>
          </p:txBody>
        </p:sp>
        <p:grpSp>
          <p:nvGrpSpPr>
            <p:cNvPr id="25" name="组合 24"/>
            <p:cNvGrpSpPr/>
            <p:nvPr/>
          </p:nvGrpSpPr>
          <p:grpSpPr>
            <a:xfrm>
              <a:off x="4714817" y="1677818"/>
              <a:ext cx="750088" cy="737000"/>
              <a:chOff x="4123036" y="1197871"/>
              <a:chExt cx="1000117" cy="982667"/>
            </a:xfrm>
          </p:grpSpPr>
          <p:sp>
            <p:nvSpPr>
              <p:cNvPr id="26" name="文本框 84"/>
              <p:cNvSpPr txBox="1"/>
              <p:nvPr/>
            </p:nvSpPr>
            <p:spPr>
              <a:xfrm>
                <a:off x="4123036" y="1197871"/>
                <a:ext cx="1000117" cy="738664"/>
              </a:xfrm>
              <a:prstGeom prst="rect">
                <a:avLst/>
              </a:prstGeom>
              <a:noFill/>
            </p:spPr>
            <p:txBody>
              <a:bodyPr wrap="square" rtlCol="0">
                <a:spAutoFit/>
              </a:bodyPr>
              <a:lstStyle/>
              <a:p>
                <a:pPr algn="ctr"/>
                <a:r>
                  <a:rPr lang="en-US" altLang="zh-CN" sz="3000" dirty="0">
                    <a:solidFill>
                      <a:prstClr val="white"/>
                    </a:solidFill>
                    <a:cs typeface="+mn-ea"/>
                    <a:sym typeface="+mn-lt"/>
                  </a:rPr>
                  <a:t>02</a:t>
                </a:r>
                <a:endParaRPr lang="zh-CN" altLang="en-US" sz="3000" dirty="0">
                  <a:solidFill>
                    <a:prstClr val="white"/>
                  </a:solidFill>
                  <a:cs typeface="+mn-ea"/>
                  <a:sym typeface="+mn-lt"/>
                </a:endParaRPr>
              </a:p>
            </p:txBody>
          </p:sp>
          <p:sp>
            <p:nvSpPr>
              <p:cNvPr id="27" name="文本框 85"/>
              <p:cNvSpPr txBox="1"/>
              <p:nvPr/>
            </p:nvSpPr>
            <p:spPr>
              <a:xfrm>
                <a:off x="4266701" y="1688095"/>
                <a:ext cx="740410" cy="492443"/>
              </a:xfrm>
              <a:prstGeom prst="rect">
                <a:avLst/>
              </a:prstGeom>
              <a:noFill/>
            </p:spPr>
            <p:txBody>
              <a:bodyPr wrap="square" rtlCol="0">
                <a:spAutoFit/>
              </a:bodyPr>
              <a:lstStyle/>
              <a:p>
                <a:pPr algn="ctr"/>
                <a:r>
                  <a:rPr lang="en-US" altLang="zh-CN" sz="900" dirty="0">
                    <a:solidFill>
                      <a:prstClr val="white"/>
                    </a:solidFill>
                    <a:cs typeface="+mn-ea"/>
                    <a:sym typeface="+mn-lt"/>
                  </a:rPr>
                  <a:t>OPTION</a:t>
                </a:r>
                <a:endParaRPr lang="zh-CN" altLang="en-US" sz="900" dirty="0">
                  <a:solidFill>
                    <a:prstClr val="white"/>
                  </a:solidFill>
                  <a:cs typeface="+mn-ea"/>
                  <a:sym typeface="+mn-lt"/>
                </a:endParaRPr>
              </a:p>
            </p:txBody>
          </p:sp>
        </p:grpSp>
        <p:grpSp>
          <p:nvGrpSpPr>
            <p:cNvPr id="32" name="组合 31"/>
            <p:cNvGrpSpPr/>
            <p:nvPr/>
          </p:nvGrpSpPr>
          <p:grpSpPr>
            <a:xfrm>
              <a:off x="4442753" y="3394131"/>
              <a:ext cx="750088" cy="737000"/>
              <a:chOff x="4123036" y="1197871"/>
              <a:chExt cx="1000117" cy="982667"/>
            </a:xfrm>
          </p:grpSpPr>
          <p:sp>
            <p:nvSpPr>
              <p:cNvPr id="33" name="文本框 90"/>
              <p:cNvSpPr txBox="1"/>
              <p:nvPr/>
            </p:nvSpPr>
            <p:spPr>
              <a:xfrm>
                <a:off x="4123036" y="1197871"/>
                <a:ext cx="1000117" cy="738664"/>
              </a:xfrm>
              <a:prstGeom prst="rect">
                <a:avLst/>
              </a:prstGeom>
              <a:noFill/>
            </p:spPr>
            <p:txBody>
              <a:bodyPr wrap="square" rtlCol="0">
                <a:spAutoFit/>
              </a:bodyPr>
              <a:lstStyle/>
              <a:p>
                <a:pPr algn="ctr"/>
                <a:r>
                  <a:rPr lang="en-US" altLang="zh-CN" sz="3000" dirty="0">
                    <a:solidFill>
                      <a:prstClr val="white"/>
                    </a:solidFill>
                    <a:cs typeface="+mn-ea"/>
                    <a:sym typeface="+mn-lt"/>
                  </a:rPr>
                  <a:t>04</a:t>
                </a:r>
                <a:endParaRPr lang="zh-CN" altLang="en-US" sz="3000" dirty="0">
                  <a:solidFill>
                    <a:prstClr val="white"/>
                  </a:solidFill>
                  <a:cs typeface="+mn-ea"/>
                  <a:sym typeface="+mn-lt"/>
                </a:endParaRPr>
              </a:p>
            </p:txBody>
          </p:sp>
          <p:sp>
            <p:nvSpPr>
              <p:cNvPr id="34" name="文本框 91"/>
              <p:cNvSpPr txBox="1"/>
              <p:nvPr/>
            </p:nvSpPr>
            <p:spPr>
              <a:xfrm>
                <a:off x="4266701" y="1688095"/>
                <a:ext cx="740410" cy="492443"/>
              </a:xfrm>
              <a:prstGeom prst="rect">
                <a:avLst/>
              </a:prstGeom>
              <a:noFill/>
            </p:spPr>
            <p:txBody>
              <a:bodyPr wrap="square" rtlCol="0">
                <a:spAutoFit/>
              </a:bodyPr>
              <a:lstStyle/>
              <a:p>
                <a:pPr algn="ctr"/>
                <a:r>
                  <a:rPr lang="en-US" altLang="zh-CN" sz="900" dirty="0">
                    <a:solidFill>
                      <a:prstClr val="white"/>
                    </a:solidFill>
                    <a:cs typeface="+mn-ea"/>
                    <a:sym typeface="+mn-lt"/>
                  </a:rPr>
                  <a:t>OPTION</a:t>
                </a:r>
                <a:endParaRPr lang="zh-CN" altLang="en-US" sz="900" dirty="0">
                  <a:solidFill>
                    <a:prstClr val="white"/>
                  </a:solidFill>
                  <a:cs typeface="+mn-ea"/>
                  <a:sym typeface="+mn-lt"/>
                </a:endParaRPr>
              </a:p>
            </p:txBody>
          </p:sp>
        </p:grpSp>
      </p:grpSp>
      <p:grpSp>
        <p:nvGrpSpPr>
          <p:cNvPr id="36" name="组合 35"/>
          <p:cNvGrpSpPr/>
          <p:nvPr/>
        </p:nvGrpSpPr>
        <p:grpSpPr>
          <a:xfrm>
            <a:off x="1089654" y="2995299"/>
            <a:ext cx="2059727" cy="1484342"/>
            <a:chOff x="1631848" y="1453866"/>
            <a:chExt cx="2348180" cy="2007587"/>
          </a:xfrm>
        </p:grpSpPr>
        <p:sp>
          <p:nvSpPr>
            <p:cNvPr id="37" name="任意多边形 36"/>
            <p:cNvSpPr/>
            <p:nvPr/>
          </p:nvSpPr>
          <p:spPr>
            <a:xfrm rot="5400000" flipH="1" flipV="1">
              <a:off x="3291821" y="2773246"/>
              <a:ext cx="688208" cy="688206"/>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chemeClr val="bg1">
                <a:lumMod val="65000"/>
              </a:schemeClr>
            </a:solidFill>
            <a:ln w="25400" cap="flat" cmpd="sng" algn="ctr">
              <a:noFill/>
              <a:prstDash val="solid"/>
            </a:ln>
            <a:effectLst>
              <a:outerShdw blurRad="139700" dist="635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38" name="任意多边形 37"/>
            <p:cNvSpPr/>
            <p:nvPr/>
          </p:nvSpPr>
          <p:spPr>
            <a:xfrm rot="5400000">
              <a:off x="1631848" y="1453866"/>
              <a:ext cx="688207" cy="688207"/>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chemeClr val="bg1">
                <a:lumMod val="65000"/>
              </a:schemeClr>
            </a:solidFill>
            <a:ln w="25400" cap="flat" cmpd="sng" algn="ctr">
              <a:noFill/>
              <a:prstDash val="solid"/>
            </a:ln>
            <a:effectLst>
              <a:outerShdw blurRad="139700" dist="635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39" name="对角圆角矩形 38"/>
            <p:cNvSpPr/>
            <p:nvPr/>
          </p:nvSpPr>
          <p:spPr>
            <a:xfrm rot="5400000">
              <a:off x="1947808" y="1416818"/>
              <a:ext cx="1717868" cy="2064826"/>
            </a:xfrm>
            <a:prstGeom prst="round2DiagRect">
              <a:avLst>
                <a:gd name="adj1" fmla="val 22105"/>
                <a:gd name="adj2" fmla="val 0"/>
              </a:avLst>
            </a:prstGeom>
            <a:solidFill>
              <a:schemeClr val="bg1">
                <a:lumMod val="95000"/>
              </a:schemeClr>
            </a:solidFill>
            <a:ln w="15875" cap="flat" cmpd="sng" algn="ctr">
              <a:gradFill flip="none" rotWithShape="1">
                <a:gsLst>
                  <a:gs pos="0">
                    <a:sysClr val="window" lastClr="FFFFFF"/>
                  </a:gs>
                  <a:gs pos="100000">
                    <a:srgbClr val="E2E2E2"/>
                  </a:gs>
                </a:gsLst>
                <a:lin ang="2700000" scaled="1"/>
                <a:tileRect/>
              </a:gradFill>
              <a:prstDash val="solid"/>
            </a:ln>
            <a:effectLst>
              <a:outerShdw blurRad="114300" dist="508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grpSp>
      <p:grpSp>
        <p:nvGrpSpPr>
          <p:cNvPr id="40" name="组合 39"/>
          <p:cNvGrpSpPr/>
          <p:nvPr/>
        </p:nvGrpSpPr>
        <p:grpSpPr>
          <a:xfrm>
            <a:off x="1091341" y="1242400"/>
            <a:ext cx="2003914" cy="1484342"/>
            <a:chOff x="1631848" y="1453866"/>
            <a:chExt cx="2348180" cy="2007587"/>
          </a:xfrm>
        </p:grpSpPr>
        <p:sp>
          <p:nvSpPr>
            <p:cNvPr id="41" name="任意多边形 40"/>
            <p:cNvSpPr/>
            <p:nvPr/>
          </p:nvSpPr>
          <p:spPr>
            <a:xfrm rot="5400000" flipH="1" flipV="1">
              <a:off x="3291821" y="2773246"/>
              <a:ext cx="688208" cy="688206"/>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5A9E"/>
            </a:solidFill>
            <a:ln w="25400" cap="flat" cmpd="sng" algn="ctr">
              <a:noFill/>
              <a:prstDash val="solid"/>
            </a:ln>
            <a:effectLst>
              <a:outerShdw blurRad="139700" dist="635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42" name="任意多边形 41"/>
            <p:cNvSpPr/>
            <p:nvPr/>
          </p:nvSpPr>
          <p:spPr>
            <a:xfrm rot="5400000">
              <a:off x="1631848" y="1453866"/>
              <a:ext cx="688207" cy="688207"/>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5A9E"/>
            </a:solidFill>
            <a:ln w="25400" cap="flat" cmpd="sng" algn="ctr">
              <a:noFill/>
              <a:prstDash val="solid"/>
            </a:ln>
            <a:effectLst>
              <a:outerShdw blurRad="139700" dist="635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43" name="对角圆角矩形 42"/>
            <p:cNvSpPr/>
            <p:nvPr/>
          </p:nvSpPr>
          <p:spPr>
            <a:xfrm rot="5400000">
              <a:off x="1947808" y="1416818"/>
              <a:ext cx="1717868" cy="2064826"/>
            </a:xfrm>
            <a:prstGeom prst="round2DiagRect">
              <a:avLst>
                <a:gd name="adj1" fmla="val 22105"/>
                <a:gd name="adj2" fmla="val 0"/>
              </a:avLst>
            </a:prstGeom>
            <a:solidFill>
              <a:schemeClr val="bg1">
                <a:lumMod val="95000"/>
              </a:schemeClr>
            </a:solidFill>
            <a:ln w="15875" cap="flat" cmpd="sng" algn="ctr">
              <a:gradFill flip="none" rotWithShape="1">
                <a:gsLst>
                  <a:gs pos="0">
                    <a:sysClr val="window" lastClr="FFFFFF"/>
                  </a:gs>
                  <a:gs pos="100000">
                    <a:srgbClr val="E2E2E2"/>
                  </a:gs>
                </a:gsLst>
                <a:lin ang="2700000" scaled="1"/>
                <a:tileRect/>
              </a:gradFill>
              <a:prstDash val="solid"/>
            </a:ln>
            <a:effectLst>
              <a:outerShdw blurRad="114300" dist="508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grpSp>
      <p:grpSp>
        <p:nvGrpSpPr>
          <p:cNvPr id="44" name="组合 43"/>
          <p:cNvGrpSpPr/>
          <p:nvPr/>
        </p:nvGrpSpPr>
        <p:grpSpPr>
          <a:xfrm>
            <a:off x="6048746" y="3132496"/>
            <a:ext cx="2059727" cy="1347145"/>
            <a:chOff x="1631848" y="1453866"/>
            <a:chExt cx="2348180" cy="2007587"/>
          </a:xfrm>
        </p:grpSpPr>
        <p:sp>
          <p:nvSpPr>
            <p:cNvPr id="45" name="任意多边形 44"/>
            <p:cNvSpPr/>
            <p:nvPr/>
          </p:nvSpPr>
          <p:spPr>
            <a:xfrm rot="5400000" flipH="1" flipV="1">
              <a:off x="3291821" y="2773246"/>
              <a:ext cx="688208" cy="688206"/>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5A9E"/>
            </a:solidFill>
            <a:ln w="25400" cap="flat" cmpd="sng" algn="ctr">
              <a:noFill/>
              <a:prstDash val="solid"/>
            </a:ln>
            <a:effectLst>
              <a:outerShdw blurRad="139700" dist="635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46" name="任意多边形 45"/>
            <p:cNvSpPr/>
            <p:nvPr/>
          </p:nvSpPr>
          <p:spPr>
            <a:xfrm rot="5400000">
              <a:off x="1631848" y="1453866"/>
              <a:ext cx="688207" cy="688207"/>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rgbClr val="005A9E"/>
            </a:solidFill>
            <a:ln w="25400" cap="flat" cmpd="sng" algn="ctr">
              <a:noFill/>
              <a:prstDash val="solid"/>
            </a:ln>
            <a:effectLst>
              <a:outerShdw blurRad="139700" dist="635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47" name="对角圆角矩形 46"/>
            <p:cNvSpPr/>
            <p:nvPr/>
          </p:nvSpPr>
          <p:spPr>
            <a:xfrm rot="5400000">
              <a:off x="1947808" y="1416818"/>
              <a:ext cx="1717868" cy="2064826"/>
            </a:xfrm>
            <a:prstGeom prst="round2DiagRect">
              <a:avLst>
                <a:gd name="adj1" fmla="val 22105"/>
                <a:gd name="adj2" fmla="val 0"/>
              </a:avLst>
            </a:prstGeom>
            <a:solidFill>
              <a:srgbClr val="EEEEEE"/>
            </a:solidFill>
            <a:ln w="15875" cap="flat" cmpd="sng" algn="ctr">
              <a:gradFill flip="none" rotWithShape="1">
                <a:gsLst>
                  <a:gs pos="0">
                    <a:sysClr val="window" lastClr="FFFFFF"/>
                  </a:gs>
                  <a:gs pos="100000">
                    <a:srgbClr val="E2E2E2"/>
                  </a:gs>
                </a:gsLst>
                <a:lin ang="2700000" scaled="1"/>
                <a:tileRect/>
              </a:gradFill>
              <a:prstDash val="solid"/>
            </a:ln>
            <a:effectLst>
              <a:outerShdw blurRad="114300" dist="508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grpSp>
      <p:grpSp>
        <p:nvGrpSpPr>
          <p:cNvPr id="48" name="组合 47"/>
          <p:cNvGrpSpPr/>
          <p:nvPr/>
        </p:nvGrpSpPr>
        <p:grpSpPr>
          <a:xfrm>
            <a:off x="6052604" y="1285950"/>
            <a:ext cx="2003914" cy="1394879"/>
            <a:chOff x="1631848" y="1453866"/>
            <a:chExt cx="2348180" cy="2007587"/>
          </a:xfrm>
        </p:grpSpPr>
        <p:sp>
          <p:nvSpPr>
            <p:cNvPr id="49" name="任意多边形 48"/>
            <p:cNvSpPr/>
            <p:nvPr/>
          </p:nvSpPr>
          <p:spPr>
            <a:xfrm rot="5400000" flipH="1" flipV="1">
              <a:off x="3291821" y="2773246"/>
              <a:ext cx="688208" cy="688206"/>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chemeClr val="bg1">
                <a:lumMod val="65000"/>
              </a:schemeClr>
            </a:solidFill>
            <a:ln w="25400" cap="flat" cmpd="sng" algn="ctr">
              <a:noFill/>
              <a:prstDash val="solid"/>
            </a:ln>
            <a:effectLst>
              <a:outerShdw blurRad="139700" dist="635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50" name="任意多边形 49"/>
            <p:cNvSpPr/>
            <p:nvPr/>
          </p:nvSpPr>
          <p:spPr>
            <a:xfrm rot="5400000">
              <a:off x="1631848" y="1453866"/>
              <a:ext cx="688207" cy="688207"/>
            </a:xfrm>
            <a:custGeom>
              <a:avLst/>
              <a:gdLst>
                <a:gd name="connsiteX0" fmla="*/ 0 w 1219200"/>
                <a:gd name="connsiteY0" fmla="*/ 1219200 h 1219200"/>
                <a:gd name="connsiteX1" fmla="*/ 0 w 1219200"/>
                <a:gd name="connsiteY1" fmla="*/ 1016000 h 1219200"/>
                <a:gd name="connsiteX2" fmla="*/ 0 w 1219200"/>
                <a:gd name="connsiteY2" fmla="*/ 101600 h 1219200"/>
                <a:gd name="connsiteX3" fmla="*/ 101600 w 1219200"/>
                <a:gd name="connsiteY3" fmla="*/ 0 h 1219200"/>
                <a:gd name="connsiteX4" fmla="*/ 203200 w 1219200"/>
                <a:gd name="connsiteY4" fmla="*/ 101600 h 1219200"/>
                <a:gd name="connsiteX5" fmla="*/ 203200 w 1219200"/>
                <a:gd name="connsiteY5" fmla="*/ 1016000 h 1219200"/>
                <a:gd name="connsiteX6" fmla="*/ 1117600 w 1219200"/>
                <a:gd name="connsiteY6" fmla="*/ 1016000 h 1219200"/>
                <a:gd name="connsiteX7" fmla="*/ 1219200 w 1219200"/>
                <a:gd name="connsiteY7" fmla="*/ 1117600 h 1219200"/>
                <a:gd name="connsiteX8" fmla="*/ 1117600 w 1219200"/>
                <a:gd name="connsiteY8" fmla="*/ 1219200 h 1219200"/>
                <a:gd name="connsiteX9" fmla="*/ 203200 w 1219200"/>
                <a:gd name="connsiteY9" fmla="*/ 1219200 h 121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9200" h="1219200">
                  <a:moveTo>
                    <a:pt x="0" y="1219200"/>
                  </a:moveTo>
                  <a:lnTo>
                    <a:pt x="0" y="1016000"/>
                  </a:lnTo>
                  <a:lnTo>
                    <a:pt x="0" y="101600"/>
                  </a:lnTo>
                  <a:cubicBezTo>
                    <a:pt x="0" y="45488"/>
                    <a:pt x="45488" y="0"/>
                    <a:pt x="101600" y="0"/>
                  </a:cubicBezTo>
                  <a:cubicBezTo>
                    <a:pt x="157712" y="0"/>
                    <a:pt x="203200" y="45488"/>
                    <a:pt x="203200" y="101600"/>
                  </a:cubicBezTo>
                  <a:lnTo>
                    <a:pt x="203200" y="1016000"/>
                  </a:lnTo>
                  <a:lnTo>
                    <a:pt x="1117600" y="1016000"/>
                  </a:lnTo>
                  <a:cubicBezTo>
                    <a:pt x="1173712" y="1016000"/>
                    <a:pt x="1219200" y="1061488"/>
                    <a:pt x="1219200" y="1117600"/>
                  </a:cubicBezTo>
                  <a:cubicBezTo>
                    <a:pt x="1219200" y="1173712"/>
                    <a:pt x="1173712" y="1219200"/>
                    <a:pt x="1117600" y="1219200"/>
                  </a:cubicBezTo>
                  <a:lnTo>
                    <a:pt x="203200" y="1219200"/>
                  </a:lnTo>
                  <a:close/>
                </a:path>
              </a:pathLst>
            </a:custGeom>
            <a:solidFill>
              <a:schemeClr val="bg1">
                <a:lumMod val="65000"/>
              </a:schemeClr>
            </a:solidFill>
            <a:ln w="25400" cap="flat" cmpd="sng" algn="ctr">
              <a:noFill/>
              <a:prstDash val="solid"/>
            </a:ln>
            <a:effectLst>
              <a:outerShdw blurRad="139700" dist="635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sp>
          <p:nvSpPr>
            <p:cNvPr id="51" name="对角圆角矩形 50"/>
            <p:cNvSpPr/>
            <p:nvPr/>
          </p:nvSpPr>
          <p:spPr>
            <a:xfrm rot="5400000">
              <a:off x="1947808" y="1416818"/>
              <a:ext cx="1717868" cy="2064826"/>
            </a:xfrm>
            <a:prstGeom prst="round2DiagRect">
              <a:avLst>
                <a:gd name="adj1" fmla="val 22105"/>
                <a:gd name="adj2" fmla="val 0"/>
              </a:avLst>
            </a:prstGeom>
            <a:solidFill>
              <a:schemeClr val="bg1">
                <a:lumMod val="95000"/>
              </a:schemeClr>
            </a:solidFill>
            <a:ln w="15875" cap="flat" cmpd="sng" algn="ctr">
              <a:gradFill flip="none" rotWithShape="1">
                <a:gsLst>
                  <a:gs pos="0">
                    <a:sysClr val="window" lastClr="FFFFFF"/>
                  </a:gs>
                  <a:gs pos="100000">
                    <a:srgbClr val="E2E2E2"/>
                  </a:gs>
                </a:gsLst>
                <a:lin ang="2700000" scaled="1"/>
                <a:tileRect/>
              </a:gradFill>
              <a:prstDash val="solid"/>
            </a:ln>
            <a:effectLst>
              <a:outerShdw blurRad="114300" dist="50800" dir="8100000" algn="tr" rotWithShape="0">
                <a:prstClr val="black">
                  <a:alpha val="3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white"/>
                </a:solidFill>
                <a:effectLst/>
                <a:uLnTx/>
                <a:uFillTx/>
                <a:cs typeface="+mn-ea"/>
                <a:sym typeface="+mn-lt"/>
              </a:endParaRPr>
            </a:p>
          </p:txBody>
        </p:sp>
      </p:grpSp>
      <p:grpSp>
        <p:nvGrpSpPr>
          <p:cNvPr id="52" name="组合 51"/>
          <p:cNvGrpSpPr/>
          <p:nvPr/>
        </p:nvGrpSpPr>
        <p:grpSpPr>
          <a:xfrm>
            <a:off x="6270176" y="3275689"/>
            <a:ext cx="1477013" cy="1092607"/>
            <a:chOff x="3957494" y="2784740"/>
            <a:chExt cx="1833525" cy="1450197"/>
          </a:xfrm>
        </p:grpSpPr>
        <p:sp>
          <p:nvSpPr>
            <p:cNvPr id="53" name="文本框 127"/>
            <p:cNvSpPr txBox="1"/>
            <p:nvPr/>
          </p:nvSpPr>
          <p:spPr>
            <a:xfrm>
              <a:off x="3957494" y="2784740"/>
              <a:ext cx="1833525" cy="408506"/>
            </a:xfrm>
            <a:prstGeom prst="rect">
              <a:avLst/>
            </a:prstGeom>
            <a:noFill/>
          </p:spPr>
          <p:txBody>
            <a:bodyPr wrap="square" rtlCol="0">
              <a:spAutoFit/>
            </a:bodyPr>
            <a:lstStyle/>
            <a:p>
              <a:r>
                <a:rPr lang="zh-CN" altLang="en-US" sz="1400" dirty="0" smtClean="0">
                  <a:solidFill>
                    <a:prstClr val="black">
                      <a:lumMod val="50000"/>
                      <a:lumOff val="50000"/>
                    </a:prstClr>
                  </a:solidFill>
                  <a:cs typeface="+mn-ea"/>
                  <a:sym typeface="+mn-lt"/>
                </a:rPr>
                <a:t>主分片数不能改？</a:t>
              </a:r>
              <a:endParaRPr lang="zh-CN" altLang="en-US" sz="1400" dirty="0">
                <a:solidFill>
                  <a:prstClr val="black">
                    <a:lumMod val="50000"/>
                    <a:lumOff val="50000"/>
                  </a:prstClr>
                </a:solidFill>
                <a:cs typeface="+mn-ea"/>
                <a:sym typeface="+mn-lt"/>
              </a:endParaRPr>
            </a:p>
          </p:txBody>
        </p:sp>
        <p:sp>
          <p:nvSpPr>
            <p:cNvPr id="54" name="文本框 128"/>
            <p:cNvSpPr txBox="1"/>
            <p:nvPr/>
          </p:nvSpPr>
          <p:spPr>
            <a:xfrm>
              <a:off x="3997871" y="3193247"/>
              <a:ext cx="1561354" cy="1041690"/>
            </a:xfrm>
            <a:prstGeom prst="rect">
              <a:avLst/>
            </a:prstGeom>
            <a:noFill/>
          </p:spPr>
          <p:txBody>
            <a:bodyPr wrap="square" rtlCol="0">
              <a:spAutoFit/>
            </a:bodyPr>
            <a:lstStyle/>
            <a:p>
              <a:r>
                <a:rPr lang="zh-CN" altLang="en-US" sz="500" dirty="0"/>
                <a:t>分布式的系统中路由算法的弊端：增加</a:t>
              </a:r>
              <a:r>
                <a:rPr lang="en-US" altLang="zh-CN" sz="500" dirty="0"/>
                <a:t>/</a:t>
              </a:r>
              <a:r>
                <a:rPr lang="zh-CN" altLang="en-US" sz="500" dirty="0"/>
                <a:t>删除节点时会有路由错误的问题，动态分配会有大量的数据迁移，分配不合理又会影响性能对此</a:t>
              </a:r>
              <a:endParaRPr lang="en-US" altLang="zh-CN" sz="500" dirty="0"/>
            </a:p>
            <a:p>
              <a:r>
                <a:rPr lang="zh-CN" altLang="en-US" sz="500" dirty="0"/>
                <a:t>对应的解决方案：如</a:t>
              </a:r>
              <a:r>
                <a:rPr lang="en-US" altLang="zh-CN" sz="500" dirty="0" err="1"/>
                <a:t>redis</a:t>
              </a:r>
              <a:r>
                <a:rPr lang="zh-CN" altLang="en-US" sz="500" dirty="0"/>
                <a:t>的一致性</a:t>
              </a:r>
              <a:r>
                <a:rPr lang="en-US" altLang="zh-CN" sz="500" dirty="0"/>
                <a:t>hash</a:t>
              </a:r>
              <a:r>
                <a:rPr lang="zh-CN" altLang="en-US" sz="500" dirty="0"/>
                <a:t>算法</a:t>
              </a:r>
              <a:endParaRPr lang="en-US" altLang="zh-CN" sz="500" dirty="0"/>
            </a:p>
            <a:p>
              <a:r>
                <a:rPr lang="en-US" altLang="zh-CN" sz="500" dirty="0"/>
                <a:t>ES</a:t>
              </a:r>
              <a:r>
                <a:rPr lang="zh-CN" altLang="en-US" sz="500" dirty="0"/>
                <a:t>的解决方案是：</a:t>
              </a:r>
              <a:r>
                <a:rPr lang="en-US" altLang="zh-CN" sz="500" dirty="0"/>
                <a:t>index</a:t>
              </a:r>
              <a:r>
                <a:rPr lang="zh-CN" altLang="en-US" sz="500" dirty="0"/>
                <a:t>建立好之后不允重新设置分片，需要重新设置需要</a:t>
              </a:r>
              <a:r>
                <a:rPr lang="en-US" altLang="zh-CN" sz="500" dirty="0" err="1"/>
                <a:t>reindex</a:t>
              </a:r>
              <a:r>
                <a:rPr lang="en-US" altLang="zh-CN" sz="500" dirty="0"/>
                <a:t> </a:t>
              </a:r>
              <a:endParaRPr lang="en-US" altLang="zh-CN" sz="500" dirty="0"/>
            </a:p>
          </p:txBody>
        </p:sp>
      </p:grpSp>
      <p:grpSp>
        <p:nvGrpSpPr>
          <p:cNvPr id="55" name="组合 54"/>
          <p:cNvGrpSpPr/>
          <p:nvPr/>
        </p:nvGrpSpPr>
        <p:grpSpPr>
          <a:xfrm>
            <a:off x="1389698" y="3417719"/>
            <a:ext cx="1502918" cy="765386"/>
            <a:chOff x="4520387" y="3166877"/>
            <a:chExt cx="1833525" cy="774234"/>
          </a:xfrm>
        </p:grpSpPr>
        <p:sp>
          <p:nvSpPr>
            <p:cNvPr id="56" name="文本框 130"/>
            <p:cNvSpPr txBox="1"/>
            <p:nvPr/>
          </p:nvSpPr>
          <p:spPr>
            <a:xfrm>
              <a:off x="4520387" y="3166877"/>
              <a:ext cx="1833525" cy="333327"/>
            </a:xfrm>
            <a:prstGeom prst="rect">
              <a:avLst/>
            </a:prstGeom>
            <a:noFill/>
          </p:spPr>
          <p:txBody>
            <a:bodyPr wrap="square" rtlCol="0">
              <a:spAutoFit/>
            </a:bodyPr>
            <a:lstStyle/>
            <a:p>
              <a:r>
                <a:rPr lang="zh-CN" altLang="en-US" sz="1400" dirty="0" smtClean="0">
                  <a:solidFill>
                    <a:prstClr val="black">
                      <a:lumMod val="50000"/>
                      <a:lumOff val="50000"/>
                    </a:prstClr>
                  </a:solidFill>
                  <a:cs typeface="+mn-ea"/>
                  <a:sym typeface="+mn-lt"/>
                </a:rPr>
                <a:t>字段类型不能改？</a:t>
              </a:r>
              <a:endParaRPr lang="zh-CN" altLang="en-US" sz="1400" dirty="0">
                <a:solidFill>
                  <a:prstClr val="black">
                    <a:lumMod val="50000"/>
                    <a:lumOff val="50000"/>
                  </a:prstClr>
                </a:solidFill>
                <a:cs typeface="+mn-ea"/>
                <a:sym typeface="+mn-lt"/>
              </a:endParaRPr>
            </a:p>
          </p:txBody>
        </p:sp>
        <p:sp>
          <p:nvSpPr>
            <p:cNvPr id="57" name="文本框 131"/>
            <p:cNvSpPr txBox="1"/>
            <p:nvPr/>
          </p:nvSpPr>
          <p:spPr>
            <a:xfrm>
              <a:off x="4656472" y="3474109"/>
              <a:ext cx="1561354" cy="467002"/>
            </a:xfrm>
            <a:prstGeom prst="rect">
              <a:avLst/>
            </a:prstGeom>
            <a:noFill/>
          </p:spPr>
          <p:txBody>
            <a:bodyPr wrap="square" rtlCol="0">
              <a:spAutoFit/>
            </a:bodyPr>
            <a:lstStyle/>
            <a:p>
              <a:pPr algn="just"/>
              <a:r>
                <a:rPr lang="zh-CN" altLang="en-US" sz="800" dirty="0" smtClean="0">
                  <a:solidFill>
                    <a:prstClr val="black">
                      <a:lumMod val="50000"/>
                      <a:lumOff val="50000"/>
                    </a:prstClr>
                  </a:solidFill>
                  <a:cs typeface="+mn-ea"/>
                  <a:sym typeface="+mn-lt"/>
                </a:rPr>
                <a:t>更改字段类型会使之前的索引失效</a:t>
              </a:r>
              <a:r>
                <a:rPr lang="zh-CN" altLang="en-US" sz="800" dirty="0" smtClean="0">
                  <a:solidFill>
                    <a:prstClr val="black">
                      <a:lumMod val="50000"/>
                      <a:lumOff val="50000"/>
                    </a:prstClr>
                  </a:solidFill>
                  <a:cs typeface="+mn-ea"/>
                  <a:sym typeface="+mn-lt"/>
                  <a:hlinkClick r:id="rId1"/>
                </a:rPr>
                <a:t>详情</a:t>
              </a:r>
              <a:endParaRPr lang="en-US" altLang="zh-CN" sz="800" dirty="0" smtClean="0">
                <a:solidFill>
                  <a:prstClr val="black">
                    <a:lumMod val="50000"/>
                    <a:lumOff val="50000"/>
                  </a:prstClr>
                </a:solidFill>
                <a:cs typeface="+mn-ea"/>
                <a:sym typeface="+mn-lt"/>
              </a:endParaRPr>
            </a:p>
            <a:p>
              <a:pPr algn="just"/>
              <a:endParaRPr lang="en-US" altLang="zh-CN" sz="800" dirty="0">
                <a:solidFill>
                  <a:prstClr val="black">
                    <a:lumMod val="50000"/>
                    <a:lumOff val="50000"/>
                  </a:prstClr>
                </a:solidFill>
                <a:cs typeface="+mn-ea"/>
                <a:sym typeface="+mn-lt"/>
              </a:endParaRPr>
            </a:p>
          </p:txBody>
        </p:sp>
      </p:grpSp>
      <p:grpSp>
        <p:nvGrpSpPr>
          <p:cNvPr id="58" name="组合 57"/>
          <p:cNvGrpSpPr/>
          <p:nvPr/>
        </p:nvGrpSpPr>
        <p:grpSpPr>
          <a:xfrm>
            <a:off x="6259783" y="1347120"/>
            <a:ext cx="1410827" cy="1132633"/>
            <a:chOff x="4520387" y="3166877"/>
            <a:chExt cx="1823173" cy="1038533"/>
          </a:xfrm>
        </p:grpSpPr>
        <p:sp>
          <p:nvSpPr>
            <p:cNvPr id="59" name="文本框 133"/>
            <p:cNvSpPr txBox="1"/>
            <p:nvPr/>
          </p:nvSpPr>
          <p:spPr>
            <a:xfrm>
              <a:off x="4520387" y="3166877"/>
              <a:ext cx="1823173" cy="345595"/>
            </a:xfrm>
            <a:prstGeom prst="rect">
              <a:avLst/>
            </a:prstGeom>
            <a:noFill/>
          </p:spPr>
          <p:txBody>
            <a:bodyPr wrap="square" rtlCol="0">
              <a:spAutoFit/>
            </a:bodyPr>
            <a:lstStyle/>
            <a:p>
              <a:r>
                <a:rPr lang="zh-CN" altLang="en-US" sz="1400" dirty="0" smtClean="0">
                  <a:solidFill>
                    <a:prstClr val="black">
                      <a:lumMod val="50000"/>
                      <a:lumOff val="50000"/>
                    </a:prstClr>
                  </a:solidFill>
                  <a:cs typeface="+mn-ea"/>
                  <a:sym typeface="+mn-lt"/>
                </a:rPr>
                <a:t>字段排序问题</a:t>
              </a:r>
              <a:endParaRPr lang="zh-CN" altLang="en-US" sz="1400" dirty="0">
                <a:solidFill>
                  <a:prstClr val="black">
                    <a:lumMod val="50000"/>
                    <a:lumOff val="50000"/>
                  </a:prstClr>
                </a:solidFill>
                <a:cs typeface="+mn-ea"/>
                <a:sym typeface="+mn-lt"/>
              </a:endParaRPr>
            </a:p>
          </p:txBody>
        </p:sp>
        <p:sp>
          <p:nvSpPr>
            <p:cNvPr id="60" name="文本框 134"/>
            <p:cNvSpPr txBox="1"/>
            <p:nvPr/>
          </p:nvSpPr>
          <p:spPr>
            <a:xfrm>
              <a:off x="4536667" y="3443453"/>
              <a:ext cx="1555065" cy="761957"/>
            </a:xfrm>
            <a:prstGeom prst="rect">
              <a:avLst/>
            </a:prstGeom>
            <a:noFill/>
          </p:spPr>
          <p:txBody>
            <a:bodyPr wrap="square" rtlCol="0">
              <a:spAutoFit/>
            </a:bodyPr>
            <a:lstStyle/>
            <a:p>
              <a:pPr algn="just"/>
              <a:r>
                <a:rPr lang="zh-CN" altLang="en-US" sz="800" dirty="0">
                  <a:solidFill>
                    <a:prstClr val="black">
                      <a:lumMod val="50000"/>
                      <a:lumOff val="50000"/>
                    </a:prstClr>
                  </a:solidFill>
                  <a:cs typeface="+mn-ea"/>
                  <a:sym typeface="+mn-lt"/>
                </a:rPr>
                <a:t>媒</a:t>
              </a:r>
              <a:r>
                <a:rPr lang="zh-CN" altLang="en-US" sz="800" dirty="0" smtClean="0">
                  <a:solidFill>
                    <a:prstClr val="black">
                      <a:lumMod val="50000"/>
                      <a:lumOff val="50000"/>
                    </a:prstClr>
                  </a:solidFill>
                  <a:cs typeface="+mn-ea"/>
                  <a:sym typeface="+mn-lt"/>
                </a:rPr>
                <a:t>资字段很多，在</a:t>
              </a:r>
              <a:r>
                <a:rPr lang="en-US" altLang="zh-CN" sz="800" dirty="0" smtClean="0">
                  <a:solidFill>
                    <a:prstClr val="black">
                      <a:lumMod val="50000"/>
                      <a:lumOff val="50000"/>
                    </a:prstClr>
                  </a:solidFill>
                  <a:cs typeface="+mn-ea"/>
                  <a:sym typeface="+mn-lt"/>
                </a:rPr>
                <a:t>ES</a:t>
              </a:r>
              <a:r>
                <a:rPr lang="zh-CN" altLang="en-US" sz="800" dirty="0" smtClean="0">
                  <a:solidFill>
                    <a:prstClr val="black">
                      <a:lumMod val="50000"/>
                      <a:lumOff val="50000"/>
                    </a:prstClr>
                  </a:solidFill>
                  <a:cs typeface="+mn-ea"/>
                  <a:sym typeface="+mn-lt"/>
                </a:rPr>
                <a:t>默认按</a:t>
              </a:r>
              <a:r>
                <a:rPr lang="en-US" altLang="zh-CN" sz="800" dirty="0" err="1" smtClean="0">
                  <a:solidFill>
                    <a:prstClr val="black">
                      <a:lumMod val="50000"/>
                      <a:lumOff val="50000"/>
                    </a:prstClr>
                  </a:solidFill>
                  <a:cs typeface="+mn-ea"/>
                  <a:sym typeface="+mn-lt"/>
                </a:rPr>
                <a:t>text+keyword</a:t>
              </a:r>
              <a:r>
                <a:rPr lang="zh-CN" altLang="en-US" sz="800" dirty="0" smtClean="0">
                  <a:solidFill>
                    <a:prstClr val="black">
                      <a:lumMod val="50000"/>
                      <a:lumOff val="50000"/>
                    </a:prstClr>
                  </a:solidFill>
                  <a:cs typeface="+mn-ea"/>
                  <a:sym typeface="+mn-lt"/>
                </a:rPr>
                <a:t>两种方式存，字段本身是</a:t>
              </a:r>
              <a:r>
                <a:rPr lang="en-US" altLang="zh-CN" sz="800" dirty="0" smtClean="0">
                  <a:solidFill>
                    <a:prstClr val="black">
                      <a:lumMod val="50000"/>
                      <a:lumOff val="50000"/>
                    </a:prstClr>
                  </a:solidFill>
                  <a:cs typeface="+mn-ea"/>
                  <a:sym typeface="+mn-lt"/>
                </a:rPr>
                <a:t>text</a:t>
              </a:r>
              <a:r>
                <a:rPr lang="zh-CN" altLang="en-US" sz="800" dirty="0" smtClean="0">
                  <a:solidFill>
                    <a:prstClr val="black">
                      <a:lumMod val="50000"/>
                      <a:lumOff val="50000"/>
                    </a:prstClr>
                  </a:solidFill>
                  <a:cs typeface="+mn-ea"/>
                  <a:sym typeface="+mn-lt"/>
                </a:rPr>
                <a:t>不支持排序。字段</a:t>
              </a:r>
              <a:r>
                <a:rPr lang="en-US" altLang="zh-CN" sz="800" dirty="0" smtClean="0">
                  <a:solidFill>
                    <a:prstClr val="black">
                      <a:lumMod val="50000"/>
                      <a:lumOff val="50000"/>
                    </a:prstClr>
                  </a:solidFill>
                  <a:cs typeface="+mn-ea"/>
                  <a:sym typeface="+mn-lt"/>
                </a:rPr>
                <a:t>.keyword</a:t>
              </a:r>
              <a:r>
                <a:rPr lang="zh-CN" altLang="en-US" sz="800" dirty="0" smtClean="0">
                  <a:solidFill>
                    <a:prstClr val="black">
                      <a:lumMod val="50000"/>
                      <a:lumOff val="50000"/>
                    </a:prstClr>
                  </a:solidFill>
                  <a:cs typeface="+mn-ea"/>
                  <a:sym typeface="+mn-lt"/>
                </a:rPr>
                <a:t>是</a:t>
              </a:r>
              <a:r>
                <a:rPr lang="en-US" altLang="zh-CN" sz="800" dirty="0" smtClean="0">
                  <a:solidFill>
                    <a:prstClr val="black">
                      <a:lumMod val="50000"/>
                      <a:lumOff val="50000"/>
                    </a:prstClr>
                  </a:solidFill>
                  <a:cs typeface="+mn-ea"/>
                  <a:sym typeface="+mn-lt"/>
                </a:rPr>
                <a:t>keyword</a:t>
              </a:r>
              <a:r>
                <a:rPr lang="zh-CN" altLang="en-US" sz="800" dirty="0" smtClean="0">
                  <a:solidFill>
                    <a:prstClr val="black">
                      <a:lumMod val="50000"/>
                      <a:lumOff val="50000"/>
                    </a:prstClr>
                  </a:solidFill>
                  <a:cs typeface="+mn-ea"/>
                  <a:sym typeface="+mn-lt"/>
                </a:rPr>
                <a:t>类型支持排序</a:t>
              </a:r>
              <a:endParaRPr lang="zh-CN" altLang="en-US" sz="800" dirty="0">
                <a:solidFill>
                  <a:prstClr val="black">
                    <a:lumMod val="50000"/>
                    <a:lumOff val="50000"/>
                  </a:prstClr>
                </a:solidFill>
                <a:cs typeface="+mn-ea"/>
                <a:sym typeface="+mn-lt"/>
              </a:endParaRPr>
            </a:p>
          </p:txBody>
        </p:sp>
      </p:grpSp>
      <p:grpSp>
        <p:nvGrpSpPr>
          <p:cNvPr id="61" name="组合 60"/>
          <p:cNvGrpSpPr/>
          <p:nvPr/>
        </p:nvGrpSpPr>
        <p:grpSpPr>
          <a:xfrm>
            <a:off x="1441424" y="1429516"/>
            <a:ext cx="1367380" cy="988050"/>
            <a:chOff x="4520389" y="3166877"/>
            <a:chExt cx="1823176" cy="982535"/>
          </a:xfrm>
        </p:grpSpPr>
        <p:sp>
          <p:nvSpPr>
            <p:cNvPr id="62" name="文本框 136"/>
            <p:cNvSpPr txBox="1"/>
            <p:nvPr/>
          </p:nvSpPr>
          <p:spPr>
            <a:xfrm>
              <a:off x="4520389" y="3166877"/>
              <a:ext cx="1823176" cy="306059"/>
            </a:xfrm>
            <a:prstGeom prst="rect">
              <a:avLst/>
            </a:prstGeom>
            <a:noFill/>
          </p:spPr>
          <p:txBody>
            <a:bodyPr wrap="square" rtlCol="0">
              <a:spAutoFit/>
            </a:bodyPr>
            <a:lstStyle/>
            <a:p>
              <a:r>
                <a:rPr lang="zh-CN" altLang="en-US" sz="1400" dirty="0" smtClean="0">
                  <a:solidFill>
                    <a:prstClr val="black">
                      <a:lumMod val="50000"/>
                      <a:lumOff val="50000"/>
                    </a:prstClr>
                  </a:solidFill>
                  <a:cs typeface="+mn-ea"/>
                  <a:sym typeface="+mn-lt"/>
                </a:rPr>
                <a:t>不支持深</a:t>
              </a:r>
              <a:r>
                <a:rPr lang="zh-CN" altLang="en-US" sz="1400" dirty="0">
                  <a:solidFill>
                    <a:prstClr val="black">
                      <a:lumMod val="50000"/>
                      <a:lumOff val="50000"/>
                    </a:prstClr>
                  </a:solidFill>
                  <a:cs typeface="+mn-ea"/>
                  <a:sym typeface="+mn-lt"/>
                </a:rPr>
                <a:t>分</a:t>
              </a:r>
              <a:r>
                <a:rPr lang="zh-CN" altLang="en-US" sz="1400" dirty="0" smtClean="0">
                  <a:solidFill>
                    <a:prstClr val="black">
                      <a:lumMod val="50000"/>
                      <a:lumOff val="50000"/>
                    </a:prstClr>
                  </a:solidFill>
                  <a:cs typeface="+mn-ea"/>
                  <a:sym typeface="+mn-lt"/>
                </a:rPr>
                <a:t>页？</a:t>
              </a:r>
              <a:endParaRPr lang="zh-CN" altLang="en-US" sz="1400" dirty="0">
                <a:solidFill>
                  <a:prstClr val="black">
                    <a:lumMod val="50000"/>
                    <a:lumOff val="50000"/>
                  </a:prstClr>
                </a:solidFill>
                <a:cs typeface="+mn-ea"/>
                <a:sym typeface="+mn-lt"/>
              </a:endParaRPr>
            </a:p>
          </p:txBody>
        </p:sp>
        <p:sp>
          <p:nvSpPr>
            <p:cNvPr id="63" name="文本框 137"/>
            <p:cNvSpPr txBox="1"/>
            <p:nvPr/>
          </p:nvSpPr>
          <p:spPr>
            <a:xfrm>
              <a:off x="4534206" y="3445477"/>
              <a:ext cx="1561356" cy="703935"/>
            </a:xfrm>
            <a:prstGeom prst="rect">
              <a:avLst/>
            </a:prstGeom>
            <a:noFill/>
          </p:spPr>
          <p:txBody>
            <a:bodyPr wrap="square" rtlCol="0">
              <a:spAutoFit/>
            </a:bodyPr>
            <a:lstStyle/>
            <a:p>
              <a:pPr algn="just"/>
              <a:r>
                <a:rPr lang="zh-CN" altLang="en-US" sz="800" dirty="0" smtClean="0">
                  <a:solidFill>
                    <a:prstClr val="black">
                      <a:lumMod val="50000"/>
                      <a:lumOff val="50000"/>
                    </a:prstClr>
                  </a:solidFill>
                  <a:cs typeface="+mn-ea"/>
                  <a:sym typeface="+mn-lt"/>
                </a:rPr>
                <a:t>查询分两个阶段，在查询阶段所有分片都会计算</a:t>
              </a:r>
              <a:r>
                <a:rPr lang="en-US" altLang="zh-CN" sz="800" dirty="0" err="1" smtClean="0">
                  <a:solidFill>
                    <a:prstClr val="black">
                      <a:lumMod val="50000"/>
                      <a:lumOff val="50000"/>
                    </a:prstClr>
                  </a:solidFill>
                  <a:cs typeface="+mn-ea"/>
                  <a:sym typeface="+mn-lt"/>
                </a:rPr>
                <a:t>from+size</a:t>
              </a:r>
              <a:r>
                <a:rPr lang="zh-CN" altLang="en-US" sz="800" dirty="0" smtClean="0">
                  <a:solidFill>
                    <a:prstClr val="black">
                      <a:lumMod val="50000"/>
                      <a:lumOff val="50000"/>
                    </a:prstClr>
                  </a:solidFill>
                  <a:cs typeface="+mn-ea"/>
                  <a:sym typeface="+mn-lt"/>
                </a:rPr>
                <a:t>，有读扩散，视频</a:t>
              </a:r>
              <a:r>
                <a:rPr lang="en-US" altLang="zh-CN" sz="800" dirty="0" smtClean="0">
                  <a:solidFill>
                    <a:prstClr val="black">
                      <a:lumMod val="50000"/>
                      <a:lumOff val="50000"/>
                    </a:prstClr>
                  </a:solidFill>
                  <a:cs typeface="+mn-ea"/>
                  <a:sym typeface="+mn-lt"/>
                </a:rPr>
                <a:t>300</a:t>
              </a:r>
              <a:r>
                <a:rPr lang="zh-CN" altLang="en-US" sz="800" dirty="0" smtClean="0">
                  <a:solidFill>
                    <a:prstClr val="black">
                      <a:lumMod val="50000"/>
                      <a:lumOff val="50000"/>
                    </a:prstClr>
                  </a:solidFill>
                  <a:cs typeface="+mn-ea"/>
                  <a:sym typeface="+mn-lt"/>
                </a:rPr>
                <a:t>个分片就是</a:t>
              </a:r>
              <a:r>
                <a:rPr lang="en-US" altLang="zh-CN" sz="800" dirty="0" smtClean="0">
                  <a:solidFill>
                    <a:prstClr val="black">
                      <a:lumMod val="50000"/>
                      <a:lumOff val="50000"/>
                    </a:prstClr>
                  </a:solidFill>
                  <a:cs typeface="+mn-ea"/>
                  <a:sym typeface="+mn-lt"/>
                </a:rPr>
                <a:t>300</a:t>
              </a:r>
              <a:r>
                <a:rPr lang="zh-CN" altLang="en-US" sz="800" dirty="0" smtClean="0">
                  <a:solidFill>
                    <a:prstClr val="black">
                      <a:lumMod val="50000"/>
                      <a:lumOff val="50000"/>
                    </a:prstClr>
                  </a:solidFill>
                  <a:cs typeface="+mn-ea"/>
                  <a:sym typeface="+mn-lt"/>
                </a:rPr>
                <a:t>倍扩散</a:t>
              </a:r>
              <a:endParaRPr lang="zh-CN" altLang="en-US" sz="800" dirty="0">
                <a:solidFill>
                  <a:prstClr val="black">
                    <a:lumMod val="50000"/>
                    <a:lumOff val="50000"/>
                  </a:prstClr>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 name="圆角矩形 2"/>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4" name="矩形 3"/>
          <p:cNvSpPr/>
          <p:nvPr/>
        </p:nvSpPr>
        <p:spPr>
          <a:xfrm>
            <a:off x="1027196" y="226702"/>
            <a:ext cx="1415772" cy="461665"/>
          </a:xfrm>
          <a:prstGeom prst="rect">
            <a:avLst/>
          </a:prstGeom>
        </p:spPr>
        <p:txBody>
          <a:bodyPr wrap="none">
            <a:spAutoFit/>
          </a:bodyPr>
          <a:lstStyle/>
          <a:p>
            <a:pPr defTabSz="913765"/>
            <a:r>
              <a:rPr lang="zh-CN" altLang="en-US" sz="2400" b="1" kern="0" dirty="0" smtClean="0">
                <a:solidFill>
                  <a:srgbClr val="005A9E"/>
                </a:solidFill>
                <a:cs typeface="+mn-ea"/>
                <a:sym typeface="+mn-lt"/>
              </a:rPr>
              <a:t>常见问题</a:t>
            </a:r>
            <a:endParaRPr lang="zh-CN" altLang="en-US" sz="2400" b="1" kern="0" dirty="0">
              <a:solidFill>
                <a:srgbClr val="005A9E"/>
              </a:solidFill>
              <a:cs typeface="+mn-ea"/>
              <a:sym typeface="+mn-lt"/>
            </a:endParaRPr>
          </a:p>
        </p:txBody>
      </p:sp>
      <p:grpSp>
        <p:nvGrpSpPr>
          <p:cNvPr id="5" name="Group 17"/>
          <p:cNvGrpSpPr>
            <a:grpSpLocks noChangeAspect="1"/>
          </p:cNvGrpSpPr>
          <p:nvPr/>
        </p:nvGrpSpPr>
        <p:grpSpPr bwMode="auto">
          <a:xfrm>
            <a:off x="179512" y="212152"/>
            <a:ext cx="457188" cy="490764"/>
            <a:chOff x="231" y="1205"/>
            <a:chExt cx="640" cy="687"/>
          </a:xfrm>
          <a:solidFill>
            <a:srgbClr val="005A9E"/>
          </a:solidFill>
          <a:effectLst/>
        </p:grpSpPr>
        <p:sp>
          <p:nvSpPr>
            <p:cNvPr id="6"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7"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24" name="文本框 23"/>
          <p:cNvSpPr txBox="1"/>
          <p:nvPr/>
        </p:nvSpPr>
        <p:spPr>
          <a:xfrm>
            <a:off x="1403648" y="2499742"/>
            <a:ext cx="184731" cy="369332"/>
          </a:xfrm>
          <a:prstGeom prst="rect">
            <a:avLst/>
          </a:prstGeom>
          <a:noFill/>
        </p:spPr>
        <p:txBody>
          <a:bodyPr wrap="none" rtlCol="0">
            <a:spAutoFit/>
          </a:bodyPr>
          <a:lstStyle/>
          <a:p>
            <a:endParaRPr lang="zh-CN" altLang="en-US" dirty="0"/>
          </a:p>
        </p:txBody>
      </p:sp>
      <p:sp>
        <p:nvSpPr>
          <p:cNvPr id="25" name="文本框 24"/>
          <p:cNvSpPr txBox="1"/>
          <p:nvPr/>
        </p:nvSpPr>
        <p:spPr>
          <a:xfrm>
            <a:off x="107504" y="861353"/>
            <a:ext cx="4176464" cy="3016210"/>
          </a:xfrm>
          <a:prstGeom prst="rect">
            <a:avLst/>
          </a:prstGeom>
          <a:noFill/>
        </p:spPr>
        <p:txBody>
          <a:bodyPr wrap="square" rtlCol="0">
            <a:spAutoFit/>
          </a:bodyPr>
          <a:lstStyle/>
          <a:p>
            <a:r>
              <a:rPr lang="en-US" altLang="zh-CN" sz="1000" dirty="0" smtClean="0"/>
              <a:t>1.</a:t>
            </a:r>
            <a:r>
              <a:rPr lang="zh-CN" altLang="en-US" sz="1000" dirty="0" smtClean="0"/>
              <a:t>为什么分页报错？</a:t>
            </a:r>
            <a:endParaRPr lang="en-US" altLang="zh-CN" sz="1000" dirty="0" smtClean="0"/>
          </a:p>
          <a:p>
            <a:endParaRPr lang="en-US" altLang="zh-CN" sz="1000" dirty="0" smtClean="0"/>
          </a:p>
          <a:p>
            <a:r>
              <a:rPr lang="zh-CN" altLang="en-US" sz="1000" dirty="0" smtClean="0"/>
              <a:t>因为深分页影响集群性能，所以查询服务在请求底层</a:t>
            </a:r>
            <a:r>
              <a:rPr lang="en-US" altLang="zh-CN" sz="1000" dirty="0" smtClean="0"/>
              <a:t>ES</a:t>
            </a:r>
            <a:r>
              <a:rPr lang="zh-CN" altLang="en-US" sz="1000" dirty="0" smtClean="0"/>
              <a:t>前先做了分页限制</a:t>
            </a:r>
            <a:r>
              <a:rPr lang="zh-CN" altLang="en-US" sz="1000" dirty="0"/>
              <a:t>，</a:t>
            </a:r>
            <a:r>
              <a:rPr lang="zh-CN" altLang="en-US" sz="1000" dirty="0" smtClean="0"/>
              <a:t>目前是可配置的，但是不建议做深分页，提供了快照拉</a:t>
            </a:r>
            <a:r>
              <a:rPr lang="en-US" altLang="zh-CN" sz="1000" dirty="0" smtClean="0"/>
              <a:t>Scroll</a:t>
            </a:r>
            <a:r>
              <a:rPr lang="zh-CN" altLang="en-US" sz="1000" dirty="0" smtClean="0"/>
              <a:t>供业务读大量数据</a:t>
            </a:r>
            <a:r>
              <a:rPr lang="zh-CN" altLang="en-US" sz="1000" dirty="0"/>
              <a:t>，</a:t>
            </a:r>
            <a:r>
              <a:rPr lang="zh-CN" altLang="en-US" sz="1000" dirty="0" smtClean="0"/>
              <a:t>但是有脏数据风险，因为</a:t>
            </a:r>
            <a:r>
              <a:rPr lang="en-US" altLang="zh-CN" sz="1000" dirty="0" smtClean="0"/>
              <a:t>scroll</a:t>
            </a:r>
            <a:r>
              <a:rPr lang="zh-CN" altLang="en-US" sz="1000" dirty="0" smtClean="0"/>
              <a:t>拉的是某一时刻的快照</a:t>
            </a:r>
            <a:endParaRPr lang="en-US" altLang="zh-CN" sz="1000" dirty="0" smtClean="0"/>
          </a:p>
          <a:p>
            <a:endParaRPr lang="en-US" altLang="zh-CN" sz="1000" dirty="0" smtClean="0"/>
          </a:p>
          <a:p>
            <a:r>
              <a:rPr lang="en-US" altLang="zh-CN" sz="1000" dirty="0" smtClean="0"/>
              <a:t>2.</a:t>
            </a:r>
            <a:r>
              <a:rPr lang="zh-CN" altLang="en-US" sz="1000" dirty="0" smtClean="0"/>
              <a:t>为什么排序不对，应该输入什么字段，为什么时间字段不行？</a:t>
            </a:r>
            <a:endParaRPr lang="en-US" altLang="zh-CN" sz="1000" dirty="0" smtClean="0"/>
          </a:p>
          <a:p>
            <a:endParaRPr lang="en-US" altLang="zh-CN" sz="1000" dirty="0" smtClean="0"/>
          </a:p>
          <a:p>
            <a:r>
              <a:rPr lang="zh-CN" altLang="en-US" sz="1000" dirty="0" smtClean="0"/>
              <a:t>在最初建立索引的时候，我们用了</a:t>
            </a:r>
            <a:r>
              <a:rPr lang="en-US" altLang="zh-CN" sz="1000" dirty="0" smtClean="0"/>
              <a:t>dynamic mapping</a:t>
            </a:r>
            <a:r>
              <a:rPr lang="zh-CN" altLang="en-US" sz="1000" dirty="0" smtClean="0"/>
              <a:t>功能，对字段名叫 </a:t>
            </a:r>
            <a:r>
              <a:rPr lang="en-US" altLang="zh-CN" sz="1000" dirty="0" err="1" smtClean="0"/>
              <a:t>XXX_time</a:t>
            </a:r>
            <a:r>
              <a:rPr lang="zh-CN" altLang="en-US" sz="1000" dirty="0" smtClean="0"/>
              <a:t>的字段会按</a:t>
            </a:r>
            <a:r>
              <a:rPr lang="en-US" altLang="zh-CN" sz="1000" dirty="0" smtClean="0"/>
              <a:t>date</a:t>
            </a:r>
            <a:r>
              <a:rPr lang="zh-CN" altLang="en-US" sz="1000" dirty="0" smtClean="0"/>
              <a:t>类型</a:t>
            </a:r>
            <a:r>
              <a:rPr lang="en-US" altLang="zh-CN" sz="1000" dirty="0" smtClean="0"/>
              <a:t>(2022-05-19 00:00:00</a:t>
            </a:r>
            <a:r>
              <a:rPr lang="zh-CN" altLang="en-US" sz="1000" dirty="0" smtClean="0"/>
              <a:t>格式</a:t>
            </a:r>
            <a:r>
              <a:rPr lang="en-US" altLang="zh-CN" sz="1000" dirty="0" smtClean="0"/>
              <a:t>)</a:t>
            </a:r>
            <a:r>
              <a:rPr lang="zh-CN" altLang="en-US" sz="1000" dirty="0" smtClean="0"/>
              <a:t>存储到</a:t>
            </a:r>
            <a:r>
              <a:rPr lang="en-US" altLang="zh-CN" sz="1000" dirty="0" smtClean="0"/>
              <a:t>ES</a:t>
            </a:r>
            <a:r>
              <a:rPr lang="zh-CN" altLang="en-US" sz="1000" dirty="0" smtClean="0"/>
              <a:t>，如果格式不对建不了</a:t>
            </a:r>
            <a:r>
              <a:rPr lang="zh-CN" altLang="en-US" sz="1000" dirty="0" smtClean="0"/>
              <a:t>索引。所以</a:t>
            </a:r>
            <a:r>
              <a:rPr lang="zh-CN" altLang="en-US" sz="1000" dirty="0" smtClean="0"/>
              <a:t>对于名字满足</a:t>
            </a:r>
            <a:r>
              <a:rPr lang="zh-CN" altLang="en-US" sz="1000" dirty="0"/>
              <a:t>，</a:t>
            </a:r>
            <a:r>
              <a:rPr lang="zh-CN" altLang="en-US" sz="1000" dirty="0" smtClean="0"/>
              <a:t>但是值格式不对的</a:t>
            </a:r>
            <a:r>
              <a:rPr lang="zh-CN" altLang="en-US" sz="1000" dirty="0" smtClean="0"/>
              <a:t>字段</a:t>
            </a:r>
            <a:endParaRPr lang="en-US" altLang="zh-CN" sz="1000" dirty="0" smtClean="0"/>
          </a:p>
          <a:p>
            <a:r>
              <a:rPr lang="zh-CN" altLang="en-US" sz="1000" dirty="0" smtClean="0"/>
              <a:t>比如</a:t>
            </a:r>
            <a:r>
              <a:rPr lang="en-US" altLang="zh-CN" sz="1000" dirty="0" err="1" smtClean="0"/>
              <a:t>release_time</a:t>
            </a:r>
            <a:r>
              <a:rPr lang="zh-CN" altLang="en-US" sz="1000" dirty="0" smtClean="0"/>
              <a:t>，</a:t>
            </a:r>
            <a:r>
              <a:rPr lang="zh-CN" altLang="en-US" sz="1000" dirty="0" smtClean="0"/>
              <a:t>暂时不能排序和</a:t>
            </a:r>
            <a:r>
              <a:rPr lang="zh-CN" altLang="en-US" sz="1000" dirty="0" smtClean="0"/>
              <a:t>搜索</a:t>
            </a:r>
            <a:r>
              <a:rPr lang="zh-CN" altLang="en-US" sz="1000" dirty="0"/>
              <a:t>。</a:t>
            </a:r>
            <a:r>
              <a:rPr lang="zh-CN" altLang="en-US" sz="1000" dirty="0" smtClean="0"/>
              <a:t>后续</a:t>
            </a:r>
            <a:r>
              <a:rPr lang="zh-CN" altLang="en-US" sz="1000" dirty="0" smtClean="0"/>
              <a:t>考虑跟品类库打通做字段类型限制，再通过重建索引</a:t>
            </a:r>
            <a:r>
              <a:rPr lang="en-US" altLang="zh-CN" sz="1000" dirty="0" smtClean="0"/>
              <a:t>+</a:t>
            </a:r>
            <a:r>
              <a:rPr lang="zh-CN" altLang="en-US" sz="1000" dirty="0" smtClean="0"/>
              <a:t>洗数据的方式支持</a:t>
            </a:r>
            <a:endParaRPr lang="en-US" altLang="zh-CN" sz="1000" dirty="0" smtClean="0"/>
          </a:p>
          <a:p>
            <a:endParaRPr lang="en-US" altLang="zh-CN" sz="1000" dirty="0" smtClean="0"/>
          </a:p>
          <a:p>
            <a:r>
              <a:rPr lang="en-US" altLang="zh-CN" sz="1000" dirty="0" smtClean="0"/>
              <a:t>3.</a:t>
            </a:r>
            <a:r>
              <a:rPr lang="zh-CN" altLang="en-US" sz="1000" dirty="0" smtClean="0"/>
              <a:t>为什么搜不到？</a:t>
            </a:r>
            <a:endParaRPr lang="en-US" altLang="zh-CN" sz="1000" dirty="0" smtClean="0"/>
          </a:p>
          <a:p>
            <a:endParaRPr lang="en-US" altLang="zh-CN" sz="1000" dirty="0" smtClean="0"/>
          </a:p>
          <a:p>
            <a:r>
              <a:rPr lang="zh-CN" altLang="en-US" sz="1000" dirty="0" smtClean="0"/>
              <a:t>字段名不对，搜索条件不对，字段类型不对，没有满足的数据，数据没有同步都有可能，正常情况是将按这几种情况依次排查的，按照前面提到的方式问题反馈即可。如果你能确认其中几个情况会效率更高。</a:t>
            </a:r>
            <a:endParaRPr lang="en-US" altLang="zh-CN" sz="1000" dirty="0" smtClean="0"/>
          </a:p>
        </p:txBody>
      </p:sp>
      <p:sp>
        <p:nvSpPr>
          <p:cNvPr id="8" name="矩形 7"/>
          <p:cNvSpPr/>
          <p:nvPr/>
        </p:nvSpPr>
        <p:spPr>
          <a:xfrm>
            <a:off x="4355976" y="861353"/>
            <a:ext cx="4716016" cy="2092881"/>
          </a:xfrm>
          <a:prstGeom prst="rect">
            <a:avLst/>
          </a:prstGeom>
        </p:spPr>
        <p:txBody>
          <a:bodyPr wrap="square">
            <a:spAutoFit/>
          </a:bodyPr>
          <a:lstStyle/>
          <a:p>
            <a:r>
              <a:rPr lang="en-US" altLang="zh-CN" sz="1000" dirty="0" smtClean="0"/>
              <a:t>4</a:t>
            </a:r>
            <a:r>
              <a:rPr lang="en-US" altLang="zh-CN" sz="1000" dirty="0"/>
              <a:t>.</a:t>
            </a:r>
            <a:r>
              <a:rPr lang="zh-CN" altLang="en-US" sz="1000" dirty="0"/>
              <a:t>我应该用哪个字段，请求条件怎么</a:t>
            </a:r>
            <a:r>
              <a:rPr lang="zh-CN" altLang="en-US" sz="1000" dirty="0" smtClean="0"/>
              <a:t>写</a:t>
            </a:r>
            <a:r>
              <a:rPr lang="en-US" altLang="zh-CN" sz="1000" dirty="0" smtClean="0"/>
              <a:t>?</a:t>
            </a:r>
            <a:endParaRPr lang="en-US" altLang="zh-CN" sz="1000" dirty="0" smtClean="0"/>
          </a:p>
          <a:p>
            <a:endParaRPr lang="en-US" altLang="zh-CN" sz="1000" dirty="0"/>
          </a:p>
          <a:p>
            <a:r>
              <a:rPr lang="zh-CN" altLang="en-US" sz="1000" dirty="0" smtClean="0"/>
              <a:t>字段名：</a:t>
            </a:r>
            <a:r>
              <a:rPr lang="en-US" altLang="zh-CN" sz="1000" dirty="0" smtClean="0"/>
              <a:t>ES</a:t>
            </a:r>
            <a:r>
              <a:rPr lang="zh-CN" altLang="en-US" sz="1000" dirty="0" smtClean="0"/>
              <a:t>所有字段都采用品类库的</a:t>
            </a:r>
            <a:r>
              <a:rPr lang="en-US" altLang="zh-CN" sz="1000" b="1" dirty="0" smtClean="0">
                <a:solidFill>
                  <a:srgbClr val="FF0000"/>
                </a:solidFill>
              </a:rPr>
              <a:t>interface name</a:t>
            </a:r>
            <a:r>
              <a:rPr lang="zh-CN" altLang="en-US" sz="1000" dirty="0" smtClean="0"/>
              <a:t>存储，其中大部分字段都有</a:t>
            </a:r>
            <a:r>
              <a:rPr lang="en-US" altLang="zh-CN" sz="1000" b="1" dirty="0" err="1" smtClean="0">
                <a:solidFill>
                  <a:srgbClr val="FF0000"/>
                </a:solidFill>
              </a:rPr>
              <a:t>text+keyword</a:t>
            </a:r>
            <a:r>
              <a:rPr lang="zh-CN" altLang="en-US" sz="1000" dirty="0" smtClean="0"/>
              <a:t>两种类型，</a:t>
            </a:r>
            <a:r>
              <a:rPr lang="en-US" altLang="zh-CN" sz="1000" dirty="0" smtClean="0"/>
              <a:t>text</a:t>
            </a:r>
            <a:r>
              <a:rPr lang="zh-CN" altLang="en-US" sz="1000" dirty="0" smtClean="0"/>
              <a:t>用来做分词匹配，</a:t>
            </a:r>
            <a:r>
              <a:rPr lang="en-US" altLang="zh-CN" sz="1000" dirty="0" smtClean="0"/>
              <a:t>keyword</a:t>
            </a:r>
            <a:r>
              <a:rPr lang="zh-CN" altLang="en-US" sz="1000" dirty="0" smtClean="0"/>
              <a:t>用精确匹配</a:t>
            </a:r>
            <a:r>
              <a:rPr lang="en-US" altLang="zh-CN" sz="1000" dirty="0" smtClean="0"/>
              <a:t>+</a:t>
            </a:r>
            <a:r>
              <a:rPr lang="zh-CN" altLang="en-US" sz="1000" dirty="0" smtClean="0"/>
              <a:t>字符串排序</a:t>
            </a:r>
            <a:endParaRPr lang="en-US" altLang="zh-CN" sz="1000" dirty="0" smtClean="0"/>
          </a:p>
          <a:p>
            <a:r>
              <a:rPr lang="zh-CN" altLang="en-US" sz="1000" dirty="0" smtClean="0"/>
              <a:t>请求：</a:t>
            </a:r>
            <a:r>
              <a:rPr lang="zh-CN" altLang="en-US" sz="1000" dirty="0" smtClean="0">
                <a:hlinkClick r:id="rId1"/>
              </a:rPr>
              <a:t>参考文档</a:t>
            </a:r>
            <a:r>
              <a:rPr lang="zh-CN" altLang="en-US" sz="1000" dirty="0" smtClean="0"/>
              <a:t>，文档需要改进，如果大家知道更好的表达式形式可以提供想法</a:t>
            </a:r>
            <a:endParaRPr lang="en-US" altLang="zh-CN" sz="1000" dirty="0" smtClean="0"/>
          </a:p>
          <a:p>
            <a:endParaRPr lang="en-US" altLang="zh-CN" sz="1000" dirty="0"/>
          </a:p>
          <a:p>
            <a:r>
              <a:rPr lang="en-US" altLang="zh-CN" sz="1000" dirty="0"/>
              <a:t>5.</a:t>
            </a:r>
            <a:r>
              <a:rPr lang="zh-CN" altLang="en-US" sz="1000" dirty="0"/>
              <a:t>字段不能改可以</a:t>
            </a:r>
            <a:r>
              <a:rPr lang="zh-CN" altLang="en-US" sz="1000" dirty="0" smtClean="0"/>
              <a:t>怎么办</a:t>
            </a:r>
            <a:r>
              <a:rPr lang="en-US" altLang="zh-CN" sz="1000" dirty="0" smtClean="0"/>
              <a:t>?</a:t>
            </a:r>
            <a:endParaRPr lang="en-US" altLang="zh-CN" sz="1000" dirty="0" smtClean="0"/>
          </a:p>
          <a:p>
            <a:endParaRPr lang="en-US" altLang="zh-CN" sz="1000" dirty="0" smtClean="0"/>
          </a:p>
          <a:p>
            <a:r>
              <a:rPr lang="zh-CN" altLang="en-US" sz="1000" dirty="0" smtClean="0"/>
              <a:t>要想修改字段名，必须重建索引，目前的有损做法是通过</a:t>
            </a:r>
            <a:r>
              <a:rPr lang="en-US" altLang="zh-CN" sz="1000" dirty="0" err="1" smtClean="0"/>
              <a:t>reindex+alais</a:t>
            </a:r>
            <a:r>
              <a:rPr lang="zh-CN" altLang="en-US" sz="1000" dirty="0" smtClean="0"/>
              <a:t>技术实现</a:t>
            </a:r>
            <a:endParaRPr lang="en-US" altLang="zh-CN" sz="1000" dirty="0" smtClean="0"/>
          </a:p>
          <a:p>
            <a:r>
              <a:rPr lang="zh-CN" altLang="en-US" sz="1000" dirty="0" smtClean="0"/>
              <a:t>流程大概是：</a:t>
            </a:r>
            <a:endParaRPr lang="en-US" altLang="zh-CN" sz="1000" dirty="0" smtClean="0"/>
          </a:p>
          <a:p>
            <a:r>
              <a:rPr lang="zh-CN" altLang="en-US" sz="1000" dirty="0" smtClean="0"/>
              <a:t>创建新索引</a:t>
            </a:r>
            <a:r>
              <a:rPr lang="en-US" altLang="zh-CN" sz="1000" dirty="0" smtClean="0">
                <a:sym typeface="Wingdings" panose="05000000000000000000" pitchFamily="2" charset="2"/>
              </a:rPr>
              <a:t></a:t>
            </a:r>
            <a:r>
              <a:rPr lang="zh-CN" altLang="en-US" sz="1000" dirty="0" smtClean="0">
                <a:sym typeface="Wingdings" panose="05000000000000000000" pitchFamily="2" charset="2"/>
              </a:rPr>
              <a:t>设置新类型</a:t>
            </a:r>
            <a:r>
              <a:rPr lang="en-US" altLang="zh-CN" sz="1000" dirty="0" smtClean="0">
                <a:sym typeface="Wingdings" panose="05000000000000000000" pitchFamily="2" charset="2"/>
              </a:rPr>
              <a:t></a:t>
            </a:r>
            <a:r>
              <a:rPr lang="zh-CN" altLang="en-US" sz="1000" dirty="0" smtClean="0">
                <a:sym typeface="Wingdings" panose="05000000000000000000" pitchFamily="2" charset="2"/>
              </a:rPr>
              <a:t>执行</a:t>
            </a:r>
            <a:r>
              <a:rPr lang="en-US" altLang="zh-CN" sz="1000" dirty="0" err="1" smtClean="0">
                <a:sym typeface="Wingdings" panose="05000000000000000000" pitchFamily="2" charset="2"/>
              </a:rPr>
              <a:t>reindex</a:t>
            </a:r>
            <a:r>
              <a:rPr lang="en-US" altLang="zh-CN" sz="1000" dirty="0" smtClean="0">
                <a:sym typeface="Wingdings" panose="05000000000000000000" pitchFamily="2" charset="2"/>
              </a:rPr>
              <a:t></a:t>
            </a:r>
            <a:r>
              <a:rPr lang="zh-CN" altLang="en-US" sz="1000" dirty="0" smtClean="0">
                <a:sym typeface="Wingdings" panose="05000000000000000000" pitchFamily="2" charset="2"/>
              </a:rPr>
              <a:t>删除旧索引</a:t>
            </a:r>
            <a:r>
              <a:rPr lang="en-US" altLang="zh-CN" sz="1000" dirty="0" smtClean="0">
                <a:sym typeface="Wingdings" panose="05000000000000000000" pitchFamily="2" charset="2"/>
              </a:rPr>
              <a:t></a:t>
            </a:r>
            <a:r>
              <a:rPr lang="zh-CN" altLang="en-US" sz="1000" dirty="0" smtClean="0">
                <a:sym typeface="Wingdings" panose="05000000000000000000" pitchFamily="2" charset="2"/>
              </a:rPr>
              <a:t>新索引起别名</a:t>
            </a:r>
            <a:r>
              <a:rPr lang="en-US" altLang="zh-CN" sz="1000" dirty="0" smtClean="0">
                <a:sym typeface="Wingdings" panose="05000000000000000000" pitchFamily="2" charset="2"/>
              </a:rPr>
              <a:t>(</a:t>
            </a:r>
            <a:r>
              <a:rPr lang="zh-CN" altLang="en-US" sz="1000" dirty="0" smtClean="0">
                <a:sym typeface="Wingdings" panose="05000000000000000000" pitchFamily="2" charset="2"/>
              </a:rPr>
              <a:t>与原索引同名</a:t>
            </a:r>
            <a:r>
              <a:rPr lang="en-US" altLang="zh-CN" sz="1000" dirty="0" smtClean="0">
                <a:sym typeface="Wingdings" panose="05000000000000000000" pitchFamily="2" charset="2"/>
              </a:rPr>
              <a:t>)</a:t>
            </a:r>
            <a:endParaRPr lang="en-US" altLang="zh-CN" sz="1000" dirty="0" smtClean="0">
              <a:sym typeface="Wingdings" panose="05000000000000000000" pitchFamily="2" charset="2"/>
            </a:endParaRPr>
          </a:p>
          <a:p>
            <a:r>
              <a:rPr lang="zh-CN" altLang="en-US" sz="1000" dirty="0" smtClean="0">
                <a:sym typeface="Wingdings" panose="05000000000000000000" pitchFamily="2" charset="2"/>
              </a:rPr>
              <a:t>限制是：数据量小，请求量低，一致性不敏感</a:t>
            </a:r>
            <a:endParaRPr lang="en-US" altLang="zh-CN" sz="1000" dirty="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六边形 33"/>
          <p:cNvSpPr/>
          <p:nvPr/>
        </p:nvSpPr>
        <p:spPr>
          <a:xfrm>
            <a:off x="3113838" y="648782"/>
            <a:ext cx="5325506" cy="756084"/>
          </a:xfrm>
          <a:prstGeom prst="hexagon">
            <a:avLst/>
          </a:prstGeom>
          <a:gradFill flip="none" rotWithShape="1">
            <a:gsLst>
              <a:gs pos="0">
                <a:schemeClr val="bg1">
                  <a:lumMod val="85000"/>
                  <a:lumOff val="15000"/>
                </a:schemeClr>
              </a:gs>
              <a:gs pos="100000">
                <a:schemeClr val="bg1">
                  <a:lumMod val="85000"/>
                </a:schemeClr>
              </a:gs>
            </a:gsLst>
            <a:lin ang="13500000" scaled="1"/>
            <a:tileRect/>
          </a:gradFill>
          <a:ln>
            <a:gradFill>
              <a:gsLst>
                <a:gs pos="0">
                  <a:schemeClr val="bg1">
                    <a:lumMod val="71000"/>
                    <a:lumOff val="29000"/>
                  </a:schemeClr>
                </a:gs>
                <a:gs pos="100000">
                  <a:schemeClr val="bg1">
                    <a:lumMod val="85000"/>
                  </a:schemeClr>
                </a:gs>
              </a:gsLst>
              <a:lin ang="5400000" scaled="0"/>
            </a:gradFill>
          </a:ln>
          <a:effectLst>
            <a:outerShdw blurRad="482600" dist="241300" dir="2700000" algn="tl" rotWithShape="0">
              <a:prstClr val="black">
                <a:alpha val="4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cs typeface="+mn-ea"/>
              <a:sym typeface="+mn-lt"/>
            </a:endParaRPr>
          </a:p>
        </p:txBody>
      </p:sp>
      <p:sp>
        <p:nvSpPr>
          <p:cNvPr id="35" name="六边形 34"/>
          <p:cNvSpPr/>
          <p:nvPr/>
        </p:nvSpPr>
        <p:spPr>
          <a:xfrm>
            <a:off x="3773281" y="722614"/>
            <a:ext cx="4564456" cy="608420"/>
          </a:xfrm>
          <a:prstGeom prst="hexagon">
            <a:avLst/>
          </a:prstGeom>
          <a:solidFill>
            <a:schemeClr val="bg1">
              <a:lumMod val="65000"/>
            </a:schemeClr>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cs typeface="+mn-ea"/>
              <a:sym typeface="+mn-lt"/>
            </a:endParaRPr>
          </a:p>
        </p:txBody>
      </p:sp>
      <p:sp>
        <p:nvSpPr>
          <p:cNvPr id="36" name="六边形 35"/>
          <p:cNvSpPr/>
          <p:nvPr/>
        </p:nvSpPr>
        <p:spPr>
          <a:xfrm>
            <a:off x="3113838" y="1676240"/>
            <a:ext cx="5325506" cy="756084"/>
          </a:xfrm>
          <a:prstGeom prst="hexagon">
            <a:avLst/>
          </a:prstGeom>
          <a:gradFill flip="none" rotWithShape="1">
            <a:gsLst>
              <a:gs pos="0">
                <a:schemeClr val="bg1">
                  <a:lumMod val="85000"/>
                  <a:lumOff val="15000"/>
                </a:schemeClr>
              </a:gs>
              <a:gs pos="100000">
                <a:schemeClr val="bg1">
                  <a:lumMod val="85000"/>
                </a:schemeClr>
              </a:gs>
            </a:gsLst>
            <a:lin ang="13500000" scaled="1"/>
            <a:tileRect/>
          </a:gradFill>
          <a:ln>
            <a:gradFill>
              <a:gsLst>
                <a:gs pos="0">
                  <a:schemeClr val="bg1">
                    <a:lumMod val="71000"/>
                    <a:lumOff val="29000"/>
                  </a:schemeClr>
                </a:gs>
                <a:gs pos="100000">
                  <a:schemeClr val="bg1">
                    <a:lumMod val="85000"/>
                  </a:schemeClr>
                </a:gs>
              </a:gsLst>
              <a:lin ang="5400000" scaled="0"/>
            </a:gradFill>
          </a:ln>
          <a:effectLst>
            <a:outerShdw blurRad="482600" dist="241300" dir="2700000" algn="tl" rotWithShape="0">
              <a:prstClr val="black">
                <a:alpha val="4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cs typeface="+mn-ea"/>
              <a:sym typeface="+mn-lt"/>
            </a:endParaRPr>
          </a:p>
        </p:txBody>
      </p:sp>
      <p:sp>
        <p:nvSpPr>
          <p:cNvPr id="37" name="六边形 36"/>
          <p:cNvSpPr/>
          <p:nvPr/>
        </p:nvSpPr>
        <p:spPr>
          <a:xfrm>
            <a:off x="3773281" y="1750072"/>
            <a:ext cx="4564456" cy="608420"/>
          </a:xfrm>
          <a:prstGeom prst="hexagon">
            <a:avLst/>
          </a:prstGeom>
          <a:solidFill>
            <a:srgbClr val="005A9E"/>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cs typeface="+mn-ea"/>
              <a:sym typeface="+mn-lt"/>
            </a:endParaRPr>
          </a:p>
        </p:txBody>
      </p:sp>
      <p:sp>
        <p:nvSpPr>
          <p:cNvPr id="38" name="六边形 37"/>
          <p:cNvSpPr/>
          <p:nvPr/>
        </p:nvSpPr>
        <p:spPr>
          <a:xfrm>
            <a:off x="3113838" y="2701010"/>
            <a:ext cx="5325506" cy="756084"/>
          </a:xfrm>
          <a:prstGeom prst="hexagon">
            <a:avLst/>
          </a:prstGeom>
          <a:gradFill flip="none" rotWithShape="1">
            <a:gsLst>
              <a:gs pos="0">
                <a:schemeClr val="bg1">
                  <a:lumMod val="85000"/>
                  <a:lumOff val="15000"/>
                </a:schemeClr>
              </a:gs>
              <a:gs pos="100000">
                <a:schemeClr val="bg1">
                  <a:lumMod val="85000"/>
                </a:schemeClr>
              </a:gs>
            </a:gsLst>
            <a:lin ang="13500000" scaled="1"/>
            <a:tileRect/>
          </a:gradFill>
          <a:ln>
            <a:gradFill>
              <a:gsLst>
                <a:gs pos="0">
                  <a:schemeClr val="bg1">
                    <a:lumMod val="71000"/>
                    <a:lumOff val="29000"/>
                  </a:schemeClr>
                </a:gs>
                <a:gs pos="100000">
                  <a:schemeClr val="bg1">
                    <a:lumMod val="85000"/>
                  </a:schemeClr>
                </a:gs>
              </a:gsLst>
              <a:lin ang="5400000" scaled="0"/>
            </a:gradFill>
          </a:ln>
          <a:effectLst>
            <a:outerShdw blurRad="482600" dist="241300" dir="2700000" algn="tl" rotWithShape="0">
              <a:prstClr val="black">
                <a:alpha val="4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cs typeface="+mn-ea"/>
              <a:sym typeface="+mn-lt"/>
            </a:endParaRPr>
          </a:p>
        </p:txBody>
      </p:sp>
      <p:sp>
        <p:nvSpPr>
          <p:cNvPr id="39" name="六边形 38"/>
          <p:cNvSpPr/>
          <p:nvPr/>
        </p:nvSpPr>
        <p:spPr>
          <a:xfrm>
            <a:off x="3773281" y="2774842"/>
            <a:ext cx="4564456" cy="608420"/>
          </a:xfrm>
          <a:prstGeom prst="hexagon">
            <a:avLst/>
          </a:prstGeom>
          <a:solidFill>
            <a:schemeClr val="bg1">
              <a:lumMod val="65000"/>
            </a:schemeClr>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cs typeface="+mn-ea"/>
              <a:sym typeface="+mn-lt"/>
            </a:endParaRPr>
          </a:p>
        </p:txBody>
      </p:sp>
      <p:sp>
        <p:nvSpPr>
          <p:cNvPr id="40" name="六边形 39"/>
          <p:cNvSpPr/>
          <p:nvPr/>
        </p:nvSpPr>
        <p:spPr>
          <a:xfrm>
            <a:off x="3113838" y="3727124"/>
            <a:ext cx="5325506" cy="756084"/>
          </a:xfrm>
          <a:prstGeom prst="hexagon">
            <a:avLst/>
          </a:prstGeom>
          <a:gradFill flip="none" rotWithShape="1">
            <a:gsLst>
              <a:gs pos="0">
                <a:schemeClr val="bg1">
                  <a:lumMod val="85000"/>
                  <a:lumOff val="15000"/>
                </a:schemeClr>
              </a:gs>
              <a:gs pos="100000">
                <a:schemeClr val="bg1">
                  <a:lumMod val="85000"/>
                </a:schemeClr>
              </a:gs>
            </a:gsLst>
            <a:lin ang="13500000" scaled="1"/>
            <a:tileRect/>
          </a:gradFill>
          <a:ln>
            <a:gradFill>
              <a:gsLst>
                <a:gs pos="0">
                  <a:schemeClr val="bg1">
                    <a:lumMod val="71000"/>
                    <a:lumOff val="29000"/>
                  </a:schemeClr>
                </a:gs>
                <a:gs pos="100000">
                  <a:schemeClr val="bg1">
                    <a:lumMod val="85000"/>
                  </a:schemeClr>
                </a:gs>
              </a:gsLst>
              <a:lin ang="5400000" scaled="0"/>
            </a:gradFill>
          </a:ln>
          <a:effectLst>
            <a:outerShdw blurRad="482600" dist="241300" dir="2700000" algn="tl" rotWithShape="0">
              <a:prstClr val="black">
                <a:alpha val="4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cs typeface="+mn-ea"/>
              <a:sym typeface="+mn-lt"/>
            </a:endParaRPr>
          </a:p>
        </p:txBody>
      </p:sp>
      <p:sp>
        <p:nvSpPr>
          <p:cNvPr id="41" name="六边形 40"/>
          <p:cNvSpPr/>
          <p:nvPr/>
        </p:nvSpPr>
        <p:spPr>
          <a:xfrm>
            <a:off x="3773281" y="3800956"/>
            <a:ext cx="4564456" cy="608420"/>
          </a:xfrm>
          <a:prstGeom prst="hexagon">
            <a:avLst/>
          </a:prstGeom>
          <a:solidFill>
            <a:srgbClr val="005A9E"/>
          </a:solidFill>
          <a:ln>
            <a:noFill/>
          </a:ln>
          <a:effectLst>
            <a:innerShdw blurRad="63500" dist="50800" dir="135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cs typeface="+mn-ea"/>
              <a:sym typeface="+mn-lt"/>
            </a:endParaRPr>
          </a:p>
        </p:txBody>
      </p:sp>
      <p:sp>
        <p:nvSpPr>
          <p:cNvPr id="42" name="Rectangle 7"/>
          <p:cNvSpPr>
            <a:spLocks noChangeArrowheads="1"/>
          </p:cNvSpPr>
          <p:nvPr/>
        </p:nvSpPr>
        <p:spPr bwMode="auto">
          <a:xfrm>
            <a:off x="4896036" y="803868"/>
            <a:ext cx="3348372" cy="484748"/>
          </a:xfrm>
          <a:prstGeom prst="rect">
            <a:avLst/>
          </a:prstGeom>
          <a:noFill/>
          <a:ln w="9525">
            <a:noFill/>
            <a:miter lim="800000"/>
          </a:ln>
        </p:spPr>
        <p:txBody>
          <a:bodyPr wrap="square" lIns="68580" tIns="34290" rIns="68580" bIns="34290">
            <a:spAutoFit/>
          </a:bodyPr>
          <a:lstStyle/>
          <a:p>
            <a:pPr defTabSz="913765">
              <a:spcBef>
                <a:spcPts val="0"/>
              </a:spcBef>
              <a:spcAft>
                <a:spcPts val="0"/>
              </a:spcAft>
              <a:defRPr/>
            </a:pPr>
            <a:r>
              <a:rPr lang="en-US" altLang="zh-CN" sz="2700" b="1" kern="0" dirty="0" smtClean="0">
                <a:solidFill>
                  <a:schemeClr val="bg1"/>
                </a:solidFill>
                <a:cs typeface="+mn-ea"/>
                <a:sym typeface="+mn-lt"/>
              </a:rPr>
              <a:t>ES</a:t>
            </a:r>
            <a:r>
              <a:rPr lang="zh-CN" altLang="en-US" sz="2700" b="1" kern="0" dirty="0" smtClean="0">
                <a:solidFill>
                  <a:schemeClr val="bg1"/>
                </a:solidFill>
                <a:cs typeface="+mn-ea"/>
                <a:sym typeface="+mn-lt"/>
              </a:rPr>
              <a:t>的介绍</a:t>
            </a:r>
            <a:endParaRPr lang="zh-CN" altLang="en-US" sz="2700" b="1" kern="0" dirty="0">
              <a:solidFill>
                <a:schemeClr val="bg1"/>
              </a:solidFill>
              <a:cs typeface="+mn-ea"/>
              <a:sym typeface="+mn-lt"/>
            </a:endParaRPr>
          </a:p>
        </p:txBody>
      </p:sp>
      <p:sp>
        <p:nvSpPr>
          <p:cNvPr id="43" name="Rectangle 7"/>
          <p:cNvSpPr>
            <a:spLocks noChangeArrowheads="1"/>
          </p:cNvSpPr>
          <p:nvPr/>
        </p:nvSpPr>
        <p:spPr bwMode="auto">
          <a:xfrm>
            <a:off x="4896036" y="1811908"/>
            <a:ext cx="3132348" cy="484748"/>
          </a:xfrm>
          <a:prstGeom prst="rect">
            <a:avLst/>
          </a:prstGeom>
          <a:noFill/>
          <a:ln w="9525">
            <a:noFill/>
            <a:miter lim="800000"/>
          </a:ln>
        </p:spPr>
        <p:txBody>
          <a:bodyPr wrap="square" lIns="68580" tIns="34290" rIns="68580" bIns="34290">
            <a:spAutoFit/>
          </a:bodyPr>
          <a:lstStyle/>
          <a:p>
            <a:pPr defTabSz="913765">
              <a:spcBef>
                <a:spcPts val="0"/>
              </a:spcBef>
              <a:spcAft>
                <a:spcPts val="0"/>
              </a:spcAft>
              <a:defRPr/>
            </a:pPr>
            <a:r>
              <a:rPr lang="en-US" altLang="zh-CN" sz="2700" b="1" kern="0" dirty="0" smtClean="0">
                <a:solidFill>
                  <a:schemeClr val="bg1"/>
                </a:solidFill>
                <a:cs typeface="+mn-ea"/>
                <a:sym typeface="+mn-lt"/>
              </a:rPr>
              <a:t>ES</a:t>
            </a:r>
            <a:r>
              <a:rPr lang="zh-CN" altLang="en-US" sz="2700" b="1" kern="0" dirty="0" smtClean="0">
                <a:solidFill>
                  <a:schemeClr val="bg1"/>
                </a:solidFill>
                <a:cs typeface="+mn-ea"/>
                <a:sym typeface="+mn-lt"/>
              </a:rPr>
              <a:t>的原理</a:t>
            </a:r>
            <a:endParaRPr lang="zh-CN" altLang="en-US" sz="2700" b="1" kern="0" dirty="0">
              <a:solidFill>
                <a:schemeClr val="bg1"/>
              </a:solidFill>
              <a:cs typeface="+mn-ea"/>
              <a:sym typeface="+mn-lt"/>
            </a:endParaRPr>
          </a:p>
        </p:txBody>
      </p:sp>
      <p:sp>
        <p:nvSpPr>
          <p:cNvPr id="44" name="Rectangle 7"/>
          <p:cNvSpPr>
            <a:spLocks noChangeArrowheads="1"/>
          </p:cNvSpPr>
          <p:nvPr/>
        </p:nvSpPr>
        <p:spPr bwMode="auto">
          <a:xfrm>
            <a:off x="4896036" y="2836678"/>
            <a:ext cx="3348372" cy="484748"/>
          </a:xfrm>
          <a:prstGeom prst="rect">
            <a:avLst/>
          </a:prstGeom>
          <a:noFill/>
          <a:ln w="9525">
            <a:noFill/>
            <a:miter lim="800000"/>
          </a:ln>
        </p:spPr>
        <p:txBody>
          <a:bodyPr wrap="square" lIns="68580" tIns="34290" rIns="68580" bIns="34290">
            <a:spAutoFit/>
          </a:bodyPr>
          <a:lstStyle/>
          <a:p>
            <a:pPr defTabSz="913765">
              <a:spcBef>
                <a:spcPts val="0"/>
              </a:spcBef>
              <a:spcAft>
                <a:spcPts val="0"/>
              </a:spcAft>
              <a:defRPr/>
            </a:pPr>
            <a:r>
              <a:rPr lang="en-US" altLang="zh-CN" sz="2700" b="1" kern="0" dirty="0" smtClean="0">
                <a:solidFill>
                  <a:schemeClr val="bg1"/>
                </a:solidFill>
                <a:cs typeface="+mn-ea"/>
                <a:sym typeface="+mn-lt"/>
              </a:rPr>
              <a:t>ES</a:t>
            </a:r>
            <a:r>
              <a:rPr lang="zh-CN" altLang="en-US" sz="2700" b="1" kern="0" dirty="0" smtClean="0">
                <a:solidFill>
                  <a:schemeClr val="bg1"/>
                </a:solidFill>
                <a:cs typeface="+mn-ea"/>
                <a:sym typeface="+mn-lt"/>
              </a:rPr>
              <a:t>在媒资的</a:t>
            </a:r>
            <a:r>
              <a:rPr lang="zh-CN" altLang="en-US" sz="2700" b="1" kern="0" dirty="0">
                <a:solidFill>
                  <a:schemeClr val="bg1"/>
                </a:solidFill>
                <a:cs typeface="+mn-ea"/>
                <a:sym typeface="+mn-lt"/>
              </a:rPr>
              <a:t>应用</a:t>
            </a:r>
            <a:endParaRPr lang="zh-CN" altLang="en-US" sz="2700" b="1" kern="0" dirty="0">
              <a:solidFill>
                <a:schemeClr val="bg1"/>
              </a:solidFill>
              <a:cs typeface="+mn-ea"/>
              <a:sym typeface="+mn-lt"/>
            </a:endParaRPr>
          </a:p>
        </p:txBody>
      </p:sp>
      <p:sp>
        <p:nvSpPr>
          <p:cNvPr id="45" name="Rectangle 7"/>
          <p:cNvSpPr>
            <a:spLocks noChangeArrowheads="1"/>
          </p:cNvSpPr>
          <p:nvPr/>
        </p:nvSpPr>
        <p:spPr bwMode="auto">
          <a:xfrm>
            <a:off x="4896035" y="3862792"/>
            <a:ext cx="3441701" cy="484748"/>
          </a:xfrm>
          <a:prstGeom prst="rect">
            <a:avLst/>
          </a:prstGeom>
          <a:noFill/>
          <a:ln w="9525">
            <a:noFill/>
            <a:miter lim="800000"/>
          </a:ln>
        </p:spPr>
        <p:txBody>
          <a:bodyPr wrap="square" lIns="68580" tIns="34290" rIns="68580" bIns="34290">
            <a:spAutoFit/>
          </a:bodyPr>
          <a:lstStyle/>
          <a:p>
            <a:pPr defTabSz="913765">
              <a:spcBef>
                <a:spcPts val="0"/>
              </a:spcBef>
              <a:spcAft>
                <a:spcPts val="0"/>
              </a:spcAft>
              <a:defRPr/>
            </a:pPr>
            <a:r>
              <a:rPr lang="zh-CN" altLang="en-US" sz="2700" b="1" kern="0" dirty="0" smtClean="0">
                <a:solidFill>
                  <a:schemeClr val="bg1"/>
                </a:solidFill>
                <a:cs typeface="+mn-ea"/>
                <a:sym typeface="+mn-lt"/>
              </a:rPr>
              <a:t>其他内容</a:t>
            </a:r>
            <a:endParaRPr lang="zh-CN" altLang="en-US" sz="2700" b="1" kern="0" dirty="0">
              <a:solidFill>
                <a:schemeClr val="bg1"/>
              </a:solidFill>
              <a:cs typeface="+mn-ea"/>
              <a:sym typeface="+mn-lt"/>
            </a:endParaRPr>
          </a:p>
        </p:txBody>
      </p:sp>
      <p:sp>
        <p:nvSpPr>
          <p:cNvPr id="46" name="Freeform 5"/>
          <p:cNvSpPr/>
          <p:nvPr/>
        </p:nvSpPr>
        <p:spPr bwMode="auto">
          <a:xfrm>
            <a:off x="387999" y="1611844"/>
            <a:ext cx="2212496" cy="196091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lumMod val="65000"/>
            </a:schemeClr>
          </a:solidFill>
          <a:ln w="15875">
            <a:gradFill flip="none" rotWithShape="1">
              <a:gsLst>
                <a:gs pos="0">
                  <a:schemeClr val="bg1">
                    <a:lumMod val="65000"/>
                  </a:schemeClr>
                </a:gs>
                <a:gs pos="100000">
                  <a:schemeClr val="bg1"/>
                </a:gs>
              </a:gsLst>
              <a:lin ang="2700000" scaled="1"/>
              <a:tileRect/>
            </a:gradFill>
          </a:ln>
          <a:effectLst>
            <a:innerShdw blurRad="114300">
              <a:prstClr val="black"/>
            </a:innerShdw>
          </a:effectLst>
        </p:spPr>
        <p:txBody>
          <a:bodyPr vert="horz" wrap="square" lIns="68580" tIns="34290" rIns="68580" bIns="34290" numCol="1" anchor="t" anchorCtr="0" compatLnSpc="1"/>
          <a:lstStyle/>
          <a:p>
            <a:endParaRPr lang="zh-CN" altLang="en-US">
              <a:solidFill>
                <a:srgbClr val="005A9E"/>
              </a:solidFill>
              <a:cs typeface="+mn-ea"/>
              <a:sym typeface="+mn-lt"/>
            </a:endParaRPr>
          </a:p>
        </p:txBody>
      </p:sp>
      <p:sp>
        <p:nvSpPr>
          <p:cNvPr id="47" name="Freeform 5"/>
          <p:cNvSpPr/>
          <p:nvPr/>
        </p:nvSpPr>
        <p:spPr bwMode="auto">
          <a:xfrm>
            <a:off x="583259" y="1676240"/>
            <a:ext cx="2212496" cy="1960914"/>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100000">
                <a:schemeClr val="bg1">
                  <a:lumMod val="61000"/>
                  <a:lumOff val="39000"/>
                </a:schemeClr>
              </a:gs>
              <a:gs pos="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266700" dist="203200" dir="6780000" algn="tl" rotWithShape="0">
              <a:prstClr val="black">
                <a:alpha val="40000"/>
              </a:prstClr>
            </a:outerShdw>
          </a:effectLst>
        </p:spPr>
        <p:txBody>
          <a:bodyPr vert="horz" wrap="square" lIns="68580" tIns="34290" rIns="68580" bIns="34290" numCol="1" anchor="t" anchorCtr="0" compatLnSpc="1"/>
          <a:lstStyle/>
          <a:p>
            <a:endParaRPr lang="zh-CN" altLang="en-US">
              <a:solidFill>
                <a:srgbClr val="005A9E"/>
              </a:solidFill>
              <a:cs typeface="+mn-ea"/>
              <a:sym typeface="+mn-lt"/>
            </a:endParaRPr>
          </a:p>
        </p:txBody>
      </p:sp>
      <p:sp>
        <p:nvSpPr>
          <p:cNvPr id="48" name="矩形 47"/>
          <p:cNvSpPr/>
          <p:nvPr/>
        </p:nvSpPr>
        <p:spPr>
          <a:xfrm>
            <a:off x="906326" y="2095871"/>
            <a:ext cx="1638756" cy="784808"/>
          </a:xfrm>
          <a:prstGeom prst="rect">
            <a:avLst/>
          </a:prstGeom>
        </p:spPr>
        <p:txBody>
          <a:bodyPr wrap="square" lIns="91418" tIns="45709" rIns="91418" bIns="45709">
            <a:spAutoFit/>
          </a:bodyPr>
          <a:lstStyle/>
          <a:p>
            <a:pPr defTabSz="934085">
              <a:spcBef>
                <a:spcPts val="0"/>
              </a:spcBef>
              <a:spcAft>
                <a:spcPts val="0"/>
              </a:spcAft>
              <a:defRPr/>
            </a:pPr>
            <a:r>
              <a:rPr lang="zh-CN" altLang="en-US" sz="4500" b="1" kern="0" dirty="0">
                <a:solidFill>
                  <a:srgbClr val="005A9E"/>
                </a:solidFill>
                <a:cs typeface="+mn-ea"/>
                <a:sym typeface="+mn-lt"/>
              </a:rPr>
              <a:t>目 录</a:t>
            </a:r>
            <a:endParaRPr lang="zh-CN" altLang="en-US" sz="4500" b="1" kern="0" dirty="0">
              <a:solidFill>
                <a:srgbClr val="005A9E"/>
              </a:solidFill>
              <a:cs typeface="+mn-ea"/>
              <a:sym typeface="+mn-lt"/>
            </a:endParaRPr>
          </a:p>
        </p:txBody>
      </p:sp>
      <p:sp>
        <p:nvSpPr>
          <p:cNvPr id="49" name="Rectangle 4"/>
          <p:cNvSpPr txBox="1">
            <a:spLocks noChangeArrowheads="1"/>
          </p:cNvSpPr>
          <p:nvPr/>
        </p:nvSpPr>
        <p:spPr bwMode="auto">
          <a:xfrm>
            <a:off x="938441" y="2797950"/>
            <a:ext cx="1480053" cy="38097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8554" tIns="34277" rIns="68554" bIns="34277" numCol="1" anchor="ctr" anchorCtr="0" compatLnSpc="1"/>
          <a:lstStyle>
            <a:lvl1pPr marL="0" indent="0" algn="ctr">
              <a:buFontTx/>
              <a:buNone/>
              <a:defRPr sz="2000" b="1">
                <a:solidFill>
                  <a:schemeClr val="bg1"/>
                </a:solidFill>
                <a:latin typeface="+mj-lt"/>
                <a:ea typeface="+mj-ea"/>
                <a:cs typeface="+mj-cs"/>
              </a:defRPr>
            </a:lvl1pPr>
            <a:lvl2pPr marL="742950" indent="-285750" eaLnBrk="0" hangingPunct="0">
              <a:spcBef>
                <a:spcPct val="20000"/>
              </a:spcBef>
              <a:buChar char="–"/>
              <a:defRPr sz="2000">
                <a:latin typeface="+mn-lt"/>
                <a:ea typeface="仿宋_GB2312" pitchFamily="49" charset="-122"/>
              </a:defRPr>
            </a:lvl2pPr>
            <a:lvl3pPr marL="1143000" indent="-228600" eaLnBrk="0" hangingPunct="0">
              <a:spcBef>
                <a:spcPct val="20000"/>
              </a:spcBef>
              <a:buChar char="•"/>
              <a:defRPr sz="2400">
                <a:latin typeface="+mn-lt"/>
              </a:defRPr>
            </a:lvl3pPr>
            <a:lvl4pPr marL="1600200" indent="-228600" eaLnBrk="0" hangingPunct="0">
              <a:spcBef>
                <a:spcPct val="20000"/>
              </a:spcBef>
              <a:buChar char="–"/>
              <a:defRPr sz="2000">
                <a:latin typeface="+mn-lt"/>
              </a:defRPr>
            </a:lvl4pPr>
            <a:lvl5pPr marL="2057400" indent="-228600" eaLnBrk="0" hangingPunct="0">
              <a:spcBef>
                <a:spcPct val="20000"/>
              </a:spcBef>
              <a:buChar char="»"/>
              <a:defRPr sz="2000">
                <a:latin typeface="+mn-lt"/>
              </a:defRPr>
            </a:lvl5pPr>
            <a:lvl6pPr marL="2514600" indent="-228600" eaLnBrk="0" fontAlgn="base" hangingPunct="0">
              <a:spcBef>
                <a:spcPct val="20000"/>
              </a:spcBef>
              <a:spcAft>
                <a:spcPct val="0"/>
              </a:spcAft>
              <a:buChar char="»"/>
              <a:defRPr sz="2000">
                <a:latin typeface="+mn-lt"/>
              </a:defRPr>
            </a:lvl6pPr>
            <a:lvl7pPr marL="2971800" indent="-228600" eaLnBrk="0" fontAlgn="base" hangingPunct="0">
              <a:spcBef>
                <a:spcPct val="20000"/>
              </a:spcBef>
              <a:spcAft>
                <a:spcPct val="0"/>
              </a:spcAft>
              <a:buChar char="»"/>
              <a:defRPr sz="2000">
                <a:latin typeface="+mn-lt"/>
              </a:defRPr>
            </a:lvl7pPr>
            <a:lvl8pPr marL="3429000" indent="-228600" eaLnBrk="0" fontAlgn="base" hangingPunct="0">
              <a:spcBef>
                <a:spcPct val="20000"/>
              </a:spcBef>
              <a:spcAft>
                <a:spcPct val="0"/>
              </a:spcAft>
              <a:buChar char="»"/>
              <a:defRPr sz="2000">
                <a:latin typeface="+mn-lt"/>
              </a:defRPr>
            </a:lvl8pPr>
            <a:lvl9pPr marL="3886200" indent="-228600" eaLnBrk="0" fontAlgn="base" hangingPunct="0">
              <a:spcBef>
                <a:spcPct val="20000"/>
              </a:spcBef>
              <a:spcAft>
                <a:spcPct val="0"/>
              </a:spcAft>
              <a:buChar char="»"/>
              <a:defRPr sz="2000">
                <a:latin typeface="+mn-lt"/>
              </a:defRPr>
            </a:lvl9pPr>
          </a:lstStyle>
          <a:p>
            <a:pPr>
              <a:spcBef>
                <a:spcPts val="0"/>
              </a:spcBef>
              <a:spcAft>
                <a:spcPts val="0"/>
              </a:spcAft>
              <a:defRPr/>
            </a:pPr>
            <a:r>
              <a:rPr lang="en-US" altLang="zh-CN" sz="1800" kern="0" dirty="0">
                <a:solidFill>
                  <a:srgbClr val="005A9E"/>
                </a:solidFill>
                <a:latin typeface="+mn-lt"/>
                <a:ea typeface="+mn-ea"/>
                <a:cs typeface="+mn-ea"/>
                <a:sym typeface="+mn-lt"/>
              </a:rPr>
              <a:t>CONTENTS</a:t>
            </a:r>
            <a:endParaRPr lang="zh-CN" altLang="en-US" sz="1800" kern="0" dirty="0">
              <a:solidFill>
                <a:srgbClr val="005A9E"/>
              </a:solidFill>
              <a:latin typeface="+mn-lt"/>
              <a:ea typeface="+mn-ea"/>
              <a:cs typeface="+mn-ea"/>
              <a:sym typeface="+mn-lt"/>
            </a:endParaRPr>
          </a:p>
        </p:txBody>
      </p:sp>
      <p:grpSp>
        <p:nvGrpSpPr>
          <p:cNvPr id="50" name="组合 49"/>
          <p:cNvGrpSpPr/>
          <p:nvPr/>
        </p:nvGrpSpPr>
        <p:grpSpPr>
          <a:xfrm rot="16200000">
            <a:off x="3347739" y="531942"/>
            <a:ext cx="851086" cy="960278"/>
            <a:chOff x="8439634" y="3544648"/>
            <a:chExt cx="1611146" cy="1817848"/>
          </a:xfrm>
        </p:grpSpPr>
        <p:sp>
          <p:nvSpPr>
            <p:cNvPr id="51" name="Freeform 5"/>
            <p:cNvSpPr/>
            <p:nvPr/>
          </p:nvSpPr>
          <p:spPr bwMode="auto">
            <a:xfrm rot="5400000">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52" name="Freeform 5"/>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5A9E"/>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53" name="Rectangle 7"/>
          <p:cNvSpPr>
            <a:spLocks noChangeArrowheads="1"/>
          </p:cNvSpPr>
          <p:nvPr/>
        </p:nvSpPr>
        <p:spPr bwMode="auto">
          <a:xfrm>
            <a:off x="3607852" y="796038"/>
            <a:ext cx="330860" cy="484748"/>
          </a:xfrm>
          <a:prstGeom prst="rect">
            <a:avLst/>
          </a:prstGeom>
          <a:noFill/>
          <a:ln w="9525">
            <a:noFill/>
            <a:miter lim="800000"/>
          </a:ln>
        </p:spPr>
        <p:txBody>
          <a:bodyPr wrap="none" lIns="68580" tIns="34290" rIns="68580" bIns="34290">
            <a:spAutoFit/>
          </a:bodyPr>
          <a:lstStyle/>
          <a:p>
            <a:r>
              <a:rPr lang="en-US" altLang="zh-CN" sz="2700" b="1" dirty="0">
                <a:solidFill>
                  <a:schemeClr val="bg1"/>
                </a:solidFill>
                <a:cs typeface="+mn-ea"/>
                <a:sym typeface="+mn-lt"/>
              </a:rPr>
              <a:t>1</a:t>
            </a:r>
            <a:endParaRPr lang="zh-CN" altLang="en-US" sz="2700" b="1" dirty="0">
              <a:solidFill>
                <a:schemeClr val="bg1"/>
              </a:solidFill>
              <a:cs typeface="+mn-ea"/>
              <a:sym typeface="+mn-lt"/>
            </a:endParaRPr>
          </a:p>
        </p:txBody>
      </p:sp>
      <p:grpSp>
        <p:nvGrpSpPr>
          <p:cNvPr id="54" name="组合 53"/>
          <p:cNvGrpSpPr/>
          <p:nvPr/>
        </p:nvGrpSpPr>
        <p:grpSpPr>
          <a:xfrm rot="16200000">
            <a:off x="3347739" y="1559400"/>
            <a:ext cx="851086" cy="960278"/>
            <a:chOff x="8439634" y="3544648"/>
            <a:chExt cx="1611146" cy="1817848"/>
          </a:xfrm>
        </p:grpSpPr>
        <p:sp>
          <p:nvSpPr>
            <p:cNvPr id="55" name="Freeform 5"/>
            <p:cNvSpPr/>
            <p:nvPr/>
          </p:nvSpPr>
          <p:spPr bwMode="auto">
            <a:xfrm rot="5400000">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56" name="Freeform 5"/>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lumMod val="65000"/>
              </a:schemeClr>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nvGrpSpPr>
          <p:cNvPr id="57" name="组合 56"/>
          <p:cNvGrpSpPr/>
          <p:nvPr/>
        </p:nvGrpSpPr>
        <p:grpSpPr>
          <a:xfrm rot="16200000">
            <a:off x="3347739" y="2584170"/>
            <a:ext cx="851086" cy="960278"/>
            <a:chOff x="8439634" y="3544648"/>
            <a:chExt cx="1611146" cy="1817848"/>
          </a:xfrm>
        </p:grpSpPr>
        <p:sp>
          <p:nvSpPr>
            <p:cNvPr id="58" name="Freeform 5"/>
            <p:cNvSpPr/>
            <p:nvPr/>
          </p:nvSpPr>
          <p:spPr bwMode="auto">
            <a:xfrm rot="5400000">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59" name="Freeform 5"/>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05A9E"/>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nvGrpSpPr>
          <p:cNvPr id="60" name="组合 59"/>
          <p:cNvGrpSpPr/>
          <p:nvPr/>
        </p:nvGrpSpPr>
        <p:grpSpPr>
          <a:xfrm rot="16200000">
            <a:off x="3347739" y="3610284"/>
            <a:ext cx="851086" cy="960278"/>
            <a:chOff x="8439634" y="3544648"/>
            <a:chExt cx="1611146" cy="1817848"/>
          </a:xfrm>
        </p:grpSpPr>
        <p:sp>
          <p:nvSpPr>
            <p:cNvPr id="61" name="Freeform 5"/>
            <p:cNvSpPr/>
            <p:nvPr/>
          </p:nvSpPr>
          <p:spPr bwMode="auto">
            <a:xfrm rot="5400000">
              <a:off x="8336283" y="3647999"/>
              <a:ext cx="1817848" cy="1611146"/>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gradFill flip="none" rotWithShape="1">
              <a:gsLst>
                <a:gs pos="0">
                  <a:schemeClr val="bg1">
                    <a:lumMod val="97000"/>
                  </a:schemeClr>
                </a:gs>
                <a:gs pos="100000">
                  <a:schemeClr val="bg1">
                    <a:lumMod val="85000"/>
                  </a:schemeClr>
                </a:gs>
              </a:gsLst>
              <a:lin ang="2700000" scaled="1"/>
              <a:tileRect/>
            </a:gradFill>
            <a:ln w="19050">
              <a:gradFill flip="none" rotWithShape="1">
                <a:gsLst>
                  <a:gs pos="100000">
                    <a:schemeClr val="bg1">
                      <a:lumMod val="75000"/>
                    </a:schemeClr>
                  </a:gs>
                  <a:gs pos="0">
                    <a:schemeClr val="bg1"/>
                  </a:gs>
                </a:gsLst>
                <a:lin ang="2700000" scaled="1"/>
                <a:tileRect/>
              </a:gradFill>
            </a:ln>
            <a:effectLst>
              <a:outerShdw blurRad="127000" dist="50800" dir="2700000" algn="tl" rotWithShape="0">
                <a:prstClr val="black">
                  <a:alpha val="40000"/>
                </a:prstClr>
              </a:out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62" name="Freeform 5"/>
            <p:cNvSpPr/>
            <p:nvPr/>
          </p:nvSpPr>
          <p:spPr bwMode="auto">
            <a:xfrm rot="5400000">
              <a:off x="8582835" y="3866516"/>
              <a:ext cx="1324744" cy="1174112"/>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lumMod val="65000"/>
              </a:schemeClr>
            </a:solidFill>
            <a:ln w="15875">
              <a:gradFill flip="none" rotWithShape="1">
                <a:gsLst>
                  <a:gs pos="0">
                    <a:schemeClr val="bg1">
                      <a:lumMod val="65000"/>
                    </a:schemeClr>
                  </a:gs>
                  <a:gs pos="100000">
                    <a:schemeClr val="bg1"/>
                  </a:gs>
                </a:gsLst>
                <a:lin ang="2700000" scaled="1"/>
                <a:tileRect/>
              </a:gradFill>
            </a:ln>
            <a:effectLst>
              <a:innerShdw blurRad="50800" dist="25400" dir="13500000">
                <a:prstClr val="black">
                  <a:alpha val="50000"/>
                </a:prstClr>
              </a:innerShdw>
            </a:effec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63" name="Rectangle 7"/>
          <p:cNvSpPr>
            <a:spLocks noChangeArrowheads="1"/>
          </p:cNvSpPr>
          <p:nvPr/>
        </p:nvSpPr>
        <p:spPr bwMode="auto">
          <a:xfrm>
            <a:off x="3607852" y="1811908"/>
            <a:ext cx="330860" cy="484748"/>
          </a:xfrm>
          <a:prstGeom prst="rect">
            <a:avLst/>
          </a:prstGeom>
          <a:noFill/>
          <a:ln w="9525">
            <a:noFill/>
            <a:miter lim="800000"/>
          </a:ln>
        </p:spPr>
        <p:txBody>
          <a:bodyPr wrap="none" lIns="68580" tIns="34290" rIns="68580" bIns="34290">
            <a:spAutoFit/>
          </a:bodyPr>
          <a:lstStyle/>
          <a:p>
            <a:r>
              <a:rPr lang="en-US" altLang="zh-CN" sz="2700" b="1" dirty="0">
                <a:solidFill>
                  <a:schemeClr val="bg1"/>
                </a:solidFill>
                <a:cs typeface="+mn-ea"/>
                <a:sym typeface="+mn-lt"/>
              </a:rPr>
              <a:t>2</a:t>
            </a:r>
            <a:endParaRPr lang="zh-CN" altLang="en-US" sz="2700" b="1" dirty="0">
              <a:solidFill>
                <a:schemeClr val="bg1"/>
              </a:solidFill>
              <a:cs typeface="+mn-ea"/>
              <a:sym typeface="+mn-lt"/>
            </a:endParaRPr>
          </a:p>
        </p:txBody>
      </p:sp>
      <p:sp>
        <p:nvSpPr>
          <p:cNvPr id="64" name="Rectangle 7"/>
          <p:cNvSpPr>
            <a:spLocks noChangeArrowheads="1"/>
          </p:cNvSpPr>
          <p:nvPr/>
        </p:nvSpPr>
        <p:spPr bwMode="auto">
          <a:xfrm>
            <a:off x="3607852" y="2821935"/>
            <a:ext cx="330860" cy="484748"/>
          </a:xfrm>
          <a:prstGeom prst="rect">
            <a:avLst/>
          </a:prstGeom>
          <a:noFill/>
          <a:ln w="9525">
            <a:noFill/>
            <a:miter lim="800000"/>
          </a:ln>
        </p:spPr>
        <p:txBody>
          <a:bodyPr wrap="none" lIns="68580" tIns="34290" rIns="68580" bIns="34290">
            <a:spAutoFit/>
          </a:bodyPr>
          <a:lstStyle/>
          <a:p>
            <a:r>
              <a:rPr lang="en-US" altLang="zh-CN" sz="2700" b="1" dirty="0">
                <a:solidFill>
                  <a:schemeClr val="bg1"/>
                </a:solidFill>
                <a:cs typeface="+mn-ea"/>
                <a:sym typeface="+mn-lt"/>
              </a:rPr>
              <a:t>3</a:t>
            </a:r>
            <a:endParaRPr lang="zh-CN" altLang="en-US" sz="2700" b="1" dirty="0">
              <a:solidFill>
                <a:schemeClr val="bg1"/>
              </a:solidFill>
              <a:cs typeface="+mn-ea"/>
              <a:sym typeface="+mn-lt"/>
            </a:endParaRPr>
          </a:p>
        </p:txBody>
      </p:sp>
      <p:sp>
        <p:nvSpPr>
          <p:cNvPr id="65" name="Rectangle 7"/>
          <p:cNvSpPr>
            <a:spLocks noChangeArrowheads="1"/>
          </p:cNvSpPr>
          <p:nvPr/>
        </p:nvSpPr>
        <p:spPr bwMode="auto">
          <a:xfrm>
            <a:off x="3607852" y="3848049"/>
            <a:ext cx="330860" cy="484748"/>
          </a:xfrm>
          <a:prstGeom prst="rect">
            <a:avLst/>
          </a:prstGeom>
          <a:noFill/>
          <a:ln w="9525">
            <a:noFill/>
            <a:miter lim="800000"/>
          </a:ln>
        </p:spPr>
        <p:txBody>
          <a:bodyPr wrap="none" lIns="68580" tIns="34290" rIns="68580" bIns="34290">
            <a:spAutoFit/>
          </a:bodyPr>
          <a:lstStyle/>
          <a:p>
            <a:r>
              <a:rPr lang="en-US" altLang="zh-CN" sz="2700" b="1" dirty="0">
                <a:solidFill>
                  <a:schemeClr val="bg1"/>
                </a:solidFill>
                <a:cs typeface="+mn-ea"/>
                <a:sym typeface="+mn-lt"/>
              </a:rPr>
              <a:t>4</a:t>
            </a:r>
            <a:endParaRPr lang="zh-CN" altLang="en-US" sz="2700" b="1" dirty="0">
              <a:solidFill>
                <a:schemeClr val="bg1"/>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 calcmode="lin" valueType="num">
                                      <p:cBhvr>
                                        <p:cTn id="7" dur="500" fill="hold"/>
                                        <p:tgtEl>
                                          <p:spTgt spid="46"/>
                                        </p:tgtEl>
                                        <p:attrNameLst>
                                          <p:attrName>ppt_w</p:attrName>
                                        </p:attrNameLst>
                                      </p:cBhvr>
                                      <p:tavLst>
                                        <p:tav tm="0">
                                          <p:val>
                                            <p:fltVal val="0"/>
                                          </p:val>
                                        </p:tav>
                                        <p:tav tm="100000">
                                          <p:val>
                                            <p:strVal val="#ppt_w"/>
                                          </p:val>
                                        </p:tav>
                                      </p:tavLst>
                                    </p:anim>
                                    <p:anim calcmode="lin" valueType="num">
                                      <p:cBhvr>
                                        <p:cTn id="8" dur="500" fill="hold"/>
                                        <p:tgtEl>
                                          <p:spTgt spid="46"/>
                                        </p:tgtEl>
                                        <p:attrNameLst>
                                          <p:attrName>ppt_h</p:attrName>
                                        </p:attrNameLst>
                                      </p:cBhvr>
                                      <p:tavLst>
                                        <p:tav tm="0">
                                          <p:val>
                                            <p:fltVal val="0"/>
                                          </p:val>
                                        </p:tav>
                                        <p:tav tm="100000">
                                          <p:val>
                                            <p:strVal val="#ppt_h"/>
                                          </p:val>
                                        </p:tav>
                                      </p:tavLst>
                                    </p:anim>
                                    <p:animEffect transition="in" filter="fade">
                                      <p:cBhvr>
                                        <p:cTn id="9" dur="500"/>
                                        <p:tgtEl>
                                          <p:spTgt spid="46"/>
                                        </p:tgtEl>
                                      </p:cBhvr>
                                    </p:animEffect>
                                  </p:childTnLst>
                                </p:cTn>
                              </p:par>
                            </p:childTnLst>
                          </p:cTn>
                        </p:par>
                        <p:par>
                          <p:cTn id="10" fill="hold">
                            <p:stCondLst>
                              <p:cond delay="500"/>
                            </p:stCondLst>
                            <p:childTnLst>
                              <p:par>
                                <p:cTn id="11" presetID="31" presetClass="entr" presetSubtype="0" fill="hold" grpId="0" nodeType="afterEffect">
                                  <p:stCondLst>
                                    <p:cond delay="0"/>
                                  </p:stCondLst>
                                  <p:childTnLst>
                                    <p:set>
                                      <p:cBhvr>
                                        <p:cTn id="12" dur="1" fill="hold">
                                          <p:stCondLst>
                                            <p:cond delay="0"/>
                                          </p:stCondLst>
                                        </p:cTn>
                                        <p:tgtEl>
                                          <p:spTgt spid="47"/>
                                        </p:tgtEl>
                                        <p:attrNameLst>
                                          <p:attrName>style.visibility</p:attrName>
                                        </p:attrNameLst>
                                      </p:cBhvr>
                                      <p:to>
                                        <p:strVal val="visible"/>
                                      </p:to>
                                    </p:set>
                                    <p:anim calcmode="lin" valueType="num">
                                      <p:cBhvr>
                                        <p:cTn id="13" dur="1000" fill="hold"/>
                                        <p:tgtEl>
                                          <p:spTgt spid="47"/>
                                        </p:tgtEl>
                                        <p:attrNameLst>
                                          <p:attrName>ppt_w</p:attrName>
                                        </p:attrNameLst>
                                      </p:cBhvr>
                                      <p:tavLst>
                                        <p:tav tm="0">
                                          <p:val>
                                            <p:fltVal val="0"/>
                                          </p:val>
                                        </p:tav>
                                        <p:tav tm="100000">
                                          <p:val>
                                            <p:strVal val="#ppt_w"/>
                                          </p:val>
                                        </p:tav>
                                      </p:tavLst>
                                    </p:anim>
                                    <p:anim calcmode="lin" valueType="num">
                                      <p:cBhvr>
                                        <p:cTn id="14" dur="1000" fill="hold"/>
                                        <p:tgtEl>
                                          <p:spTgt spid="47"/>
                                        </p:tgtEl>
                                        <p:attrNameLst>
                                          <p:attrName>ppt_h</p:attrName>
                                        </p:attrNameLst>
                                      </p:cBhvr>
                                      <p:tavLst>
                                        <p:tav tm="0">
                                          <p:val>
                                            <p:fltVal val="0"/>
                                          </p:val>
                                        </p:tav>
                                        <p:tav tm="100000">
                                          <p:val>
                                            <p:strVal val="#ppt_h"/>
                                          </p:val>
                                        </p:tav>
                                      </p:tavLst>
                                    </p:anim>
                                    <p:anim calcmode="lin" valueType="num">
                                      <p:cBhvr>
                                        <p:cTn id="15" dur="1000" fill="hold"/>
                                        <p:tgtEl>
                                          <p:spTgt spid="47"/>
                                        </p:tgtEl>
                                        <p:attrNameLst>
                                          <p:attrName>style.rotation</p:attrName>
                                        </p:attrNameLst>
                                      </p:cBhvr>
                                      <p:tavLst>
                                        <p:tav tm="0">
                                          <p:val>
                                            <p:fltVal val="90"/>
                                          </p:val>
                                        </p:tav>
                                        <p:tav tm="100000">
                                          <p:val>
                                            <p:fltVal val="0"/>
                                          </p:val>
                                        </p:tav>
                                      </p:tavLst>
                                    </p:anim>
                                    <p:animEffect transition="in" filter="fade">
                                      <p:cBhvr>
                                        <p:cTn id="16" dur="1000"/>
                                        <p:tgtEl>
                                          <p:spTgt spid="47"/>
                                        </p:tgtEl>
                                      </p:cBhvr>
                                    </p:animEffect>
                                  </p:childTnLst>
                                </p:cTn>
                              </p:par>
                            </p:childTnLst>
                          </p:cTn>
                        </p:par>
                        <p:par>
                          <p:cTn id="17" fill="hold">
                            <p:stCondLst>
                              <p:cond delay="1500"/>
                            </p:stCondLst>
                            <p:childTnLst>
                              <p:par>
                                <p:cTn id="18" presetID="31" presetClass="entr" presetSubtype="0" fill="hold" grpId="0" nodeType="afterEffect">
                                  <p:stCondLst>
                                    <p:cond delay="0"/>
                                  </p:stCondLst>
                                  <p:childTnLst>
                                    <p:set>
                                      <p:cBhvr>
                                        <p:cTn id="19" dur="1" fill="hold">
                                          <p:stCondLst>
                                            <p:cond delay="0"/>
                                          </p:stCondLst>
                                        </p:cTn>
                                        <p:tgtEl>
                                          <p:spTgt spid="48"/>
                                        </p:tgtEl>
                                        <p:attrNameLst>
                                          <p:attrName>style.visibility</p:attrName>
                                        </p:attrNameLst>
                                      </p:cBhvr>
                                      <p:to>
                                        <p:strVal val="visible"/>
                                      </p:to>
                                    </p:set>
                                    <p:anim calcmode="lin" valueType="num">
                                      <p:cBhvr>
                                        <p:cTn id="20" dur="1000" fill="hold"/>
                                        <p:tgtEl>
                                          <p:spTgt spid="48"/>
                                        </p:tgtEl>
                                        <p:attrNameLst>
                                          <p:attrName>ppt_w</p:attrName>
                                        </p:attrNameLst>
                                      </p:cBhvr>
                                      <p:tavLst>
                                        <p:tav tm="0">
                                          <p:val>
                                            <p:fltVal val="0"/>
                                          </p:val>
                                        </p:tav>
                                        <p:tav tm="100000">
                                          <p:val>
                                            <p:strVal val="#ppt_w"/>
                                          </p:val>
                                        </p:tav>
                                      </p:tavLst>
                                    </p:anim>
                                    <p:anim calcmode="lin" valueType="num">
                                      <p:cBhvr>
                                        <p:cTn id="21" dur="1000" fill="hold"/>
                                        <p:tgtEl>
                                          <p:spTgt spid="48"/>
                                        </p:tgtEl>
                                        <p:attrNameLst>
                                          <p:attrName>ppt_h</p:attrName>
                                        </p:attrNameLst>
                                      </p:cBhvr>
                                      <p:tavLst>
                                        <p:tav tm="0">
                                          <p:val>
                                            <p:fltVal val="0"/>
                                          </p:val>
                                        </p:tav>
                                        <p:tav tm="100000">
                                          <p:val>
                                            <p:strVal val="#ppt_h"/>
                                          </p:val>
                                        </p:tav>
                                      </p:tavLst>
                                    </p:anim>
                                    <p:anim calcmode="lin" valueType="num">
                                      <p:cBhvr>
                                        <p:cTn id="22" dur="1000" fill="hold"/>
                                        <p:tgtEl>
                                          <p:spTgt spid="48"/>
                                        </p:tgtEl>
                                        <p:attrNameLst>
                                          <p:attrName>style.rotation</p:attrName>
                                        </p:attrNameLst>
                                      </p:cBhvr>
                                      <p:tavLst>
                                        <p:tav tm="0">
                                          <p:val>
                                            <p:fltVal val="90"/>
                                          </p:val>
                                        </p:tav>
                                        <p:tav tm="100000">
                                          <p:val>
                                            <p:fltVal val="0"/>
                                          </p:val>
                                        </p:tav>
                                      </p:tavLst>
                                    </p:anim>
                                    <p:animEffect transition="in" filter="fade">
                                      <p:cBhvr>
                                        <p:cTn id="23" dur="1000"/>
                                        <p:tgtEl>
                                          <p:spTgt spid="48"/>
                                        </p:tgtEl>
                                      </p:cBhvr>
                                    </p:animEffect>
                                  </p:childTnLst>
                                </p:cTn>
                              </p:par>
                            </p:childTnLst>
                          </p:cTn>
                        </p:par>
                        <p:par>
                          <p:cTn id="24" fill="hold">
                            <p:stCondLst>
                              <p:cond delay="2500"/>
                            </p:stCondLst>
                            <p:childTnLst>
                              <p:par>
                                <p:cTn id="25" presetID="53" presetClass="entr" presetSubtype="16" fill="hold" grpId="0" nodeType="afterEffect">
                                  <p:stCondLst>
                                    <p:cond delay="0"/>
                                  </p:stCondLst>
                                  <p:childTnLst>
                                    <p:set>
                                      <p:cBhvr>
                                        <p:cTn id="26" dur="1" fill="hold">
                                          <p:stCondLst>
                                            <p:cond delay="0"/>
                                          </p:stCondLst>
                                        </p:cTn>
                                        <p:tgtEl>
                                          <p:spTgt spid="49"/>
                                        </p:tgtEl>
                                        <p:attrNameLst>
                                          <p:attrName>style.visibility</p:attrName>
                                        </p:attrNameLst>
                                      </p:cBhvr>
                                      <p:to>
                                        <p:strVal val="visible"/>
                                      </p:to>
                                    </p:set>
                                    <p:anim calcmode="lin" valueType="num">
                                      <p:cBhvr>
                                        <p:cTn id="27" dur="500" fill="hold"/>
                                        <p:tgtEl>
                                          <p:spTgt spid="49"/>
                                        </p:tgtEl>
                                        <p:attrNameLst>
                                          <p:attrName>ppt_w</p:attrName>
                                        </p:attrNameLst>
                                      </p:cBhvr>
                                      <p:tavLst>
                                        <p:tav tm="0">
                                          <p:val>
                                            <p:fltVal val="0"/>
                                          </p:val>
                                        </p:tav>
                                        <p:tav tm="100000">
                                          <p:val>
                                            <p:strVal val="#ppt_w"/>
                                          </p:val>
                                        </p:tav>
                                      </p:tavLst>
                                    </p:anim>
                                    <p:anim calcmode="lin" valueType="num">
                                      <p:cBhvr>
                                        <p:cTn id="28" dur="500" fill="hold"/>
                                        <p:tgtEl>
                                          <p:spTgt spid="49"/>
                                        </p:tgtEl>
                                        <p:attrNameLst>
                                          <p:attrName>ppt_h</p:attrName>
                                        </p:attrNameLst>
                                      </p:cBhvr>
                                      <p:tavLst>
                                        <p:tav tm="0">
                                          <p:val>
                                            <p:fltVal val="0"/>
                                          </p:val>
                                        </p:tav>
                                        <p:tav tm="100000">
                                          <p:val>
                                            <p:strVal val="#ppt_h"/>
                                          </p:val>
                                        </p:tav>
                                      </p:tavLst>
                                    </p:anim>
                                    <p:animEffect transition="in" filter="fade">
                                      <p:cBhvr>
                                        <p:cTn id="29" dur="500"/>
                                        <p:tgtEl>
                                          <p:spTgt spid="49"/>
                                        </p:tgtEl>
                                      </p:cBhvr>
                                    </p:animEffect>
                                  </p:childTnLst>
                                </p:cTn>
                              </p:par>
                            </p:childTnLst>
                          </p:cTn>
                        </p:par>
                        <p:par>
                          <p:cTn id="30" fill="hold">
                            <p:stCondLst>
                              <p:cond delay="3000"/>
                            </p:stCondLst>
                            <p:childTnLst>
                              <p:par>
                                <p:cTn id="31" presetID="2" presetClass="entr" presetSubtype="8" fill="hold" nodeType="afterEffect">
                                  <p:stCondLst>
                                    <p:cond delay="0"/>
                                  </p:stCondLst>
                                  <p:childTnLst>
                                    <p:set>
                                      <p:cBhvr>
                                        <p:cTn id="32" dur="1" fill="hold">
                                          <p:stCondLst>
                                            <p:cond delay="0"/>
                                          </p:stCondLst>
                                        </p:cTn>
                                        <p:tgtEl>
                                          <p:spTgt spid="50"/>
                                        </p:tgtEl>
                                        <p:attrNameLst>
                                          <p:attrName>style.visibility</p:attrName>
                                        </p:attrNameLst>
                                      </p:cBhvr>
                                      <p:to>
                                        <p:strVal val="visible"/>
                                      </p:to>
                                    </p:set>
                                    <p:anim calcmode="lin" valueType="num">
                                      <p:cBhvr additive="base">
                                        <p:cTn id="33" dur="500" fill="hold"/>
                                        <p:tgtEl>
                                          <p:spTgt spid="50"/>
                                        </p:tgtEl>
                                        <p:attrNameLst>
                                          <p:attrName>ppt_x</p:attrName>
                                        </p:attrNameLst>
                                      </p:cBhvr>
                                      <p:tavLst>
                                        <p:tav tm="0">
                                          <p:val>
                                            <p:strVal val="0-#ppt_w/2"/>
                                          </p:val>
                                        </p:tav>
                                        <p:tav tm="100000">
                                          <p:val>
                                            <p:strVal val="#ppt_x"/>
                                          </p:val>
                                        </p:tav>
                                      </p:tavLst>
                                    </p:anim>
                                    <p:anim calcmode="lin" valueType="num">
                                      <p:cBhvr additive="base">
                                        <p:cTn id="34" dur="500" fill="hold"/>
                                        <p:tgtEl>
                                          <p:spTgt spid="50"/>
                                        </p:tgtEl>
                                        <p:attrNameLst>
                                          <p:attrName>ppt_y</p:attrName>
                                        </p:attrNameLst>
                                      </p:cBhvr>
                                      <p:tavLst>
                                        <p:tav tm="0">
                                          <p:val>
                                            <p:strVal val="#ppt_y"/>
                                          </p:val>
                                        </p:tav>
                                        <p:tav tm="100000">
                                          <p:val>
                                            <p:strVal val="#ppt_y"/>
                                          </p:val>
                                        </p:tav>
                                      </p:tavLst>
                                    </p:anim>
                                  </p:childTnLst>
                                </p:cTn>
                              </p:par>
                              <p:par>
                                <p:cTn id="35" presetID="2" presetClass="entr" presetSubtype="2"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anim calcmode="lin" valueType="num">
                                      <p:cBhvr additive="base">
                                        <p:cTn id="37" dur="500" fill="hold"/>
                                        <p:tgtEl>
                                          <p:spTgt spid="34"/>
                                        </p:tgtEl>
                                        <p:attrNameLst>
                                          <p:attrName>ppt_x</p:attrName>
                                        </p:attrNameLst>
                                      </p:cBhvr>
                                      <p:tavLst>
                                        <p:tav tm="0">
                                          <p:val>
                                            <p:strVal val="1+#ppt_w/2"/>
                                          </p:val>
                                        </p:tav>
                                        <p:tav tm="100000">
                                          <p:val>
                                            <p:strVal val="#ppt_x"/>
                                          </p:val>
                                        </p:tav>
                                      </p:tavLst>
                                    </p:anim>
                                    <p:anim calcmode="lin" valueType="num">
                                      <p:cBhvr additive="base">
                                        <p:cTn id="38" dur="500" fill="hold"/>
                                        <p:tgtEl>
                                          <p:spTgt spid="34"/>
                                        </p:tgtEl>
                                        <p:attrNameLst>
                                          <p:attrName>ppt_y</p:attrName>
                                        </p:attrNameLst>
                                      </p:cBhvr>
                                      <p:tavLst>
                                        <p:tav tm="0">
                                          <p:val>
                                            <p:strVal val="#ppt_y"/>
                                          </p:val>
                                        </p:tav>
                                        <p:tav tm="100000">
                                          <p:val>
                                            <p:strVal val="#ppt_y"/>
                                          </p:val>
                                        </p:tav>
                                      </p:tavLst>
                                    </p:anim>
                                  </p:childTnLst>
                                </p:cTn>
                              </p:par>
                            </p:childTnLst>
                          </p:cTn>
                        </p:par>
                        <p:par>
                          <p:cTn id="39" fill="hold">
                            <p:stCondLst>
                              <p:cond delay="3500"/>
                            </p:stCondLst>
                            <p:childTnLst>
                              <p:par>
                                <p:cTn id="40" presetID="41" presetClass="entr" presetSubtype="0" fill="hold" grpId="0" nodeType="afterEffect">
                                  <p:stCondLst>
                                    <p:cond delay="0"/>
                                  </p:stCondLst>
                                  <p:iterate type="lt">
                                    <p:tmPct val="10000"/>
                                  </p:iterate>
                                  <p:childTnLst>
                                    <p:set>
                                      <p:cBhvr>
                                        <p:cTn id="41" dur="1" fill="hold">
                                          <p:stCondLst>
                                            <p:cond delay="0"/>
                                          </p:stCondLst>
                                        </p:cTn>
                                        <p:tgtEl>
                                          <p:spTgt spid="53"/>
                                        </p:tgtEl>
                                        <p:attrNameLst>
                                          <p:attrName>style.visibility</p:attrName>
                                        </p:attrNameLst>
                                      </p:cBhvr>
                                      <p:to>
                                        <p:strVal val="visible"/>
                                      </p:to>
                                    </p:set>
                                    <p:anim calcmode="lin" valueType="num">
                                      <p:cBhvr>
                                        <p:cTn id="42" dur="500" fill="hold"/>
                                        <p:tgtEl>
                                          <p:spTgt spid="53"/>
                                        </p:tgtEl>
                                        <p:attrNameLst>
                                          <p:attrName>ppt_x</p:attrName>
                                        </p:attrNameLst>
                                      </p:cBhvr>
                                      <p:tavLst>
                                        <p:tav tm="0">
                                          <p:val>
                                            <p:strVal val="#ppt_x"/>
                                          </p:val>
                                        </p:tav>
                                        <p:tav tm="50000">
                                          <p:val>
                                            <p:strVal val="#ppt_x+.1"/>
                                          </p:val>
                                        </p:tav>
                                        <p:tav tm="100000">
                                          <p:val>
                                            <p:strVal val="#ppt_x"/>
                                          </p:val>
                                        </p:tav>
                                      </p:tavLst>
                                    </p:anim>
                                    <p:anim calcmode="lin" valueType="num">
                                      <p:cBhvr>
                                        <p:cTn id="43" dur="500" fill="hold"/>
                                        <p:tgtEl>
                                          <p:spTgt spid="53"/>
                                        </p:tgtEl>
                                        <p:attrNameLst>
                                          <p:attrName>ppt_y</p:attrName>
                                        </p:attrNameLst>
                                      </p:cBhvr>
                                      <p:tavLst>
                                        <p:tav tm="0">
                                          <p:val>
                                            <p:strVal val="#ppt_y"/>
                                          </p:val>
                                        </p:tav>
                                        <p:tav tm="100000">
                                          <p:val>
                                            <p:strVal val="#ppt_y"/>
                                          </p:val>
                                        </p:tav>
                                      </p:tavLst>
                                    </p:anim>
                                    <p:anim calcmode="lin" valueType="num">
                                      <p:cBhvr>
                                        <p:cTn id="44" dur="500" fill="hold"/>
                                        <p:tgtEl>
                                          <p:spTgt spid="53"/>
                                        </p:tgtEl>
                                        <p:attrNameLst>
                                          <p:attrName>ppt_h</p:attrName>
                                        </p:attrNameLst>
                                      </p:cBhvr>
                                      <p:tavLst>
                                        <p:tav tm="0">
                                          <p:val>
                                            <p:strVal val="#ppt_h/10"/>
                                          </p:val>
                                        </p:tav>
                                        <p:tav tm="50000">
                                          <p:val>
                                            <p:strVal val="#ppt_h+.01"/>
                                          </p:val>
                                        </p:tav>
                                        <p:tav tm="100000">
                                          <p:val>
                                            <p:strVal val="#ppt_h"/>
                                          </p:val>
                                        </p:tav>
                                      </p:tavLst>
                                    </p:anim>
                                    <p:anim calcmode="lin" valueType="num">
                                      <p:cBhvr>
                                        <p:cTn id="45" dur="500" fill="hold"/>
                                        <p:tgtEl>
                                          <p:spTgt spid="53"/>
                                        </p:tgtEl>
                                        <p:attrNameLst>
                                          <p:attrName>ppt_w</p:attrName>
                                        </p:attrNameLst>
                                      </p:cBhvr>
                                      <p:tavLst>
                                        <p:tav tm="0">
                                          <p:val>
                                            <p:strVal val="#ppt_w/10"/>
                                          </p:val>
                                        </p:tav>
                                        <p:tav tm="50000">
                                          <p:val>
                                            <p:strVal val="#ppt_w+.01"/>
                                          </p:val>
                                        </p:tav>
                                        <p:tav tm="100000">
                                          <p:val>
                                            <p:strVal val="#ppt_w"/>
                                          </p:val>
                                        </p:tav>
                                      </p:tavLst>
                                    </p:anim>
                                    <p:animEffect transition="in" filter="fade">
                                      <p:cBhvr>
                                        <p:cTn id="46" dur="500" tmFilter="0,0; .5, 1; 1, 1"/>
                                        <p:tgtEl>
                                          <p:spTgt spid="53"/>
                                        </p:tgtEl>
                                      </p:cBhvr>
                                    </p:animEffect>
                                  </p:childTnLst>
                                </p:cTn>
                              </p:par>
                            </p:childTnLst>
                          </p:cTn>
                        </p:par>
                        <p:par>
                          <p:cTn id="47" fill="hold">
                            <p:stCondLst>
                              <p:cond delay="4000"/>
                            </p:stCondLst>
                            <p:childTnLst>
                              <p:par>
                                <p:cTn id="48" presetID="14" presetClass="entr" presetSubtype="10" fill="hold" grpId="0" nodeType="afterEffect">
                                  <p:stCondLst>
                                    <p:cond delay="0"/>
                                  </p:stCondLst>
                                  <p:childTnLst>
                                    <p:set>
                                      <p:cBhvr>
                                        <p:cTn id="49" dur="1" fill="hold">
                                          <p:stCondLst>
                                            <p:cond delay="0"/>
                                          </p:stCondLst>
                                        </p:cTn>
                                        <p:tgtEl>
                                          <p:spTgt spid="35"/>
                                        </p:tgtEl>
                                        <p:attrNameLst>
                                          <p:attrName>style.visibility</p:attrName>
                                        </p:attrNameLst>
                                      </p:cBhvr>
                                      <p:to>
                                        <p:strVal val="visible"/>
                                      </p:to>
                                    </p:set>
                                    <p:animEffect transition="in" filter="randombar(horizontal)">
                                      <p:cBhvr>
                                        <p:cTn id="50" dur="500"/>
                                        <p:tgtEl>
                                          <p:spTgt spid="35"/>
                                        </p:tgtEl>
                                      </p:cBhvr>
                                    </p:animEffect>
                                  </p:childTnLst>
                                </p:cTn>
                              </p:par>
                            </p:childTnLst>
                          </p:cTn>
                        </p:par>
                        <p:par>
                          <p:cTn id="51" fill="hold">
                            <p:stCondLst>
                              <p:cond delay="4500"/>
                            </p:stCondLst>
                            <p:childTnLst>
                              <p:par>
                                <p:cTn id="52" presetID="41" presetClass="entr" presetSubtype="0" fill="hold" grpId="0" nodeType="afterEffect">
                                  <p:stCondLst>
                                    <p:cond delay="0"/>
                                  </p:stCondLst>
                                  <p:iterate type="lt">
                                    <p:tmPct val="10000"/>
                                  </p:iterate>
                                  <p:childTnLst>
                                    <p:set>
                                      <p:cBhvr>
                                        <p:cTn id="53" dur="1" fill="hold">
                                          <p:stCondLst>
                                            <p:cond delay="0"/>
                                          </p:stCondLst>
                                        </p:cTn>
                                        <p:tgtEl>
                                          <p:spTgt spid="42"/>
                                        </p:tgtEl>
                                        <p:attrNameLst>
                                          <p:attrName>style.visibility</p:attrName>
                                        </p:attrNameLst>
                                      </p:cBhvr>
                                      <p:to>
                                        <p:strVal val="visible"/>
                                      </p:to>
                                    </p:set>
                                    <p:anim calcmode="lin" valueType="num">
                                      <p:cBhvr>
                                        <p:cTn id="54" dur="500" fill="hold"/>
                                        <p:tgtEl>
                                          <p:spTgt spid="42"/>
                                        </p:tgtEl>
                                        <p:attrNameLst>
                                          <p:attrName>ppt_x</p:attrName>
                                        </p:attrNameLst>
                                      </p:cBhvr>
                                      <p:tavLst>
                                        <p:tav tm="0">
                                          <p:val>
                                            <p:strVal val="#ppt_x"/>
                                          </p:val>
                                        </p:tav>
                                        <p:tav tm="50000">
                                          <p:val>
                                            <p:strVal val="#ppt_x+.1"/>
                                          </p:val>
                                        </p:tav>
                                        <p:tav tm="100000">
                                          <p:val>
                                            <p:strVal val="#ppt_x"/>
                                          </p:val>
                                        </p:tav>
                                      </p:tavLst>
                                    </p:anim>
                                    <p:anim calcmode="lin" valueType="num">
                                      <p:cBhvr>
                                        <p:cTn id="55" dur="500" fill="hold"/>
                                        <p:tgtEl>
                                          <p:spTgt spid="42"/>
                                        </p:tgtEl>
                                        <p:attrNameLst>
                                          <p:attrName>ppt_y</p:attrName>
                                        </p:attrNameLst>
                                      </p:cBhvr>
                                      <p:tavLst>
                                        <p:tav tm="0">
                                          <p:val>
                                            <p:strVal val="#ppt_y"/>
                                          </p:val>
                                        </p:tav>
                                        <p:tav tm="100000">
                                          <p:val>
                                            <p:strVal val="#ppt_y"/>
                                          </p:val>
                                        </p:tav>
                                      </p:tavLst>
                                    </p:anim>
                                    <p:anim calcmode="lin" valueType="num">
                                      <p:cBhvr>
                                        <p:cTn id="56" dur="500" fill="hold"/>
                                        <p:tgtEl>
                                          <p:spTgt spid="42"/>
                                        </p:tgtEl>
                                        <p:attrNameLst>
                                          <p:attrName>ppt_h</p:attrName>
                                        </p:attrNameLst>
                                      </p:cBhvr>
                                      <p:tavLst>
                                        <p:tav tm="0">
                                          <p:val>
                                            <p:strVal val="#ppt_h/10"/>
                                          </p:val>
                                        </p:tav>
                                        <p:tav tm="50000">
                                          <p:val>
                                            <p:strVal val="#ppt_h+.01"/>
                                          </p:val>
                                        </p:tav>
                                        <p:tav tm="100000">
                                          <p:val>
                                            <p:strVal val="#ppt_h"/>
                                          </p:val>
                                        </p:tav>
                                      </p:tavLst>
                                    </p:anim>
                                    <p:anim calcmode="lin" valueType="num">
                                      <p:cBhvr>
                                        <p:cTn id="57" dur="500" fill="hold"/>
                                        <p:tgtEl>
                                          <p:spTgt spid="42"/>
                                        </p:tgtEl>
                                        <p:attrNameLst>
                                          <p:attrName>ppt_w</p:attrName>
                                        </p:attrNameLst>
                                      </p:cBhvr>
                                      <p:tavLst>
                                        <p:tav tm="0">
                                          <p:val>
                                            <p:strVal val="#ppt_w/10"/>
                                          </p:val>
                                        </p:tav>
                                        <p:tav tm="50000">
                                          <p:val>
                                            <p:strVal val="#ppt_w+.01"/>
                                          </p:val>
                                        </p:tav>
                                        <p:tav tm="100000">
                                          <p:val>
                                            <p:strVal val="#ppt_w"/>
                                          </p:val>
                                        </p:tav>
                                      </p:tavLst>
                                    </p:anim>
                                    <p:animEffect transition="in" filter="fade">
                                      <p:cBhvr>
                                        <p:cTn id="58" dur="500" tmFilter="0,0; .5, 1; 1, 1"/>
                                        <p:tgtEl>
                                          <p:spTgt spid="42"/>
                                        </p:tgtEl>
                                      </p:cBhvr>
                                    </p:animEffect>
                                  </p:childTnLst>
                                </p:cTn>
                              </p:par>
                            </p:childTnLst>
                          </p:cTn>
                        </p:par>
                        <p:par>
                          <p:cTn id="59" fill="hold">
                            <p:stCondLst>
                              <p:cond delay="5200"/>
                            </p:stCondLst>
                            <p:childTnLst>
                              <p:par>
                                <p:cTn id="60" presetID="2" presetClass="entr" presetSubtype="8" fill="hold" nodeType="afterEffect">
                                  <p:stCondLst>
                                    <p:cond delay="0"/>
                                  </p:stCondLst>
                                  <p:childTnLst>
                                    <p:set>
                                      <p:cBhvr>
                                        <p:cTn id="61" dur="1" fill="hold">
                                          <p:stCondLst>
                                            <p:cond delay="0"/>
                                          </p:stCondLst>
                                        </p:cTn>
                                        <p:tgtEl>
                                          <p:spTgt spid="54"/>
                                        </p:tgtEl>
                                        <p:attrNameLst>
                                          <p:attrName>style.visibility</p:attrName>
                                        </p:attrNameLst>
                                      </p:cBhvr>
                                      <p:to>
                                        <p:strVal val="visible"/>
                                      </p:to>
                                    </p:set>
                                    <p:anim calcmode="lin" valueType="num">
                                      <p:cBhvr additive="base">
                                        <p:cTn id="62" dur="500" fill="hold"/>
                                        <p:tgtEl>
                                          <p:spTgt spid="54"/>
                                        </p:tgtEl>
                                        <p:attrNameLst>
                                          <p:attrName>ppt_x</p:attrName>
                                        </p:attrNameLst>
                                      </p:cBhvr>
                                      <p:tavLst>
                                        <p:tav tm="0">
                                          <p:val>
                                            <p:strVal val="0-#ppt_w/2"/>
                                          </p:val>
                                        </p:tav>
                                        <p:tav tm="100000">
                                          <p:val>
                                            <p:strVal val="#ppt_x"/>
                                          </p:val>
                                        </p:tav>
                                      </p:tavLst>
                                    </p:anim>
                                    <p:anim calcmode="lin" valueType="num">
                                      <p:cBhvr additive="base">
                                        <p:cTn id="63" dur="500" fill="hold"/>
                                        <p:tgtEl>
                                          <p:spTgt spid="54"/>
                                        </p:tgtEl>
                                        <p:attrNameLst>
                                          <p:attrName>ppt_y</p:attrName>
                                        </p:attrNameLst>
                                      </p:cBhvr>
                                      <p:tavLst>
                                        <p:tav tm="0">
                                          <p:val>
                                            <p:strVal val="#ppt_y"/>
                                          </p:val>
                                        </p:tav>
                                        <p:tav tm="100000">
                                          <p:val>
                                            <p:strVal val="#ppt_y"/>
                                          </p:val>
                                        </p:tav>
                                      </p:tavLst>
                                    </p:anim>
                                  </p:childTnLst>
                                </p:cTn>
                              </p:par>
                              <p:par>
                                <p:cTn id="64" presetID="2" presetClass="entr" presetSubtype="2" fill="hold" grpId="0" nodeType="withEffect">
                                  <p:stCondLst>
                                    <p:cond delay="0"/>
                                  </p:stCondLst>
                                  <p:childTnLst>
                                    <p:set>
                                      <p:cBhvr>
                                        <p:cTn id="65" dur="1" fill="hold">
                                          <p:stCondLst>
                                            <p:cond delay="0"/>
                                          </p:stCondLst>
                                        </p:cTn>
                                        <p:tgtEl>
                                          <p:spTgt spid="36"/>
                                        </p:tgtEl>
                                        <p:attrNameLst>
                                          <p:attrName>style.visibility</p:attrName>
                                        </p:attrNameLst>
                                      </p:cBhvr>
                                      <p:to>
                                        <p:strVal val="visible"/>
                                      </p:to>
                                    </p:set>
                                    <p:anim calcmode="lin" valueType="num">
                                      <p:cBhvr additive="base">
                                        <p:cTn id="66" dur="500" fill="hold"/>
                                        <p:tgtEl>
                                          <p:spTgt spid="36"/>
                                        </p:tgtEl>
                                        <p:attrNameLst>
                                          <p:attrName>ppt_x</p:attrName>
                                        </p:attrNameLst>
                                      </p:cBhvr>
                                      <p:tavLst>
                                        <p:tav tm="0">
                                          <p:val>
                                            <p:strVal val="1+#ppt_w/2"/>
                                          </p:val>
                                        </p:tav>
                                        <p:tav tm="100000">
                                          <p:val>
                                            <p:strVal val="#ppt_x"/>
                                          </p:val>
                                        </p:tav>
                                      </p:tavLst>
                                    </p:anim>
                                    <p:anim calcmode="lin" valueType="num">
                                      <p:cBhvr additive="base">
                                        <p:cTn id="67" dur="500" fill="hold"/>
                                        <p:tgtEl>
                                          <p:spTgt spid="36"/>
                                        </p:tgtEl>
                                        <p:attrNameLst>
                                          <p:attrName>ppt_y</p:attrName>
                                        </p:attrNameLst>
                                      </p:cBhvr>
                                      <p:tavLst>
                                        <p:tav tm="0">
                                          <p:val>
                                            <p:strVal val="#ppt_y"/>
                                          </p:val>
                                        </p:tav>
                                        <p:tav tm="100000">
                                          <p:val>
                                            <p:strVal val="#ppt_y"/>
                                          </p:val>
                                        </p:tav>
                                      </p:tavLst>
                                    </p:anim>
                                  </p:childTnLst>
                                </p:cTn>
                              </p:par>
                            </p:childTnLst>
                          </p:cTn>
                        </p:par>
                        <p:par>
                          <p:cTn id="68" fill="hold">
                            <p:stCondLst>
                              <p:cond delay="5700"/>
                            </p:stCondLst>
                            <p:childTnLst>
                              <p:par>
                                <p:cTn id="69" presetID="41" presetClass="entr" presetSubtype="0" fill="hold" grpId="0" nodeType="afterEffect">
                                  <p:stCondLst>
                                    <p:cond delay="0"/>
                                  </p:stCondLst>
                                  <p:iterate type="lt">
                                    <p:tmPct val="10000"/>
                                  </p:iterate>
                                  <p:childTnLst>
                                    <p:set>
                                      <p:cBhvr>
                                        <p:cTn id="70" dur="1" fill="hold">
                                          <p:stCondLst>
                                            <p:cond delay="0"/>
                                          </p:stCondLst>
                                        </p:cTn>
                                        <p:tgtEl>
                                          <p:spTgt spid="63"/>
                                        </p:tgtEl>
                                        <p:attrNameLst>
                                          <p:attrName>style.visibility</p:attrName>
                                        </p:attrNameLst>
                                      </p:cBhvr>
                                      <p:to>
                                        <p:strVal val="visible"/>
                                      </p:to>
                                    </p:set>
                                    <p:anim calcmode="lin" valueType="num">
                                      <p:cBhvr>
                                        <p:cTn id="71" dur="500" fill="hold"/>
                                        <p:tgtEl>
                                          <p:spTgt spid="63"/>
                                        </p:tgtEl>
                                        <p:attrNameLst>
                                          <p:attrName>ppt_x</p:attrName>
                                        </p:attrNameLst>
                                      </p:cBhvr>
                                      <p:tavLst>
                                        <p:tav tm="0">
                                          <p:val>
                                            <p:strVal val="#ppt_x"/>
                                          </p:val>
                                        </p:tav>
                                        <p:tav tm="50000">
                                          <p:val>
                                            <p:strVal val="#ppt_x+.1"/>
                                          </p:val>
                                        </p:tav>
                                        <p:tav tm="100000">
                                          <p:val>
                                            <p:strVal val="#ppt_x"/>
                                          </p:val>
                                        </p:tav>
                                      </p:tavLst>
                                    </p:anim>
                                    <p:anim calcmode="lin" valueType="num">
                                      <p:cBhvr>
                                        <p:cTn id="72" dur="500" fill="hold"/>
                                        <p:tgtEl>
                                          <p:spTgt spid="63"/>
                                        </p:tgtEl>
                                        <p:attrNameLst>
                                          <p:attrName>ppt_y</p:attrName>
                                        </p:attrNameLst>
                                      </p:cBhvr>
                                      <p:tavLst>
                                        <p:tav tm="0">
                                          <p:val>
                                            <p:strVal val="#ppt_y"/>
                                          </p:val>
                                        </p:tav>
                                        <p:tav tm="100000">
                                          <p:val>
                                            <p:strVal val="#ppt_y"/>
                                          </p:val>
                                        </p:tav>
                                      </p:tavLst>
                                    </p:anim>
                                    <p:anim calcmode="lin" valueType="num">
                                      <p:cBhvr>
                                        <p:cTn id="73" dur="500" fill="hold"/>
                                        <p:tgtEl>
                                          <p:spTgt spid="63"/>
                                        </p:tgtEl>
                                        <p:attrNameLst>
                                          <p:attrName>ppt_h</p:attrName>
                                        </p:attrNameLst>
                                      </p:cBhvr>
                                      <p:tavLst>
                                        <p:tav tm="0">
                                          <p:val>
                                            <p:strVal val="#ppt_h/10"/>
                                          </p:val>
                                        </p:tav>
                                        <p:tav tm="50000">
                                          <p:val>
                                            <p:strVal val="#ppt_h+.01"/>
                                          </p:val>
                                        </p:tav>
                                        <p:tav tm="100000">
                                          <p:val>
                                            <p:strVal val="#ppt_h"/>
                                          </p:val>
                                        </p:tav>
                                      </p:tavLst>
                                    </p:anim>
                                    <p:anim calcmode="lin" valueType="num">
                                      <p:cBhvr>
                                        <p:cTn id="74" dur="500" fill="hold"/>
                                        <p:tgtEl>
                                          <p:spTgt spid="63"/>
                                        </p:tgtEl>
                                        <p:attrNameLst>
                                          <p:attrName>ppt_w</p:attrName>
                                        </p:attrNameLst>
                                      </p:cBhvr>
                                      <p:tavLst>
                                        <p:tav tm="0">
                                          <p:val>
                                            <p:strVal val="#ppt_w/10"/>
                                          </p:val>
                                        </p:tav>
                                        <p:tav tm="50000">
                                          <p:val>
                                            <p:strVal val="#ppt_w+.01"/>
                                          </p:val>
                                        </p:tav>
                                        <p:tav tm="100000">
                                          <p:val>
                                            <p:strVal val="#ppt_w"/>
                                          </p:val>
                                        </p:tav>
                                      </p:tavLst>
                                    </p:anim>
                                    <p:animEffect transition="in" filter="fade">
                                      <p:cBhvr>
                                        <p:cTn id="75" dur="500" tmFilter="0,0; .5, 1; 1, 1"/>
                                        <p:tgtEl>
                                          <p:spTgt spid="63"/>
                                        </p:tgtEl>
                                      </p:cBhvr>
                                    </p:animEffect>
                                  </p:childTnLst>
                                </p:cTn>
                              </p:par>
                            </p:childTnLst>
                          </p:cTn>
                        </p:par>
                        <p:par>
                          <p:cTn id="76" fill="hold">
                            <p:stCondLst>
                              <p:cond delay="6200"/>
                            </p:stCondLst>
                            <p:childTnLst>
                              <p:par>
                                <p:cTn id="77" presetID="14" presetClass="entr" presetSubtype="10" fill="hold" grpId="0" nodeType="afterEffect">
                                  <p:stCondLst>
                                    <p:cond delay="0"/>
                                  </p:stCondLst>
                                  <p:childTnLst>
                                    <p:set>
                                      <p:cBhvr>
                                        <p:cTn id="78" dur="1" fill="hold">
                                          <p:stCondLst>
                                            <p:cond delay="0"/>
                                          </p:stCondLst>
                                        </p:cTn>
                                        <p:tgtEl>
                                          <p:spTgt spid="37"/>
                                        </p:tgtEl>
                                        <p:attrNameLst>
                                          <p:attrName>style.visibility</p:attrName>
                                        </p:attrNameLst>
                                      </p:cBhvr>
                                      <p:to>
                                        <p:strVal val="visible"/>
                                      </p:to>
                                    </p:set>
                                    <p:animEffect transition="in" filter="randombar(horizontal)">
                                      <p:cBhvr>
                                        <p:cTn id="79" dur="500"/>
                                        <p:tgtEl>
                                          <p:spTgt spid="37"/>
                                        </p:tgtEl>
                                      </p:cBhvr>
                                    </p:animEffect>
                                  </p:childTnLst>
                                </p:cTn>
                              </p:par>
                            </p:childTnLst>
                          </p:cTn>
                        </p:par>
                        <p:par>
                          <p:cTn id="80" fill="hold">
                            <p:stCondLst>
                              <p:cond delay="6700"/>
                            </p:stCondLst>
                            <p:childTnLst>
                              <p:par>
                                <p:cTn id="81" presetID="41" presetClass="entr" presetSubtype="0" fill="hold" grpId="0" nodeType="afterEffect">
                                  <p:stCondLst>
                                    <p:cond delay="0"/>
                                  </p:stCondLst>
                                  <p:iterate type="lt">
                                    <p:tmPct val="10000"/>
                                  </p:iterate>
                                  <p:childTnLst>
                                    <p:set>
                                      <p:cBhvr>
                                        <p:cTn id="82" dur="1" fill="hold">
                                          <p:stCondLst>
                                            <p:cond delay="0"/>
                                          </p:stCondLst>
                                        </p:cTn>
                                        <p:tgtEl>
                                          <p:spTgt spid="43"/>
                                        </p:tgtEl>
                                        <p:attrNameLst>
                                          <p:attrName>style.visibility</p:attrName>
                                        </p:attrNameLst>
                                      </p:cBhvr>
                                      <p:to>
                                        <p:strVal val="visible"/>
                                      </p:to>
                                    </p:set>
                                    <p:anim calcmode="lin" valueType="num">
                                      <p:cBhvr>
                                        <p:cTn id="83" dur="500" fill="hold"/>
                                        <p:tgtEl>
                                          <p:spTgt spid="43"/>
                                        </p:tgtEl>
                                        <p:attrNameLst>
                                          <p:attrName>ppt_x</p:attrName>
                                        </p:attrNameLst>
                                      </p:cBhvr>
                                      <p:tavLst>
                                        <p:tav tm="0">
                                          <p:val>
                                            <p:strVal val="#ppt_x"/>
                                          </p:val>
                                        </p:tav>
                                        <p:tav tm="50000">
                                          <p:val>
                                            <p:strVal val="#ppt_x+.1"/>
                                          </p:val>
                                        </p:tav>
                                        <p:tav tm="100000">
                                          <p:val>
                                            <p:strVal val="#ppt_x"/>
                                          </p:val>
                                        </p:tav>
                                      </p:tavLst>
                                    </p:anim>
                                    <p:anim calcmode="lin" valueType="num">
                                      <p:cBhvr>
                                        <p:cTn id="84" dur="500" fill="hold"/>
                                        <p:tgtEl>
                                          <p:spTgt spid="43"/>
                                        </p:tgtEl>
                                        <p:attrNameLst>
                                          <p:attrName>ppt_y</p:attrName>
                                        </p:attrNameLst>
                                      </p:cBhvr>
                                      <p:tavLst>
                                        <p:tav tm="0">
                                          <p:val>
                                            <p:strVal val="#ppt_y"/>
                                          </p:val>
                                        </p:tav>
                                        <p:tav tm="100000">
                                          <p:val>
                                            <p:strVal val="#ppt_y"/>
                                          </p:val>
                                        </p:tav>
                                      </p:tavLst>
                                    </p:anim>
                                    <p:anim calcmode="lin" valueType="num">
                                      <p:cBhvr>
                                        <p:cTn id="85" dur="500" fill="hold"/>
                                        <p:tgtEl>
                                          <p:spTgt spid="43"/>
                                        </p:tgtEl>
                                        <p:attrNameLst>
                                          <p:attrName>ppt_h</p:attrName>
                                        </p:attrNameLst>
                                      </p:cBhvr>
                                      <p:tavLst>
                                        <p:tav tm="0">
                                          <p:val>
                                            <p:strVal val="#ppt_h/10"/>
                                          </p:val>
                                        </p:tav>
                                        <p:tav tm="50000">
                                          <p:val>
                                            <p:strVal val="#ppt_h+.01"/>
                                          </p:val>
                                        </p:tav>
                                        <p:tav tm="100000">
                                          <p:val>
                                            <p:strVal val="#ppt_h"/>
                                          </p:val>
                                        </p:tav>
                                      </p:tavLst>
                                    </p:anim>
                                    <p:anim calcmode="lin" valueType="num">
                                      <p:cBhvr>
                                        <p:cTn id="86" dur="500" fill="hold"/>
                                        <p:tgtEl>
                                          <p:spTgt spid="43"/>
                                        </p:tgtEl>
                                        <p:attrNameLst>
                                          <p:attrName>ppt_w</p:attrName>
                                        </p:attrNameLst>
                                      </p:cBhvr>
                                      <p:tavLst>
                                        <p:tav tm="0">
                                          <p:val>
                                            <p:strVal val="#ppt_w/10"/>
                                          </p:val>
                                        </p:tav>
                                        <p:tav tm="50000">
                                          <p:val>
                                            <p:strVal val="#ppt_w+.01"/>
                                          </p:val>
                                        </p:tav>
                                        <p:tav tm="100000">
                                          <p:val>
                                            <p:strVal val="#ppt_w"/>
                                          </p:val>
                                        </p:tav>
                                      </p:tavLst>
                                    </p:anim>
                                    <p:animEffect transition="in" filter="fade">
                                      <p:cBhvr>
                                        <p:cTn id="87" dur="500" tmFilter="0,0; .5, 1; 1, 1"/>
                                        <p:tgtEl>
                                          <p:spTgt spid="43"/>
                                        </p:tgtEl>
                                      </p:cBhvr>
                                    </p:animEffect>
                                  </p:childTnLst>
                                </p:cTn>
                              </p:par>
                            </p:childTnLst>
                          </p:cTn>
                        </p:par>
                        <p:par>
                          <p:cTn id="88" fill="hold">
                            <p:stCondLst>
                              <p:cond delay="7400"/>
                            </p:stCondLst>
                            <p:childTnLst>
                              <p:par>
                                <p:cTn id="89" presetID="2" presetClass="entr" presetSubtype="4" fill="hold" nodeType="afterEffect">
                                  <p:stCondLst>
                                    <p:cond delay="0"/>
                                  </p:stCondLst>
                                  <p:childTnLst>
                                    <p:set>
                                      <p:cBhvr>
                                        <p:cTn id="90" dur="1" fill="hold">
                                          <p:stCondLst>
                                            <p:cond delay="0"/>
                                          </p:stCondLst>
                                        </p:cTn>
                                        <p:tgtEl>
                                          <p:spTgt spid="57"/>
                                        </p:tgtEl>
                                        <p:attrNameLst>
                                          <p:attrName>style.visibility</p:attrName>
                                        </p:attrNameLst>
                                      </p:cBhvr>
                                      <p:to>
                                        <p:strVal val="visible"/>
                                      </p:to>
                                    </p:set>
                                    <p:anim calcmode="lin" valueType="num">
                                      <p:cBhvr additive="base">
                                        <p:cTn id="91" dur="500" fill="hold"/>
                                        <p:tgtEl>
                                          <p:spTgt spid="57"/>
                                        </p:tgtEl>
                                        <p:attrNameLst>
                                          <p:attrName>ppt_x</p:attrName>
                                        </p:attrNameLst>
                                      </p:cBhvr>
                                      <p:tavLst>
                                        <p:tav tm="0">
                                          <p:val>
                                            <p:strVal val="#ppt_x"/>
                                          </p:val>
                                        </p:tav>
                                        <p:tav tm="100000">
                                          <p:val>
                                            <p:strVal val="#ppt_x"/>
                                          </p:val>
                                        </p:tav>
                                      </p:tavLst>
                                    </p:anim>
                                    <p:anim calcmode="lin" valueType="num">
                                      <p:cBhvr additive="base">
                                        <p:cTn id="92" dur="500" fill="hold"/>
                                        <p:tgtEl>
                                          <p:spTgt spid="57"/>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stCondLst>
                                    <p:cond delay="0"/>
                                  </p:stCondLst>
                                  <p:childTnLst>
                                    <p:set>
                                      <p:cBhvr>
                                        <p:cTn id="94" dur="1" fill="hold">
                                          <p:stCondLst>
                                            <p:cond delay="0"/>
                                          </p:stCondLst>
                                        </p:cTn>
                                        <p:tgtEl>
                                          <p:spTgt spid="38"/>
                                        </p:tgtEl>
                                        <p:attrNameLst>
                                          <p:attrName>style.visibility</p:attrName>
                                        </p:attrNameLst>
                                      </p:cBhvr>
                                      <p:to>
                                        <p:strVal val="visible"/>
                                      </p:to>
                                    </p:set>
                                    <p:anim calcmode="lin" valueType="num">
                                      <p:cBhvr additive="base">
                                        <p:cTn id="95" dur="500" fill="hold"/>
                                        <p:tgtEl>
                                          <p:spTgt spid="38"/>
                                        </p:tgtEl>
                                        <p:attrNameLst>
                                          <p:attrName>ppt_x</p:attrName>
                                        </p:attrNameLst>
                                      </p:cBhvr>
                                      <p:tavLst>
                                        <p:tav tm="0">
                                          <p:val>
                                            <p:strVal val="#ppt_x"/>
                                          </p:val>
                                        </p:tav>
                                        <p:tav tm="100000">
                                          <p:val>
                                            <p:strVal val="#ppt_x"/>
                                          </p:val>
                                        </p:tav>
                                      </p:tavLst>
                                    </p:anim>
                                    <p:anim calcmode="lin" valueType="num">
                                      <p:cBhvr additive="base">
                                        <p:cTn id="96" dur="500" fill="hold"/>
                                        <p:tgtEl>
                                          <p:spTgt spid="38"/>
                                        </p:tgtEl>
                                        <p:attrNameLst>
                                          <p:attrName>ppt_y</p:attrName>
                                        </p:attrNameLst>
                                      </p:cBhvr>
                                      <p:tavLst>
                                        <p:tav tm="0">
                                          <p:val>
                                            <p:strVal val="1+#ppt_h/2"/>
                                          </p:val>
                                        </p:tav>
                                        <p:tav tm="100000">
                                          <p:val>
                                            <p:strVal val="#ppt_y"/>
                                          </p:val>
                                        </p:tav>
                                      </p:tavLst>
                                    </p:anim>
                                  </p:childTnLst>
                                </p:cTn>
                              </p:par>
                            </p:childTnLst>
                          </p:cTn>
                        </p:par>
                        <p:par>
                          <p:cTn id="97" fill="hold">
                            <p:stCondLst>
                              <p:cond delay="7900"/>
                            </p:stCondLst>
                            <p:childTnLst>
                              <p:par>
                                <p:cTn id="98" presetID="41" presetClass="entr" presetSubtype="0" fill="hold" grpId="0" nodeType="afterEffect">
                                  <p:stCondLst>
                                    <p:cond delay="0"/>
                                  </p:stCondLst>
                                  <p:iterate type="lt">
                                    <p:tmPct val="10000"/>
                                  </p:iterate>
                                  <p:childTnLst>
                                    <p:set>
                                      <p:cBhvr>
                                        <p:cTn id="99" dur="1" fill="hold">
                                          <p:stCondLst>
                                            <p:cond delay="0"/>
                                          </p:stCondLst>
                                        </p:cTn>
                                        <p:tgtEl>
                                          <p:spTgt spid="64"/>
                                        </p:tgtEl>
                                        <p:attrNameLst>
                                          <p:attrName>style.visibility</p:attrName>
                                        </p:attrNameLst>
                                      </p:cBhvr>
                                      <p:to>
                                        <p:strVal val="visible"/>
                                      </p:to>
                                    </p:set>
                                    <p:anim calcmode="lin" valueType="num">
                                      <p:cBhvr>
                                        <p:cTn id="100" dur="5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101" dur="500" fill="hold"/>
                                        <p:tgtEl>
                                          <p:spTgt spid="64"/>
                                        </p:tgtEl>
                                        <p:attrNameLst>
                                          <p:attrName>ppt_y</p:attrName>
                                        </p:attrNameLst>
                                      </p:cBhvr>
                                      <p:tavLst>
                                        <p:tav tm="0">
                                          <p:val>
                                            <p:strVal val="#ppt_y"/>
                                          </p:val>
                                        </p:tav>
                                        <p:tav tm="100000">
                                          <p:val>
                                            <p:strVal val="#ppt_y"/>
                                          </p:val>
                                        </p:tav>
                                      </p:tavLst>
                                    </p:anim>
                                    <p:anim calcmode="lin" valueType="num">
                                      <p:cBhvr>
                                        <p:cTn id="102" dur="5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103" dur="5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104" dur="500" tmFilter="0,0; .5, 1; 1, 1"/>
                                        <p:tgtEl>
                                          <p:spTgt spid="64"/>
                                        </p:tgtEl>
                                      </p:cBhvr>
                                    </p:animEffect>
                                  </p:childTnLst>
                                </p:cTn>
                              </p:par>
                            </p:childTnLst>
                          </p:cTn>
                        </p:par>
                        <p:par>
                          <p:cTn id="105" fill="hold">
                            <p:stCondLst>
                              <p:cond delay="8400"/>
                            </p:stCondLst>
                            <p:childTnLst>
                              <p:par>
                                <p:cTn id="106" presetID="14" presetClass="entr" presetSubtype="10" fill="hold" grpId="0" nodeType="afterEffect">
                                  <p:stCondLst>
                                    <p:cond delay="0"/>
                                  </p:stCondLst>
                                  <p:childTnLst>
                                    <p:set>
                                      <p:cBhvr>
                                        <p:cTn id="107" dur="1" fill="hold">
                                          <p:stCondLst>
                                            <p:cond delay="0"/>
                                          </p:stCondLst>
                                        </p:cTn>
                                        <p:tgtEl>
                                          <p:spTgt spid="39"/>
                                        </p:tgtEl>
                                        <p:attrNameLst>
                                          <p:attrName>style.visibility</p:attrName>
                                        </p:attrNameLst>
                                      </p:cBhvr>
                                      <p:to>
                                        <p:strVal val="visible"/>
                                      </p:to>
                                    </p:set>
                                    <p:animEffect transition="in" filter="randombar(horizontal)">
                                      <p:cBhvr>
                                        <p:cTn id="108" dur="500"/>
                                        <p:tgtEl>
                                          <p:spTgt spid="39"/>
                                        </p:tgtEl>
                                      </p:cBhvr>
                                    </p:animEffect>
                                  </p:childTnLst>
                                </p:cTn>
                              </p:par>
                            </p:childTnLst>
                          </p:cTn>
                        </p:par>
                        <p:par>
                          <p:cTn id="109" fill="hold">
                            <p:stCondLst>
                              <p:cond delay="8900"/>
                            </p:stCondLst>
                            <p:childTnLst>
                              <p:par>
                                <p:cTn id="110" presetID="41" presetClass="entr" presetSubtype="0" fill="hold" grpId="0" nodeType="afterEffect">
                                  <p:stCondLst>
                                    <p:cond delay="0"/>
                                  </p:stCondLst>
                                  <p:iterate type="lt">
                                    <p:tmPct val="10000"/>
                                  </p:iterate>
                                  <p:childTnLst>
                                    <p:set>
                                      <p:cBhvr>
                                        <p:cTn id="111" dur="1" fill="hold">
                                          <p:stCondLst>
                                            <p:cond delay="0"/>
                                          </p:stCondLst>
                                        </p:cTn>
                                        <p:tgtEl>
                                          <p:spTgt spid="44"/>
                                        </p:tgtEl>
                                        <p:attrNameLst>
                                          <p:attrName>style.visibility</p:attrName>
                                        </p:attrNameLst>
                                      </p:cBhvr>
                                      <p:to>
                                        <p:strVal val="visible"/>
                                      </p:to>
                                    </p:set>
                                    <p:anim calcmode="lin" valueType="num">
                                      <p:cBhvr>
                                        <p:cTn id="112" dur="500" fill="hold"/>
                                        <p:tgtEl>
                                          <p:spTgt spid="44"/>
                                        </p:tgtEl>
                                        <p:attrNameLst>
                                          <p:attrName>ppt_x</p:attrName>
                                        </p:attrNameLst>
                                      </p:cBhvr>
                                      <p:tavLst>
                                        <p:tav tm="0">
                                          <p:val>
                                            <p:strVal val="#ppt_x"/>
                                          </p:val>
                                        </p:tav>
                                        <p:tav tm="50000">
                                          <p:val>
                                            <p:strVal val="#ppt_x+.1"/>
                                          </p:val>
                                        </p:tav>
                                        <p:tav tm="100000">
                                          <p:val>
                                            <p:strVal val="#ppt_x"/>
                                          </p:val>
                                        </p:tav>
                                      </p:tavLst>
                                    </p:anim>
                                    <p:anim calcmode="lin" valueType="num">
                                      <p:cBhvr>
                                        <p:cTn id="113" dur="500" fill="hold"/>
                                        <p:tgtEl>
                                          <p:spTgt spid="44"/>
                                        </p:tgtEl>
                                        <p:attrNameLst>
                                          <p:attrName>ppt_y</p:attrName>
                                        </p:attrNameLst>
                                      </p:cBhvr>
                                      <p:tavLst>
                                        <p:tav tm="0">
                                          <p:val>
                                            <p:strVal val="#ppt_y"/>
                                          </p:val>
                                        </p:tav>
                                        <p:tav tm="100000">
                                          <p:val>
                                            <p:strVal val="#ppt_y"/>
                                          </p:val>
                                        </p:tav>
                                      </p:tavLst>
                                    </p:anim>
                                    <p:anim calcmode="lin" valueType="num">
                                      <p:cBhvr>
                                        <p:cTn id="114" dur="500" fill="hold"/>
                                        <p:tgtEl>
                                          <p:spTgt spid="44"/>
                                        </p:tgtEl>
                                        <p:attrNameLst>
                                          <p:attrName>ppt_h</p:attrName>
                                        </p:attrNameLst>
                                      </p:cBhvr>
                                      <p:tavLst>
                                        <p:tav tm="0">
                                          <p:val>
                                            <p:strVal val="#ppt_h/10"/>
                                          </p:val>
                                        </p:tav>
                                        <p:tav tm="50000">
                                          <p:val>
                                            <p:strVal val="#ppt_h+.01"/>
                                          </p:val>
                                        </p:tav>
                                        <p:tav tm="100000">
                                          <p:val>
                                            <p:strVal val="#ppt_h"/>
                                          </p:val>
                                        </p:tav>
                                      </p:tavLst>
                                    </p:anim>
                                    <p:anim calcmode="lin" valueType="num">
                                      <p:cBhvr>
                                        <p:cTn id="115" dur="500" fill="hold"/>
                                        <p:tgtEl>
                                          <p:spTgt spid="44"/>
                                        </p:tgtEl>
                                        <p:attrNameLst>
                                          <p:attrName>ppt_w</p:attrName>
                                        </p:attrNameLst>
                                      </p:cBhvr>
                                      <p:tavLst>
                                        <p:tav tm="0">
                                          <p:val>
                                            <p:strVal val="#ppt_w/10"/>
                                          </p:val>
                                        </p:tav>
                                        <p:tav tm="50000">
                                          <p:val>
                                            <p:strVal val="#ppt_w+.01"/>
                                          </p:val>
                                        </p:tav>
                                        <p:tav tm="100000">
                                          <p:val>
                                            <p:strVal val="#ppt_w"/>
                                          </p:val>
                                        </p:tav>
                                      </p:tavLst>
                                    </p:anim>
                                    <p:animEffect transition="in" filter="fade">
                                      <p:cBhvr>
                                        <p:cTn id="116" dur="500" tmFilter="0,0; .5, 1; 1, 1"/>
                                        <p:tgtEl>
                                          <p:spTgt spid="44"/>
                                        </p:tgtEl>
                                      </p:cBhvr>
                                    </p:animEffect>
                                  </p:childTnLst>
                                </p:cTn>
                              </p:par>
                            </p:childTnLst>
                          </p:cTn>
                        </p:par>
                        <p:par>
                          <p:cTn id="117" fill="hold">
                            <p:stCondLst>
                              <p:cond delay="9750"/>
                            </p:stCondLst>
                            <p:childTnLst>
                              <p:par>
                                <p:cTn id="118" presetID="2" presetClass="entr" presetSubtype="8" fill="hold" nodeType="afterEffect">
                                  <p:stCondLst>
                                    <p:cond delay="0"/>
                                  </p:stCondLst>
                                  <p:childTnLst>
                                    <p:set>
                                      <p:cBhvr>
                                        <p:cTn id="119" dur="1" fill="hold">
                                          <p:stCondLst>
                                            <p:cond delay="0"/>
                                          </p:stCondLst>
                                        </p:cTn>
                                        <p:tgtEl>
                                          <p:spTgt spid="60"/>
                                        </p:tgtEl>
                                        <p:attrNameLst>
                                          <p:attrName>style.visibility</p:attrName>
                                        </p:attrNameLst>
                                      </p:cBhvr>
                                      <p:to>
                                        <p:strVal val="visible"/>
                                      </p:to>
                                    </p:set>
                                    <p:anim calcmode="lin" valueType="num">
                                      <p:cBhvr additive="base">
                                        <p:cTn id="120" dur="500" fill="hold"/>
                                        <p:tgtEl>
                                          <p:spTgt spid="60"/>
                                        </p:tgtEl>
                                        <p:attrNameLst>
                                          <p:attrName>ppt_x</p:attrName>
                                        </p:attrNameLst>
                                      </p:cBhvr>
                                      <p:tavLst>
                                        <p:tav tm="0">
                                          <p:val>
                                            <p:strVal val="0-#ppt_w/2"/>
                                          </p:val>
                                        </p:tav>
                                        <p:tav tm="100000">
                                          <p:val>
                                            <p:strVal val="#ppt_x"/>
                                          </p:val>
                                        </p:tav>
                                      </p:tavLst>
                                    </p:anim>
                                    <p:anim calcmode="lin" valueType="num">
                                      <p:cBhvr additive="base">
                                        <p:cTn id="121" dur="500" fill="hold"/>
                                        <p:tgtEl>
                                          <p:spTgt spid="60"/>
                                        </p:tgtEl>
                                        <p:attrNameLst>
                                          <p:attrName>ppt_y</p:attrName>
                                        </p:attrNameLst>
                                      </p:cBhvr>
                                      <p:tavLst>
                                        <p:tav tm="0">
                                          <p:val>
                                            <p:strVal val="#ppt_y"/>
                                          </p:val>
                                        </p:tav>
                                        <p:tav tm="100000">
                                          <p:val>
                                            <p:strVal val="#ppt_y"/>
                                          </p:val>
                                        </p:tav>
                                      </p:tavLst>
                                    </p:anim>
                                  </p:childTnLst>
                                </p:cTn>
                              </p:par>
                              <p:par>
                                <p:cTn id="122" presetID="2" presetClass="entr" presetSubtype="2" fill="hold" grpId="0" nodeType="withEffect">
                                  <p:stCondLst>
                                    <p:cond delay="0"/>
                                  </p:stCondLst>
                                  <p:childTnLst>
                                    <p:set>
                                      <p:cBhvr>
                                        <p:cTn id="123" dur="1" fill="hold">
                                          <p:stCondLst>
                                            <p:cond delay="0"/>
                                          </p:stCondLst>
                                        </p:cTn>
                                        <p:tgtEl>
                                          <p:spTgt spid="40"/>
                                        </p:tgtEl>
                                        <p:attrNameLst>
                                          <p:attrName>style.visibility</p:attrName>
                                        </p:attrNameLst>
                                      </p:cBhvr>
                                      <p:to>
                                        <p:strVal val="visible"/>
                                      </p:to>
                                    </p:set>
                                    <p:anim calcmode="lin" valueType="num">
                                      <p:cBhvr additive="base">
                                        <p:cTn id="124" dur="500" fill="hold"/>
                                        <p:tgtEl>
                                          <p:spTgt spid="40"/>
                                        </p:tgtEl>
                                        <p:attrNameLst>
                                          <p:attrName>ppt_x</p:attrName>
                                        </p:attrNameLst>
                                      </p:cBhvr>
                                      <p:tavLst>
                                        <p:tav tm="0">
                                          <p:val>
                                            <p:strVal val="1+#ppt_w/2"/>
                                          </p:val>
                                        </p:tav>
                                        <p:tav tm="100000">
                                          <p:val>
                                            <p:strVal val="#ppt_x"/>
                                          </p:val>
                                        </p:tav>
                                      </p:tavLst>
                                    </p:anim>
                                    <p:anim calcmode="lin" valueType="num">
                                      <p:cBhvr additive="base">
                                        <p:cTn id="125" dur="500" fill="hold"/>
                                        <p:tgtEl>
                                          <p:spTgt spid="40"/>
                                        </p:tgtEl>
                                        <p:attrNameLst>
                                          <p:attrName>ppt_y</p:attrName>
                                        </p:attrNameLst>
                                      </p:cBhvr>
                                      <p:tavLst>
                                        <p:tav tm="0">
                                          <p:val>
                                            <p:strVal val="#ppt_y"/>
                                          </p:val>
                                        </p:tav>
                                        <p:tav tm="100000">
                                          <p:val>
                                            <p:strVal val="#ppt_y"/>
                                          </p:val>
                                        </p:tav>
                                      </p:tavLst>
                                    </p:anim>
                                  </p:childTnLst>
                                </p:cTn>
                              </p:par>
                            </p:childTnLst>
                          </p:cTn>
                        </p:par>
                        <p:par>
                          <p:cTn id="126" fill="hold">
                            <p:stCondLst>
                              <p:cond delay="10250"/>
                            </p:stCondLst>
                            <p:childTnLst>
                              <p:par>
                                <p:cTn id="127" presetID="41" presetClass="entr" presetSubtype="0" fill="hold" grpId="0" nodeType="afterEffect">
                                  <p:stCondLst>
                                    <p:cond delay="0"/>
                                  </p:stCondLst>
                                  <p:iterate type="lt">
                                    <p:tmPct val="10000"/>
                                  </p:iterate>
                                  <p:childTnLst>
                                    <p:set>
                                      <p:cBhvr>
                                        <p:cTn id="128" dur="1" fill="hold">
                                          <p:stCondLst>
                                            <p:cond delay="0"/>
                                          </p:stCondLst>
                                        </p:cTn>
                                        <p:tgtEl>
                                          <p:spTgt spid="65"/>
                                        </p:tgtEl>
                                        <p:attrNameLst>
                                          <p:attrName>style.visibility</p:attrName>
                                        </p:attrNameLst>
                                      </p:cBhvr>
                                      <p:to>
                                        <p:strVal val="visible"/>
                                      </p:to>
                                    </p:set>
                                    <p:anim calcmode="lin" valueType="num">
                                      <p:cBhvr>
                                        <p:cTn id="129" dur="500" fill="hold"/>
                                        <p:tgtEl>
                                          <p:spTgt spid="65"/>
                                        </p:tgtEl>
                                        <p:attrNameLst>
                                          <p:attrName>ppt_x</p:attrName>
                                        </p:attrNameLst>
                                      </p:cBhvr>
                                      <p:tavLst>
                                        <p:tav tm="0">
                                          <p:val>
                                            <p:strVal val="#ppt_x"/>
                                          </p:val>
                                        </p:tav>
                                        <p:tav tm="50000">
                                          <p:val>
                                            <p:strVal val="#ppt_x+.1"/>
                                          </p:val>
                                        </p:tav>
                                        <p:tav tm="100000">
                                          <p:val>
                                            <p:strVal val="#ppt_x"/>
                                          </p:val>
                                        </p:tav>
                                      </p:tavLst>
                                    </p:anim>
                                    <p:anim calcmode="lin" valueType="num">
                                      <p:cBhvr>
                                        <p:cTn id="130" dur="500" fill="hold"/>
                                        <p:tgtEl>
                                          <p:spTgt spid="65"/>
                                        </p:tgtEl>
                                        <p:attrNameLst>
                                          <p:attrName>ppt_y</p:attrName>
                                        </p:attrNameLst>
                                      </p:cBhvr>
                                      <p:tavLst>
                                        <p:tav tm="0">
                                          <p:val>
                                            <p:strVal val="#ppt_y"/>
                                          </p:val>
                                        </p:tav>
                                        <p:tav tm="100000">
                                          <p:val>
                                            <p:strVal val="#ppt_y"/>
                                          </p:val>
                                        </p:tav>
                                      </p:tavLst>
                                    </p:anim>
                                    <p:anim calcmode="lin" valueType="num">
                                      <p:cBhvr>
                                        <p:cTn id="131" dur="500" fill="hold"/>
                                        <p:tgtEl>
                                          <p:spTgt spid="65"/>
                                        </p:tgtEl>
                                        <p:attrNameLst>
                                          <p:attrName>ppt_h</p:attrName>
                                        </p:attrNameLst>
                                      </p:cBhvr>
                                      <p:tavLst>
                                        <p:tav tm="0">
                                          <p:val>
                                            <p:strVal val="#ppt_h/10"/>
                                          </p:val>
                                        </p:tav>
                                        <p:tav tm="50000">
                                          <p:val>
                                            <p:strVal val="#ppt_h+.01"/>
                                          </p:val>
                                        </p:tav>
                                        <p:tav tm="100000">
                                          <p:val>
                                            <p:strVal val="#ppt_h"/>
                                          </p:val>
                                        </p:tav>
                                      </p:tavLst>
                                    </p:anim>
                                    <p:anim calcmode="lin" valueType="num">
                                      <p:cBhvr>
                                        <p:cTn id="132" dur="500" fill="hold"/>
                                        <p:tgtEl>
                                          <p:spTgt spid="65"/>
                                        </p:tgtEl>
                                        <p:attrNameLst>
                                          <p:attrName>ppt_w</p:attrName>
                                        </p:attrNameLst>
                                      </p:cBhvr>
                                      <p:tavLst>
                                        <p:tav tm="0">
                                          <p:val>
                                            <p:strVal val="#ppt_w/10"/>
                                          </p:val>
                                        </p:tav>
                                        <p:tav tm="50000">
                                          <p:val>
                                            <p:strVal val="#ppt_w+.01"/>
                                          </p:val>
                                        </p:tav>
                                        <p:tav tm="100000">
                                          <p:val>
                                            <p:strVal val="#ppt_w"/>
                                          </p:val>
                                        </p:tav>
                                      </p:tavLst>
                                    </p:anim>
                                    <p:animEffect transition="in" filter="fade">
                                      <p:cBhvr>
                                        <p:cTn id="133" dur="500" tmFilter="0,0; .5, 1; 1, 1"/>
                                        <p:tgtEl>
                                          <p:spTgt spid="65"/>
                                        </p:tgtEl>
                                      </p:cBhvr>
                                    </p:animEffect>
                                  </p:childTnLst>
                                </p:cTn>
                              </p:par>
                            </p:childTnLst>
                          </p:cTn>
                        </p:par>
                        <p:par>
                          <p:cTn id="134" fill="hold">
                            <p:stCondLst>
                              <p:cond delay="10750"/>
                            </p:stCondLst>
                            <p:childTnLst>
                              <p:par>
                                <p:cTn id="135" presetID="14" presetClass="entr" presetSubtype="10" fill="hold" grpId="0" nodeType="afterEffect">
                                  <p:stCondLst>
                                    <p:cond delay="0"/>
                                  </p:stCondLst>
                                  <p:childTnLst>
                                    <p:set>
                                      <p:cBhvr>
                                        <p:cTn id="136" dur="1" fill="hold">
                                          <p:stCondLst>
                                            <p:cond delay="0"/>
                                          </p:stCondLst>
                                        </p:cTn>
                                        <p:tgtEl>
                                          <p:spTgt spid="41"/>
                                        </p:tgtEl>
                                        <p:attrNameLst>
                                          <p:attrName>style.visibility</p:attrName>
                                        </p:attrNameLst>
                                      </p:cBhvr>
                                      <p:to>
                                        <p:strVal val="visible"/>
                                      </p:to>
                                    </p:set>
                                    <p:animEffect transition="in" filter="randombar(horizontal)">
                                      <p:cBhvr>
                                        <p:cTn id="137" dur="500"/>
                                        <p:tgtEl>
                                          <p:spTgt spid="41"/>
                                        </p:tgtEl>
                                      </p:cBhvr>
                                    </p:animEffect>
                                  </p:childTnLst>
                                </p:cTn>
                              </p:par>
                            </p:childTnLst>
                          </p:cTn>
                        </p:par>
                        <p:par>
                          <p:cTn id="138" fill="hold">
                            <p:stCondLst>
                              <p:cond delay="11250"/>
                            </p:stCondLst>
                            <p:childTnLst>
                              <p:par>
                                <p:cTn id="139" presetID="41" presetClass="entr" presetSubtype="0" fill="hold" grpId="0" nodeType="afterEffect">
                                  <p:stCondLst>
                                    <p:cond delay="0"/>
                                  </p:stCondLst>
                                  <p:iterate type="lt">
                                    <p:tmPct val="10000"/>
                                  </p:iterate>
                                  <p:childTnLst>
                                    <p:set>
                                      <p:cBhvr>
                                        <p:cTn id="140" dur="1" fill="hold">
                                          <p:stCondLst>
                                            <p:cond delay="0"/>
                                          </p:stCondLst>
                                        </p:cTn>
                                        <p:tgtEl>
                                          <p:spTgt spid="45"/>
                                        </p:tgtEl>
                                        <p:attrNameLst>
                                          <p:attrName>style.visibility</p:attrName>
                                        </p:attrNameLst>
                                      </p:cBhvr>
                                      <p:to>
                                        <p:strVal val="visible"/>
                                      </p:to>
                                    </p:set>
                                    <p:anim calcmode="lin" valueType="num">
                                      <p:cBhvr>
                                        <p:cTn id="141" dur="500" fill="hold"/>
                                        <p:tgtEl>
                                          <p:spTgt spid="45"/>
                                        </p:tgtEl>
                                        <p:attrNameLst>
                                          <p:attrName>ppt_x</p:attrName>
                                        </p:attrNameLst>
                                      </p:cBhvr>
                                      <p:tavLst>
                                        <p:tav tm="0">
                                          <p:val>
                                            <p:strVal val="#ppt_x"/>
                                          </p:val>
                                        </p:tav>
                                        <p:tav tm="50000">
                                          <p:val>
                                            <p:strVal val="#ppt_x+.1"/>
                                          </p:val>
                                        </p:tav>
                                        <p:tav tm="100000">
                                          <p:val>
                                            <p:strVal val="#ppt_x"/>
                                          </p:val>
                                        </p:tav>
                                      </p:tavLst>
                                    </p:anim>
                                    <p:anim calcmode="lin" valueType="num">
                                      <p:cBhvr>
                                        <p:cTn id="142" dur="500" fill="hold"/>
                                        <p:tgtEl>
                                          <p:spTgt spid="45"/>
                                        </p:tgtEl>
                                        <p:attrNameLst>
                                          <p:attrName>ppt_y</p:attrName>
                                        </p:attrNameLst>
                                      </p:cBhvr>
                                      <p:tavLst>
                                        <p:tav tm="0">
                                          <p:val>
                                            <p:strVal val="#ppt_y"/>
                                          </p:val>
                                        </p:tav>
                                        <p:tav tm="100000">
                                          <p:val>
                                            <p:strVal val="#ppt_y"/>
                                          </p:val>
                                        </p:tav>
                                      </p:tavLst>
                                    </p:anim>
                                    <p:anim calcmode="lin" valueType="num">
                                      <p:cBhvr>
                                        <p:cTn id="143" dur="500" fill="hold"/>
                                        <p:tgtEl>
                                          <p:spTgt spid="45"/>
                                        </p:tgtEl>
                                        <p:attrNameLst>
                                          <p:attrName>ppt_h</p:attrName>
                                        </p:attrNameLst>
                                      </p:cBhvr>
                                      <p:tavLst>
                                        <p:tav tm="0">
                                          <p:val>
                                            <p:strVal val="#ppt_h/10"/>
                                          </p:val>
                                        </p:tav>
                                        <p:tav tm="50000">
                                          <p:val>
                                            <p:strVal val="#ppt_h+.01"/>
                                          </p:val>
                                        </p:tav>
                                        <p:tav tm="100000">
                                          <p:val>
                                            <p:strVal val="#ppt_h"/>
                                          </p:val>
                                        </p:tav>
                                      </p:tavLst>
                                    </p:anim>
                                    <p:anim calcmode="lin" valueType="num">
                                      <p:cBhvr>
                                        <p:cTn id="144" dur="500" fill="hold"/>
                                        <p:tgtEl>
                                          <p:spTgt spid="45"/>
                                        </p:tgtEl>
                                        <p:attrNameLst>
                                          <p:attrName>ppt_w</p:attrName>
                                        </p:attrNameLst>
                                      </p:cBhvr>
                                      <p:tavLst>
                                        <p:tav tm="0">
                                          <p:val>
                                            <p:strVal val="#ppt_w/10"/>
                                          </p:val>
                                        </p:tav>
                                        <p:tav tm="50000">
                                          <p:val>
                                            <p:strVal val="#ppt_w+.01"/>
                                          </p:val>
                                        </p:tav>
                                        <p:tav tm="100000">
                                          <p:val>
                                            <p:strVal val="#ppt_w"/>
                                          </p:val>
                                        </p:tav>
                                      </p:tavLst>
                                    </p:anim>
                                    <p:animEffect transition="in" filter="fade">
                                      <p:cBhvr>
                                        <p:cTn id="145" dur="500" tmFilter="0,0; .5, 1; 1, 1"/>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7" grpId="0" animBg="1"/>
      <p:bldP spid="38" grpId="0" animBg="1"/>
      <p:bldP spid="39" grpId="0" animBg="1"/>
      <p:bldP spid="40" grpId="0" animBg="1"/>
      <p:bldP spid="41" grpId="0" animBg="1"/>
      <p:bldP spid="42" grpId="0"/>
      <p:bldP spid="43" grpId="0"/>
      <p:bldP spid="44" grpId="0"/>
      <p:bldP spid="45" grpId="0"/>
      <p:bldP spid="46" grpId="0" animBg="1"/>
      <p:bldP spid="47" grpId="0" animBg="1"/>
      <p:bldP spid="48" grpId="0"/>
      <p:bldP spid="49" grpId="0"/>
      <p:bldP spid="53" grpId="0"/>
      <p:bldP spid="63" grpId="0"/>
      <p:bldP spid="64" grpId="0"/>
      <p:bldP spid="6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 name="圆角矩形 2"/>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4" name="矩形 3"/>
          <p:cNvSpPr/>
          <p:nvPr/>
        </p:nvSpPr>
        <p:spPr>
          <a:xfrm>
            <a:off x="1027196" y="226702"/>
            <a:ext cx="1415772" cy="461665"/>
          </a:xfrm>
          <a:prstGeom prst="rect">
            <a:avLst/>
          </a:prstGeom>
        </p:spPr>
        <p:txBody>
          <a:bodyPr wrap="none">
            <a:spAutoFit/>
          </a:bodyPr>
          <a:lstStyle/>
          <a:p>
            <a:pPr defTabSz="913765"/>
            <a:r>
              <a:rPr lang="zh-CN" altLang="en-US" sz="2400" b="1" kern="0" dirty="0" smtClean="0">
                <a:solidFill>
                  <a:srgbClr val="005A9E"/>
                </a:solidFill>
                <a:cs typeface="+mn-ea"/>
                <a:sym typeface="+mn-lt"/>
              </a:rPr>
              <a:t>未来计划</a:t>
            </a:r>
            <a:endParaRPr lang="zh-CN" altLang="en-US" sz="2400" b="1" kern="0" dirty="0">
              <a:solidFill>
                <a:srgbClr val="005A9E"/>
              </a:solidFill>
              <a:cs typeface="+mn-ea"/>
              <a:sym typeface="+mn-lt"/>
            </a:endParaRPr>
          </a:p>
        </p:txBody>
      </p:sp>
      <p:grpSp>
        <p:nvGrpSpPr>
          <p:cNvPr id="5" name="Group 17"/>
          <p:cNvGrpSpPr>
            <a:grpSpLocks noChangeAspect="1"/>
          </p:cNvGrpSpPr>
          <p:nvPr/>
        </p:nvGrpSpPr>
        <p:grpSpPr bwMode="auto">
          <a:xfrm>
            <a:off x="179512" y="212152"/>
            <a:ext cx="457188" cy="490764"/>
            <a:chOff x="231" y="1205"/>
            <a:chExt cx="640" cy="687"/>
          </a:xfrm>
          <a:solidFill>
            <a:srgbClr val="005A9E"/>
          </a:solidFill>
          <a:effectLst/>
        </p:grpSpPr>
        <p:sp>
          <p:nvSpPr>
            <p:cNvPr id="6"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7"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8" name="MH_Other_6"/>
          <p:cNvSpPr>
            <a:spLocks noEditPoints="1"/>
          </p:cNvSpPr>
          <p:nvPr>
            <p:custDataLst>
              <p:tags r:id="rId1"/>
            </p:custDataLst>
          </p:nvPr>
        </p:nvSpPr>
        <p:spPr bwMode="auto">
          <a:xfrm>
            <a:off x="3519930" y="2445356"/>
            <a:ext cx="2064137" cy="2064138"/>
          </a:xfrm>
          <a:custGeom>
            <a:avLst/>
            <a:gdLst>
              <a:gd name="T0" fmla="*/ 556 w 1252"/>
              <a:gd name="T1" fmla="*/ 1248 h 1252"/>
              <a:gd name="T2" fmla="*/ 375 w 1252"/>
              <a:gd name="T3" fmla="*/ 1200 h 1252"/>
              <a:gd name="T4" fmla="*/ 255 w 1252"/>
              <a:gd name="T5" fmla="*/ 1130 h 1252"/>
              <a:gd name="T6" fmla="*/ 122 w 1252"/>
              <a:gd name="T7" fmla="*/ 998 h 1252"/>
              <a:gd name="T8" fmla="*/ 52 w 1252"/>
              <a:gd name="T9" fmla="*/ 877 h 1252"/>
              <a:gd name="T10" fmla="*/ 4 w 1252"/>
              <a:gd name="T11" fmla="*/ 696 h 1252"/>
              <a:gd name="T12" fmla="*/ 4 w 1252"/>
              <a:gd name="T13" fmla="*/ 560 h 1252"/>
              <a:gd name="T14" fmla="*/ 137 w 1252"/>
              <a:gd name="T15" fmla="*/ 458 h 1252"/>
              <a:gd name="T16" fmla="*/ 120 w 1252"/>
              <a:gd name="T17" fmla="*/ 257 h 1252"/>
              <a:gd name="T18" fmla="*/ 287 w 1252"/>
              <a:gd name="T19" fmla="*/ 236 h 1252"/>
              <a:gd name="T20" fmla="*/ 372 w 1252"/>
              <a:gd name="T21" fmla="*/ 54 h 1252"/>
              <a:gd name="T22" fmla="*/ 528 w 1252"/>
              <a:gd name="T23" fmla="*/ 119 h 1252"/>
              <a:gd name="T24" fmla="*/ 626 w 1252"/>
              <a:gd name="T25" fmla="*/ 0 h 1252"/>
              <a:gd name="T26" fmla="*/ 724 w 1252"/>
              <a:gd name="T27" fmla="*/ 119 h 1252"/>
              <a:gd name="T28" fmla="*/ 879 w 1252"/>
              <a:gd name="T29" fmla="*/ 54 h 1252"/>
              <a:gd name="T30" fmla="*/ 965 w 1252"/>
              <a:gd name="T31" fmla="*/ 236 h 1252"/>
              <a:gd name="T32" fmla="*/ 1132 w 1252"/>
              <a:gd name="T33" fmla="*/ 257 h 1252"/>
              <a:gd name="T34" fmla="*/ 1115 w 1252"/>
              <a:gd name="T35" fmla="*/ 458 h 1252"/>
              <a:gd name="T36" fmla="*/ 1248 w 1252"/>
              <a:gd name="T37" fmla="*/ 560 h 1252"/>
              <a:gd name="T38" fmla="*/ 1248 w 1252"/>
              <a:gd name="T39" fmla="*/ 696 h 1252"/>
              <a:gd name="T40" fmla="*/ 1200 w 1252"/>
              <a:gd name="T41" fmla="*/ 877 h 1252"/>
              <a:gd name="T42" fmla="*/ 1130 w 1252"/>
              <a:gd name="T43" fmla="*/ 998 h 1252"/>
              <a:gd name="T44" fmla="*/ 997 w 1252"/>
              <a:gd name="T45" fmla="*/ 1130 h 1252"/>
              <a:gd name="T46" fmla="*/ 877 w 1252"/>
              <a:gd name="T47" fmla="*/ 1200 h 1252"/>
              <a:gd name="T48" fmla="*/ 696 w 1252"/>
              <a:gd name="T49" fmla="*/ 1248 h 1252"/>
              <a:gd name="T50" fmla="*/ 563 w 1252"/>
              <a:gd name="T51" fmla="*/ 1241 h 1252"/>
              <a:gd name="T52" fmla="*/ 717 w 1252"/>
              <a:gd name="T53" fmla="*/ 1126 h 1252"/>
              <a:gd name="T54" fmla="*/ 797 w 1252"/>
              <a:gd name="T55" fmla="*/ 1105 h 1252"/>
              <a:gd name="T56" fmla="*/ 955 w 1252"/>
              <a:gd name="T57" fmla="*/ 1014 h 1252"/>
              <a:gd name="T58" fmla="*/ 1013 w 1252"/>
              <a:gd name="T59" fmla="*/ 955 h 1252"/>
              <a:gd name="T60" fmla="*/ 1105 w 1252"/>
              <a:gd name="T61" fmla="*/ 797 h 1252"/>
              <a:gd name="T62" fmla="*/ 1126 w 1252"/>
              <a:gd name="T63" fmla="*/ 718 h 1252"/>
              <a:gd name="T64" fmla="*/ 1240 w 1252"/>
              <a:gd name="T65" fmla="*/ 563 h 1252"/>
              <a:gd name="T66" fmla="*/ 1106 w 1252"/>
              <a:gd name="T67" fmla="*/ 458 h 1252"/>
              <a:gd name="T68" fmla="*/ 1127 w 1252"/>
              <a:gd name="T69" fmla="*/ 265 h 1252"/>
              <a:gd name="T70" fmla="*/ 957 w 1252"/>
              <a:gd name="T71" fmla="*/ 241 h 1252"/>
              <a:gd name="T72" fmla="*/ 879 w 1252"/>
              <a:gd name="T73" fmla="*/ 63 h 1252"/>
              <a:gd name="T74" fmla="*/ 720 w 1252"/>
              <a:gd name="T75" fmla="*/ 127 h 1252"/>
              <a:gd name="T76" fmla="*/ 626 w 1252"/>
              <a:gd name="T77" fmla="*/ 9 h 1252"/>
              <a:gd name="T78" fmla="*/ 532 w 1252"/>
              <a:gd name="T79" fmla="*/ 127 h 1252"/>
              <a:gd name="T80" fmla="*/ 373 w 1252"/>
              <a:gd name="T81" fmla="*/ 63 h 1252"/>
              <a:gd name="T82" fmla="*/ 295 w 1252"/>
              <a:gd name="T83" fmla="*/ 241 h 1252"/>
              <a:gd name="T84" fmla="*/ 125 w 1252"/>
              <a:gd name="T85" fmla="*/ 265 h 1252"/>
              <a:gd name="T86" fmla="*/ 146 w 1252"/>
              <a:gd name="T87" fmla="*/ 458 h 1252"/>
              <a:gd name="T88" fmla="*/ 12 w 1252"/>
              <a:gd name="T89" fmla="*/ 563 h 1252"/>
              <a:gd name="T90" fmla="*/ 126 w 1252"/>
              <a:gd name="T91" fmla="*/ 718 h 1252"/>
              <a:gd name="T92" fmla="*/ 147 w 1252"/>
              <a:gd name="T93" fmla="*/ 797 h 1252"/>
              <a:gd name="T94" fmla="*/ 239 w 1252"/>
              <a:gd name="T95" fmla="*/ 955 h 1252"/>
              <a:gd name="T96" fmla="*/ 297 w 1252"/>
              <a:gd name="T97" fmla="*/ 1014 h 1252"/>
              <a:gd name="T98" fmla="*/ 455 w 1252"/>
              <a:gd name="T99" fmla="*/ 1105 h 1252"/>
              <a:gd name="T100" fmla="*/ 535 w 1252"/>
              <a:gd name="T101" fmla="*/ 1126 h 1252"/>
              <a:gd name="T102" fmla="*/ 288 w 1252"/>
              <a:gd name="T103" fmla="*/ 964 h 1252"/>
              <a:gd name="T104" fmla="*/ 626 w 1252"/>
              <a:gd name="T105" fmla="*/ 148 h 1252"/>
              <a:gd name="T106" fmla="*/ 964 w 1252"/>
              <a:gd name="T107" fmla="*/ 964 h 1252"/>
              <a:gd name="T108" fmla="*/ 157 w 1252"/>
              <a:gd name="T109" fmla="*/ 626 h 1252"/>
              <a:gd name="T110" fmla="*/ 626 w 1252"/>
              <a:gd name="T111" fmla="*/ 157 h 1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2" h="1252">
                <a:moveTo>
                  <a:pt x="626" y="1252"/>
                </a:moveTo>
                <a:cubicBezTo>
                  <a:pt x="604" y="1252"/>
                  <a:pt x="581" y="1251"/>
                  <a:pt x="559" y="1249"/>
                </a:cubicBezTo>
                <a:cubicBezTo>
                  <a:pt x="556" y="1248"/>
                  <a:pt x="556" y="1248"/>
                  <a:pt x="556" y="1248"/>
                </a:cubicBezTo>
                <a:cubicBezTo>
                  <a:pt x="528" y="1134"/>
                  <a:pt x="528" y="1134"/>
                  <a:pt x="528" y="1134"/>
                </a:cubicBezTo>
                <a:cubicBezTo>
                  <a:pt x="504" y="1129"/>
                  <a:pt x="480" y="1123"/>
                  <a:pt x="458" y="1115"/>
                </a:cubicBezTo>
                <a:cubicBezTo>
                  <a:pt x="375" y="1200"/>
                  <a:pt x="375" y="1200"/>
                  <a:pt x="375" y="1200"/>
                </a:cubicBezTo>
                <a:cubicBezTo>
                  <a:pt x="372" y="1199"/>
                  <a:pt x="372" y="1199"/>
                  <a:pt x="372" y="1199"/>
                </a:cubicBezTo>
                <a:cubicBezTo>
                  <a:pt x="332" y="1181"/>
                  <a:pt x="293" y="1158"/>
                  <a:pt x="257" y="1132"/>
                </a:cubicBezTo>
                <a:cubicBezTo>
                  <a:pt x="255" y="1130"/>
                  <a:pt x="255" y="1130"/>
                  <a:pt x="255" y="1130"/>
                </a:cubicBezTo>
                <a:cubicBezTo>
                  <a:pt x="287" y="1016"/>
                  <a:pt x="287" y="1016"/>
                  <a:pt x="287" y="1016"/>
                </a:cubicBezTo>
                <a:cubicBezTo>
                  <a:pt x="269" y="1001"/>
                  <a:pt x="252" y="983"/>
                  <a:pt x="236" y="965"/>
                </a:cubicBezTo>
                <a:cubicBezTo>
                  <a:pt x="122" y="998"/>
                  <a:pt x="122" y="998"/>
                  <a:pt x="122" y="998"/>
                </a:cubicBezTo>
                <a:cubicBezTo>
                  <a:pt x="120" y="995"/>
                  <a:pt x="120" y="995"/>
                  <a:pt x="120" y="995"/>
                </a:cubicBezTo>
                <a:cubicBezTo>
                  <a:pt x="94" y="959"/>
                  <a:pt x="72" y="921"/>
                  <a:pt x="54" y="880"/>
                </a:cubicBezTo>
                <a:cubicBezTo>
                  <a:pt x="52" y="877"/>
                  <a:pt x="52" y="877"/>
                  <a:pt x="52" y="877"/>
                </a:cubicBezTo>
                <a:cubicBezTo>
                  <a:pt x="137" y="795"/>
                  <a:pt x="137" y="795"/>
                  <a:pt x="137" y="795"/>
                </a:cubicBezTo>
                <a:cubicBezTo>
                  <a:pt x="130" y="772"/>
                  <a:pt x="123" y="748"/>
                  <a:pt x="119" y="725"/>
                </a:cubicBezTo>
                <a:cubicBezTo>
                  <a:pt x="4" y="696"/>
                  <a:pt x="4" y="696"/>
                  <a:pt x="4" y="696"/>
                </a:cubicBezTo>
                <a:cubicBezTo>
                  <a:pt x="4" y="693"/>
                  <a:pt x="4" y="693"/>
                  <a:pt x="4" y="693"/>
                </a:cubicBezTo>
                <a:cubicBezTo>
                  <a:pt x="1" y="671"/>
                  <a:pt x="0" y="648"/>
                  <a:pt x="0" y="626"/>
                </a:cubicBezTo>
                <a:cubicBezTo>
                  <a:pt x="0" y="604"/>
                  <a:pt x="1" y="582"/>
                  <a:pt x="4" y="560"/>
                </a:cubicBezTo>
                <a:cubicBezTo>
                  <a:pt x="4" y="557"/>
                  <a:pt x="4" y="557"/>
                  <a:pt x="4" y="557"/>
                </a:cubicBezTo>
                <a:cubicBezTo>
                  <a:pt x="119" y="528"/>
                  <a:pt x="119" y="528"/>
                  <a:pt x="119" y="528"/>
                </a:cubicBezTo>
                <a:cubicBezTo>
                  <a:pt x="123" y="504"/>
                  <a:pt x="130" y="481"/>
                  <a:pt x="137" y="458"/>
                </a:cubicBezTo>
                <a:cubicBezTo>
                  <a:pt x="52" y="376"/>
                  <a:pt x="52" y="376"/>
                  <a:pt x="52" y="376"/>
                </a:cubicBezTo>
                <a:cubicBezTo>
                  <a:pt x="54" y="373"/>
                  <a:pt x="54" y="373"/>
                  <a:pt x="54" y="373"/>
                </a:cubicBezTo>
                <a:cubicBezTo>
                  <a:pt x="72" y="332"/>
                  <a:pt x="94" y="293"/>
                  <a:pt x="120" y="257"/>
                </a:cubicBezTo>
                <a:cubicBezTo>
                  <a:pt x="122" y="255"/>
                  <a:pt x="122" y="255"/>
                  <a:pt x="122" y="255"/>
                </a:cubicBezTo>
                <a:cubicBezTo>
                  <a:pt x="236" y="287"/>
                  <a:pt x="236" y="287"/>
                  <a:pt x="236" y="287"/>
                </a:cubicBezTo>
                <a:cubicBezTo>
                  <a:pt x="252" y="269"/>
                  <a:pt x="269" y="252"/>
                  <a:pt x="287" y="236"/>
                </a:cubicBezTo>
                <a:cubicBezTo>
                  <a:pt x="255" y="122"/>
                  <a:pt x="255" y="122"/>
                  <a:pt x="255" y="122"/>
                </a:cubicBezTo>
                <a:cubicBezTo>
                  <a:pt x="257" y="121"/>
                  <a:pt x="257" y="121"/>
                  <a:pt x="257" y="121"/>
                </a:cubicBezTo>
                <a:cubicBezTo>
                  <a:pt x="293" y="94"/>
                  <a:pt x="332" y="72"/>
                  <a:pt x="372" y="54"/>
                </a:cubicBezTo>
                <a:cubicBezTo>
                  <a:pt x="375" y="53"/>
                  <a:pt x="375" y="53"/>
                  <a:pt x="375" y="53"/>
                </a:cubicBezTo>
                <a:cubicBezTo>
                  <a:pt x="458" y="138"/>
                  <a:pt x="458" y="138"/>
                  <a:pt x="458" y="138"/>
                </a:cubicBezTo>
                <a:cubicBezTo>
                  <a:pt x="480" y="130"/>
                  <a:pt x="504" y="123"/>
                  <a:pt x="528" y="119"/>
                </a:cubicBezTo>
                <a:cubicBezTo>
                  <a:pt x="556" y="4"/>
                  <a:pt x="556" y="4"/>
                  <a:pt x="556" y="4"/>
                </a:cubicBezTo>
                <a:cubicBezTo>
                  <a:pt x="559" y="4"/>
                  <a:pt x="559" y="4"/>
                  <a:pt x="559" y="4"/>
                </a:cubicBezTo>
                <a:cubicBezTo>
                  <a:pt x="581" y="2"/>
                  <a:pt x="604" y="0"/>
                  <a:pt x="626" y="0"/>
                </a:cubicBezTo>
                <a:cubicBezTo>
                  <a:pt x="648" y="0"/>
                  <a:pt x="671" y="2"/>
                  <a:pt x="693" y="4"/>
                </a:cubicBezTo>
                <a:cubicBezTo>
                  <a:pt x="696" y="4"/>
                  <a:pt x="696" y="4"/>
                  <a:pt x="696" y="4"/>
                </a:cubicBezTo>
                <a:cubicBezTo>
                  <a:pt x="724" y="119"/>
                  <a:pt x="724" y="119"/>
                  <a:pt x="724" y="119"/>
                </a:cubicBezTo>
                <a:cubicBezTo>
                  <a:pt x="748" y="123"/>
                  <a:pt x="772" y="130"/>
                  <a:pt x="794" y="138"/>
                </a:cubicBezTo>
                <a:cubicBezTo>
                  <a:pt x="877" y="53"/>
                  <a:pt x="877" y="53"/>
                  <a:pt x="877" y="53"/>
                </a:cubicBezTo>
                <a:cubicBezTo>
                  <a:pt x="879" y="54"/>
                  <a:pt x="879" y="54"/>
                  <a:pt x="879" y="54"/>
                </a:cubicBezTo>
                <a:cubicBezTo>
                  <a:pt x="920" y="72"/>
                  <a:pt x="959" y="94"/>
                  <a:pt x="995" y="121"/>
                </a:cubicBezTo>
                <a:cubicBezTo>
                  <a:pt x="997" y="122"/>
                  <a:pt x="997" y="122"/>
                  <a:pt x="997" y="122"/>
                </a:cubicBezTo>
                <a:cubicBezTo>
                  <a:pt x="965" y="236"/>
                  <a:pt x="965" y="236"/>
                  <a:pt x="965" y="236"/>
                </a:cubicBezTo>
                <a:cubicBezTo>
                  <a:pt x="983" y="252"/>
                  <a:pt x="1000" y="269"/>
                  <a:pt x="1016" y="287"/>
                </a:cubicBezTo>
                <a:cubicBezTo>
                  <a:pt x="1130" y="255"/>
                  <a:pt x="1130" y="255"/>
                  <a:pt x="1130" y="255"/>
                </a:cubicBezTo>
                <a:cubicBezTo>
                  <a:pt x="1132" y="257"/>
                  <a:pt x="1132" y="257"/>
                  <a:pt x="1132" y="257"/>
                </a:cubicBezTo>
                <a:cubicBezTo>
                  <a:pt x="1158" y="293"/>
                  <a:pt x="1180" y="332"/>
                  <a:pt x="1198" y="373"/>
                </a:cubicBezTo>
                <a:cubicBezTo>
                  <a:pt x="1200" y="376"/>
                  <a:pt x="1200" y="376"/>
                  <a:pt x="1200" y="376"/>
                </a:cubicBezTo>
                <a:cubicBezTo>
                  <a:pt x="1115" y="458"/>
                  <a:pt x="1115" y="458"/>
                  <a:pt x="1115" y="458"/>
                </a:cubicBezTo>
                <a:cubicBezTo>
                  <a:pt x="1123" y="481"/>
                  <a:pt x="1129" y="504"/>
                  <a:pt x="1133" y="528"/>
                </a:cubicBezTo>
                <a:cubicBezTo>
                  <a:pt x="1248" y="557"/>
                  <a:pt x="1248" y="557"/>
                  <a:pt x="1248" y="557"/>
                </a:cubicBezTo>
                <a:cubicBezTo>
                  <a:pt x="1248" y="560"/>
                  <a:pt x="1248" y="560"/>
                  <a:pt x="1248" y="560"/>
                </a:cubicBezTo>
                <a:cubicBezTo>
                  <a:pt x="1251" y="582"/>
                  <a:pt x="1252" y="604"/>
                  <a:pt x="1252" y="626"/>
                </a:cubicBezTo>
                <a:cubicBezTo>
                  <a:pt x="1252" y="649"/>
                  <a:pt x="1251" y="671"/>
                  <a:pt x="1248" y="693"/>
                </a:cubicBezTo>
                <a:cubicBezTo>
                  <a:pt x="1248" y="696"/>
                  <a:pt x="1248" y="696"/>
                  <a:pt x="1248" y="696"/>
                </a:cubicBezTo>
                <a:cubicBezTo>
                  <a:pt x="1133" y="725"/>
                  <a:pt x="1133" y="725"/>
                  <a:pt x="1133" y="725"/>
                </a:cubicBezTo>
                <a:cubicBezTo>
                  <a:pt x="1129" y="748"/>
                  <a:pt x="1122" y="772"/>
                  <a:pt x="1115" y="795"/>
                </a:cubicBezTo>
                <a:cubicBezTo>
                  <a:pt x="1200" y="877"/>
                  <a:pt x="1200" y="877"/>
                  <a:pt x="1200" y="877"/>
                </a:cubicBezTo>
                <a:cubicBezTo>
                  <a:pt x="1198" y="880"/>
                  <a:pt x="1198" y="880"/>
                  <a:pt x="1198" y="880"/>
                </a:cubicBezTo>
                <a:cubicBezTo>
                  <a:pt x="1180" y="920"/>
                  <a:pt x="1158" y="959"/>
                  <a:pt x="1132" y="995"/>
                </a:cubicBezTo>
                <a:cubicBezTo>
                  <a:pt x="1130" y="998"/>
                  <a:pt x="1130" y="998"/>
                  <a:pt x="1130" y="998"/>
                </a:cubicBezTo>
                <a:cubicBezTo>
                  <a:pt x="1016" y="965"/>
                  <a:pt x="1016" y="965"/>
                  <a:pt x="1016" y="965"/>
                </a:cubicBezTo>
                <a:cubicBezTo>
                  <a:pt x="1000" y="983"/>
                  <a:pt x="983" y="1001"/>
                  <a:pt x="965" y="1016"/>
                </a:cubicBezTo>
                <a:cubicBezTo>
                  <a:pt x="997" y="1130"/>
                  <a:pt x="997" y="1130"/>
                  <a:pt x="997" y="1130"/>
                </a:cubicBezTo>
                <a:cubicBezTo>
                  <a:pt x="995" y="1132"/>
                  <a:pt x="995" y="1132"/>
                  <a:pt x="995" y="1132"/>
                </a:cubicBezTo>
                <a:cubicBezTo>
                  <a:pt x="959" y="1158"/>
                  <a:pt x="920" y="1181"/>
                  <a:pt x="879" y="1199"/>
                </a:cubicBezTo>
                <a:cubicBezTo>
                  <a:pt x="877" y="1200"/>
                  <a:pt x="877" y="1200"/>
                  <a:pt x="877" y="1200"/>
                </a:cubicBezTo>
                <a:cubicBezTo>
                  <a:pt x="794" y="1115"/>
                  <a:pt x="794" y="1115"/>
                  <a:pt x="794" y="1115"/>
                </a:cubicBezTo>
                <a:cubicBezTo>
                  <a:pt x="772" y="1123"/>
                  <a:pt x="748" y="1129"/>
                  <a:pt x="724" y="1134"/>
                </a:cubicBezTo>
                <a:cubicBezTo>
                  <a:pt x="696" y="1248"/>
                  <a:pt x="696" y="1248"/>
                  <a:pt x="696" y="1248"/>
                </a:cubicBezTo>
                <a:cubicBezTo>
                  <a:pt x="693" y="1249"/>
                  <a:pt x="693" y="1249"/>
                  <a:pt x="693" y="1249"/>
                </a:cubicBezTo>
                <a:cubicBezTo>
                  <a:pt x="671" y="1251"/>
                  <a:pt x="648" y="1252"/>
                  <a:pt x="626" y="1252"/>
                </a:cubicBezTo>
                <a:close/>
                <a:moveTo>
                  <a:pt x="563" y="1241"/>
                </a:moveTo>
                <a:cubicBezTo>
                  <a:pt x="584" y="1243"/>
                  <a:pt x="605" y="1244"/>
                  <a:pt x="626" y="1244"/>
                </a:cubicBezTo>
                <a:cubicBezTo>
                  <a:pt x="647" y="1244"/>
                  <a:pt x="668" y="1243"/>
                  <a:pt x="689" y="1241"/>
                </a:cubicBezTo>
                <a:cubicBezTo>
                  <a:pt x="717" y="1126"/>
                  <a:pt x="717" y="1126"/>
                  <a:pt x="717" y="1126"/>
                </a:cubicBezTo>
                <a:cubicBezTo>
                  <a:pt x="720" y="1126"/>
                  <a:pt x="720" y="1126"/>
                  <a:pt x="720" y="1126"/>
                </a:cubicBezTo>
                <a:cubicBezTo>
                  <a:pt x="745" y="1121"/>
                  <a:pt x="770" y="1114"/>
                  <a:pt x="794" y="1106"/>
                </a:cubicBezTo>
                <a:cubicBezTo>
                  <a:pt x="797" y="1105"/>
                  <a:pt x="797" y="1105"/>
                  <a:pt x="797" y="1105"/>
                </a:cubicBezTo>
                <a:cubicBezTo>
                  <a:pt x="879" y="1190"/>
                  <a:pt x="879" y="1190"/>
                  <a:pt x="879" y="1190"/>
                </a:cubicBezTo>
                <a:cubicBezTo>
                  <a:pt x="917" y="1173"/>
                  <a:pt x="953" y="1151"/>
                  <a:pt x="988" y="1127"/>
                </a:cubicBezTo>
                <a:cubicBezTo>
                  <a:pt x="955" y="1014"/>
                  <a:pt x="955" y="1014"/>
                  <a:pt x="955" y="1014"/>
                </a:cubicBezTo>
                <a:cubicBezTo>
                  <a:pt x="957" y="1012"/>
                  <a:pt x="957" y="1012"/>
                  <a:pt x="957" y="1012"/>
                </a:cubicBezTo>
                <a:cubicBezTo>
                  <a:pt x="977" y="995"/>
                  <a:pt x="995" y="977"/>
                  <a:pt x="1011" y="958"/>
                </a:cubicBezTo>
                <a:cubicBezTo>
                  <a:pt x="1013" y="955"/>
                  <a:pt x="1013" y="955"/>
                  <a:pt x="1013" y="955"/>
                </a:cubicBezTo>
                <a:cubicBezTo>
                  <a:pt x="1127" y="988"/>
                  <a:pt x="1127" y="988"/>
                  <a:pt x="1127" y="988"/>
                </a:cubicBezTo>
                <a:cubicBezTo>
                  <a:pt x="1151" y="954"/>
                  <a:pt x="1172" y="917"/>
                  <a:pt x="1189" y="879"/>
                </a:cubicBezTo>
                <a:cubicBezTo>
                  <a:pt x="1105" y="797"/>
                  <a:pt x="1105" y="797"/>
                  <a:pt x="1105" y="797"/>
                </a:cubicBezTo>
                <a:cubicBezTo>
                  <a:pt x="1106" y="795"/>
                  <a:pt x="1106" y="795"/>
                  <a:pt x="1106" y="795"/>
                </a:cubicBezTo>
                <a:cubicBezTo>
                  <a:pt x="1114" y="771"/>
                  <a:pt x="1121" y="746"/>
                  <a:pt x="1125" y="720"/>
                </a:cubicBezTo>
                <a:cubicBezTo>
                  <a:pt x="1126" y="718"/>
                  <a:pt x="1126" y="718"/>
                  <a:pt x="1126" y="718"/>
                </a:cubicBezTo>
                <a:cubicBezTo>
                  <a:pt x="1240" y="689"/>
                  <a:pt x="1240" y="689"/>
                  <a:pt x="1240" y="689"/>
                </a:cubicBezTo>
                <a:cubicBezTo>
                  <a:pt x="1242" y="668"/>
                  <a:pt x="1243" y="647"/>
                  <a:pt x="1243" y="626"/>
                </a:cubicBezTo>
                <a:cubicBezTo>
                  <a:pt x="1243" y="605"/>
                  <a:pt x="1242" y="584"/>
                  <a:pt x="1240" y="563"/>
                </a:cubicBezTo>
                <a:cubicBezTo>
                  <a:pt x="1126" y="535"/>
                  <a:pt x="1126" y="535"/>
                  <a:pt x="1126" y="535"/>
                </a:cubicBezTo>
                <a:cubicBezTo>
                  <a:pt x="1125" y="532"/>
                  <a:pt x="1125" y="532"/>
                  <a:pt x="1125" y="532"/>
                </a:cubicBezTo>
                <a:cubicBezTo>
                  <a:pt x="1121" y="507"/>
                  <a:pt x="1114" y="482"/>
                  <a:pt x="1106" y="458"/>
                </a:cubicBezTo>
                <a:cubicBezTo>
                  <a:pt x="1105" y="455"/>
                  <a:pt x="1105" y="455"/>
                  <a:pt x="1105" y="455"/>
                </a:cubicBezTo>
                <a:cubicBezTo>
                  <a:pt x="1189" y="374"/>
                  <a:pt x="1189" y="374"/>
                  <a:pt x="1189" y="374"/>
                </a:cubicBezTo>
                <a:cubicBezTo>
                  <a:pt x="1172" y="335"/>
                  <a:pt x="1151" y="299"/>
                  <a:pt x="1127" y="265"/>
                </a:cubicBezTo>
                <a:cubicBezTo>
                  <a:pt x="1013" y="297"/>
                  <a:pt x="1013" y="297"/>
                  <a:pt x="1013" y="297"/>
                </a:cubicBezTo>
                <a:cubicBezTo>
                  <a:pt x="1011" y="295"/>
                  <a:pt x="1011" y="295"/>
                  <a:pt x="1011" y="295"/>
                </a:cubicBezTo>
                <a:cubicBezTo>
                  <a:pt x="995" y="276"/>
                  <a:pt x="977" y="257"/>
                  <a:pt x="957" y="241"/>
                </a:cubicBezTo>
                <a:cubicBezTo>
                  <a:pt x="955" y="239"/>
                  <a:pt x="955" y="239"/>
                  <a:pt x="955" y="239"/>
                </a:cubicBezTo>
                <a:cubicBezTo>
                  <a:pt x="988" y="126"/>
                  <a:pt x="988" y="126"/>
                  <a:pt x="988" y="126"/>
                </a:cubicBezTo>
                <a:cubicBezTo>
                  <a:pt x="953" y="101"/>
                  <a:pt x="917" y="80"/>
                  <a:pt x="879" y="63"/>
                </a:cubicBezTo>
                <a:cubicBezTo>
                  <a:pt x="797" y="148"/>
                  <a:pt x="797" y="148"/>
                  <a:pt x="797" y="148"/>
                </a:cubicBezTo>
                <a:cubicBezTo>
                  <a:pt x="794" y="147"/>
                  <a:pt x="794" y="147"/>
                  <a:pt x="794" y="147"/>
                </a:cubicBezTo>
                <a:cubicBezTo>
                  <a:pt x="770" y="138"/>
                  <a:pt x="745" y="131"/>
                  <a:pt x="720" y="127"/>
                </a:cubicBezTo>
                <a:cubicBezTo>
                  <a:pt x="717" y="126"/>
                  <a:pt x="717" y="126"/>
                  <a:pt x="717" y="126"/>
                </a:cubicBezTo>
                <a:cubicBezTo>
                  <a:pt x="689" y="12"/>
                  <a:pt x="689" y="12"/>
                  <a:pt x="689" y="12"/>
                </a:cubicBezTo>
                <a:cubicBezTo>
                  <a:pt x="668" y="10"/>
                  <a:pt x="647" y="9"/>
                  <a:pt x="626" y="9"/>
                </a:cubicBezTo>
                <a:cubicBezTo>
                  <a:pt x="605" y="9"/>
                  <a:pt x="584" y="10"/>
                  <a:pt x="563" y="12"/>
                </a:cubicBezTo>
                <a:cubicBezTo>
                  <a:pt x="535" y="126"/>
                  <a:pt x="535" y="126"/>
                  <a:pt x="535" y="126"/>
                </a:cubicBezTo>
                <a:cubicBezTo>
                  <a:pt x="532" y="127"/>
                  <a:pt x="532" y="127"/>
                  <a:pt x="532" y="127"/>
                </a:cubicBezTo>
                <a:cubicBezTo>
                  <a:pt x="507" y="131"/>
                  <a:pt x="482" y="138"/>
                  <a:pt x="458" y="147"/>
                </a:cubicBezTo>
                <a:cubicBezTo>
                  <a:pt x="455" y="148"/>
                  <a:pt x="455" y="148"/>
                  <a:pt x="455" y="148"/>
                </a:cubicBezTo>
                <a:cubicBezTo>
                  <a:pt x="373" y="63"/>
                  <a:pt x="373" y="63"/>
                  <a:pt x="373" y="63"/>
                </a:cubicBezTo>
                <a:cubicBezTo>
                  <a:pt x="335" y="80"/>
                  <a:pt x="298" y="101"/>
                  <a:pt x="264" y="126"/>
                </a:cubicBezTo>
                <a:cubicBezTo>
                  <a:pt x="297" y="239"/>
                  <a:pt x="297" y="239"/>
                  <a:pt x="297" y="239"/>
                </a:cubicBezTo>
                <a:cubicBezTo>
                  <a:pt x="295" y="241"/>
                  <a:pt x="295" y="241"/>
                  <a:pt x="295" y="241"/>
                </a:cubicBezTo>
                <a:cubicBezTo>
                  <a:pt x="275" y="257"/>
                  <a:pt x="257" y="276"/>
                  <a:pt x="241" y="295"/>
                </a:cubicBezTo>
                <a:cubicBezTo>
                  <a:pt x="239" y="297"/>
                  <a:pt x="239" y="297"/>
                  <a:pt x="239" y="297"/>
                </a:cubicBezTo>
                <a:cubicBezTo>
                  <a:pt x="125" y="265"/>
                  <a:pt x="125" y="265"/>
                  <a:pt x="125" y="265"/>
                </a:cubicBezTo>
                <a:cubicBezTo>
                  <a:pt x="101" y="299"/>
                  <a:pt x="80" y="335"/>
                  <a:pt x="63" y="374"/>
                </a:cubicBezTo>
                <a:cubicBezTo>
                  <a:pt x="147" y="455"/>
                  <a:pt x="147" y="455"/>
                  <a:pt x="147" y="455"/>
                </a:cubicBezTo>
                <a:cubicBezTo>
                  <a:pt x="146" y="458"/>
                  <a:pt x="146" y="458"/>
                  <a:pt x="146" y="458"/>
                </a:cubicBezTo>
                <a:cubicBezTo>
                  <a:pt x="138" y="482"/>
                  <a:pt x="131" y="507"/>
                  <a:pt x="127" y="532"/>
                </a:cubicBezTo>
                <a:cubicBezTo>
                  <a:pt x="126" y="535"/>
                  <a:pt x="126" y="535"/>
                  <a:pt x="126" y="535"/>
                </a:cubicBezTo>
                <a:cubicBezTo>
                  <a:pt x="12" y="563"/>
                  <a:pt x="12" y="563"/>
                  <a:pt x="12" y="563"/>
                </a:cubicBezTo>
                <a:cubicBezTo>
                  <a:pt x="10" y="584"/>
                  <a:pt x="9" y="606"/>
                  <a:pt x="9" y="626"/>
                </a:cubicBezTo>
                <a:cubicBezTo>
                  <a:pt x="9" y="647"/>
                  <a:pt x="10" y="668"/>
                  <a:pt x="12" y="689"/>
                </a:cubicBezTo>
                <a:cubicBezTo>
                  <a:pt x="126" y="718"/>
                  <a:pt x="126" y="718"/>
                  <a:pt x="126" y="718"/>
                </a:cubicBezTo>
                <a:cubicBezTo>
                  <a:pt x="127" y="720"/>
                  <a:pt x="127" y="720"/>
                  <a:pt x="127" y="720"/>
                </a:cubicBezTo>
                <a:cubicBezTo>
                  <a:pt x="131" y="746"/>
                  <a:pt x="138" y="771"/>
                  <a:pt x="146" y="795"/>
                </a:cubicBezTo>
                <a:cubicBezTo>
                  <a:pt x="147" y="797"/>
                  <a:pt x="147" y="797"/>
                  <a:pt x="147" y="797"/>
                </a:cubicBezTo>
                <a:cubicBezTo>
                  <a:pt x="63" y="879"/>
                  <a:pt x="63" y="879"/>
                  <a:pt x="63" y="879"/>
                </a:cubicBezTo>
                <a:cubicBezTo>
                  <a:pt x="80" y="917"/>
                  <a:pt x="101" y="954"/>
                  <a:pt x="125" y="988"/>
                </a:cubicBezTo>
                <a:cubicBezTo>
                  <a:pt x="239" y="955"/>
                  <a:pt x="239" y="955"/>
                  <a:pt x="239" y="955"/>
                </a:cubicBezTo>
                <a:cubicBezTo>
                  <a:pt x="241" y="958"/>
                  <a:pt x="241" y="958"/>
                  <a:pt x="241" y="958"/>
                </a:cubicBezTo>
                <a:cubicBezTo>
                  <a:pt x="257" y="977"/>
                  <a:pt x="275" y="995"/>
                  <a:pt x="295" y="1012"/>
                </a:cubicBezTo>
                <a:cubicBezTo>
                  <a:pt x="297" y="1014"/>
                  <a:pt x="297" y="1014"/>
                  <a:pt x="297" y="1014"/>
                </a:cubicBezTo>
                <a:cubicBezTo>
                  <a:pt x="264" y="1127"/>
                  <a:pt x="264" y="1127"/>
                  <a:pt x="264" y="1127"/>
                </a:cubicBezTo>
                <a:cubicBezTo>
                  <a:pt x="298" y="1151"/>
                  <a:pt x="335" y="1173"/>
                  <a:pt x="373" y="1190"/>
                </a:cubicBezTo>
                <a:cubicBezTo>
                  <a:pt x="455" y="1105"/>
                  <a:pt x="455" y="1105"/>
                  <a:pt x="455" y="1105"/>
                </a:cubicBezTo>
                <a:cubicBezTo>
                  <a:pt x="458" y="1106"/>
                  <a:pt x="458" y="1106"/>
                  <a:pt x="458" y="1106"/>
                </a:cubicBezTo>
                <a:cubicBezTo>
                  <a:pt x="482" y="1114"/>
                  <a:pt x="507" y="1121"/>
                  <a:pt x="532" y="1126"/>
                </a:cubicBezTo>
                <a:cubicBezTo>
                  <a:pt x="535" y="1126"/>
                  <a:pt x="535" y="1126"/>
                  <a:pt x="535" y="1126"/>
                </a:cubicBezTo>
                <a:lnTo>
                  <a:pt x="563" y="1241"/>
                </a:lnTo>
                <a:close/>
                <a:moveTo>
                  <a:pt x="626" y="1104"/>
                </a:moveTo>
                <a:cubicBezTo>
                  <a:pt x="498" y="1104"/>
                  <a:pt x="378" y="1055"/>
                  <a:pt x="288" y="964"/>
                </a:cubicBezTo>
                <a:cubicBezTo>
                  <a:pt x="198" y="874"/>
                  <a:pt x="148" y="754"/>
                  <a:pt x="148" y="626"/>
                </a:cubicBezTo>
                <a:cubicBezTo>
                  <a:pt x="148" y="499"/>
                  <a:pt x="198" y="379"/>
                  <a:pt x="288" y="288"/>
                </a:cubicBezTo>
                <a:cubicBezTo>
                  <a:pt x="378" y="198"/>
                  <a:pt x="498" y="148"/>
                  <a:pt x="626" y="148"/>
                </a:cubicBezTo>
                <a:cubicBezTo>
                  <a:pt x="754" y="148"/>
                  <a:pt x="874" y="198"/>
                  <a:pt x="964" y="288"/>
                </a:cubicBezTo>
                <a:cubicBezTo>
                  <a:pt x="1054" y="379"/>
                  <a:pt x="1104" y="499"/>
                  <a:pt x="1104" y="626"/>
                </a:cubicBezTo>
                <a:cubicBezTo>
                  <a:pt x="1104" y="754"/>
                  <a:pt x="1054" y="874"/>
                  <a:pt x="964" y="964"/>
                </a:cubicBezTo>
                <a:cubicBezTo>
                  <a:pt x="874" y="1055"/>
                  <a:pt x="754" y="1104"/>
                  <a:pt x="626" y="1104"/>
                </a:cubicBezTo>
                <a:close/>
                <a:moveTo>
                  <a:pt x="626" y="157"/>
                </a:moveTo>
                <a:cubicBezTo>
                  <a:pt x="367" y="157"/>
                  <a:pt x="157" y="367"/>
                  <a:pt x="157" y="626"/>
                </a:cubicBezTo>
                <a:cubicBezTo>
                  <a:pt x="157" y="885"/>
                  <a:pt x="367" y="1096"/>
                  <a:pt x="626" y="1096"/>
                </a:cubicBezTo>
                <a:cubicBezTo>
                  <a:pt x="885" y="1096"/>
                  <a:pt x="1095" y="885"/>
                  <a:pt x="1095" y="626"/>
                </a:cubicBezTo>
                <a:cubicBezTo>
                  <a:pt x="1095" y="367"/>
                  <a:pt x="885" y="157"/>
                  <a:pt x="626" y="157"/>
                </a:cubicBezTo>
                <a:close/>
              </a:path>
            </a:pathLst>
          </a:custGeom>
          <a:solidFill>
            <a:sysClr val="window" lastClr="FFFFFF">
              <a:lumMod val="75000"/>
            </a:sysClr>
          </a:solidFill>
          <a:ln>
            <a:noFill/>
          </a:ln>
        </p:spPr>
        <p:txBody>
          <a:bodyPr lIns="68580" tIns="34290" rIns="68580" bIns="34290"/>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grpSp>
        <p:nvGrpSpPr>
          <p:cNvPr id="10" name="组合 9"/>
          <p:cNvGrpSpPr/>
          <p:nvPr/>
        </p:nvGrpSpPr>
        <p:grpSpPr>
          <a:xfrm>
            <a:off x="3916211" y="2820655"/>
            <a:ext cx="1287124" cy="1192142"/>
            <a:chOff x="5240865" y="3564418"/>
            <a:chExt cx="1716165" cy="1589522"/>
          </a:xfrm>
        </p:grpSpPr>
        <p:sp>
          <p:nvSpPr>
            <p:cNvPr id="15" name="MH_Other_12"/>
            <p:cNvSpPr/>
            <p:nvPr>
              <p:custDataLst>
                <p:tags r:id="rId2"/>
              </p:custDataLst>
            </p:nvPr>
          </p:nvSpPr>
          <p:spPr bwMode="auto">
            <a:xfrm>
              <a:off x="5246064" y="3564418"/>
              <a:ext cx="1700244" cy="1589522"/>
            </a:xfrm>
            <a:prstGeom prst="ellipse">
              <a:avLst/>
            </a:prstGeom>
            <a:gradFill>
              <a:gsLst>
                <a:gs pos="0">
                  <a:srgbClr val="DEDEDE"/>
                </a:gs>
                <a:gs pos="100000">
                  <a:srgbClr val="FBFBFB"/>
                </a:gs>
              </a:gsLst>
              <a:lin ang="5400000" scaled="1"/>
            </a:gradFill>
            <a:ln w="19050" cap="flat">
              <a:gradFill>
                <a:gsLst>
                  <a:gs pos="0">
                    <a:sysClr val="window" lastClr="FFFFFF"/>
                  </a:gs>
                  <a:gs pos="100000">
                    <a:srgbClr val="DDDDDD"/>
                  </a:gs>
                </a:gsLst>
                <a:lin ang="5400000" scaled="1"/>
              </a:gradFill>
              <a:prstDash val="solid"/>
              <a:miter lim="800000"/>
            </a:ln>
            <a:effectLst>
              <a:outerShdw blurRad="152400" dist="50800" dir="8100000" algn="ctr" rotWithShape="0">
                <a:prstClr val="black">
                  <a:alpha val="40000"/>
                </a:prstClr>
              </a:outerShdw>
            </a:effec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cs typeface="+mn-ea"/>
                <a:sym typeface="+mn-lt"/>
              </a:endParaRPr>
            </a:p>
          </p:txBody>
        </p:sp>
        <p:sp>
          <p:nvSpPr>
            <p:cNvPr id="17" name="MH_Title_1"/>
            <p:cNvSpPr txBox="1">
              <a:spLocks noChangeArrowheads="1"/>
            </p:cNvSpPr>
            <p:nvPr>
              <p:custDataLst>
                <p:tags r:id="rId3"/>
              </p:custDataLst>
            </p:nvPr>
          </p:nvSpPr>
          <p:spPr bwMode="auto">
            <a:xfrm>
              <a:off x="5240865" y="3993107"/>
              <a:ext cx="1716165" cy="7647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itchFamily="34" charset="0"/>
                  <a:ea typeface="宋体" pitchFamily="2" charset="-122"/>
                </a:defRPr>
              </a:lvl1pPr>
              <a:lvl2pPr marL="742950" indent="-285750">
                <a:defRPr>
                  <a:solidFill>
                    <a:schemeClr val="tx1"/>
                  </a:solidFill>
                  <a:latin typeface="Calibri" pitchFamily="34" charset="0"/>
                  <a:ea typeface="宋体" pitchFamily="2" charset="-122"/>
                </a:defRPr>
              </a:lvl2pPr>
              <a:lvl3pPr marL="1143000" indent="-228600">
                <a:defRPr>
                  <a:solidFill>
                    <a:schemeClr val="tx1"/>
                  </a:solidFill>
                  <a:latin typeface="Calibri" pitchFamily="34" charset="0"/>
                  <a:ea typeface="宋体" pitchFamily="2" charset="-122"/>
                </a:defRPr>
              </a:lvl3pPr>
              <a:lvl4pPr marL="1600200" indent="-228600">
                <a:defRPr>
                  <a:solidFill>
                    <a:schemeClr val="tx1"/>
                  </a:solidFill>
                  <a:latin typeface="Calibri" pitchFamily="34" charset="0"/>
                  <a:ea typeface="宋体" pitchFamily="2" charset="-122"/>
                </a:defRPr>
              </a:lvl4pPr>
              <a:lvl5pPr marL="2057400" indent="-228600">
                <a:defRPr>
                  <a:solidFill>
                    <a:schemeClr val="tx1"/>
                  </a:solidFill>
                  <a:latin typeface="Calibri" pitchFamily="34" charset="0"/>
                  <a:ea typeface="宋体" pitchFamily="2" charset="-122"/>
                </a:defRPr>
              </a:lvl5pPr>
              <a:lvl6pPr marL="2514600" indent="-228600"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eaLnBrk="0" fontAlgn="base" hangingPunct="0">
                <a:spcBef>
                  <a:spcPct val="0"/>
                </a:spcBef>
                <a:spcAft>
                  <a:spcPct val="0"/>
                </a:spcAft>
                <a:defRPr>
                  <a:solidFill>
                    <a:schemeClr val="tx1"/>
                  </a:solidFill>
                  <a:latin typeface="Calibri" pitchFamily="34" charset="0"/>
                  <a:ea typeface="宋体" pitchFamily="2" charset="-122"/>
                </a:defRPr>
              </a:lvl9pPr>
            </a:lstStyle>
            <a:p>
              <a:pPr marL="0" marR="0" lvl="0" indent="0" algn="ctr" defTabSz="914400" eaLnBrk="1" fontAlgn="auto" latinLnBrk="0" hangingPunct="1">
                <a:lnSpc>
                  <a:spcPct val="100000"/>
                </a:lnSpc>
                <a:spcBef>
                  <a:spcPts val="0"/>
                </a:spcBef>
                <a:spcAft>
                  <a:spcPts val="0"/>
                </a:spcAft>
                <a:buClrTx/>
                <a:buSzTx/>
                <a:buFontTx/>
                <a:buNone/>
                <a:defRPr/>
              </a:pPr>
              <a:r>
                <a:rPr lang="zh-CN" altLang="en-US" sz="1500" kern="0" noProof="0" dirty="0" smtClean="0">
                  <a:solidFill>
                    <a:srgbClr val="005A9E"/>
                  </a:solidFill>
                  <a:latin typeface="+mn-lt"/>
                  <a:ea typeface="+mn-ea"/>
                  <a:cs typeface="+mn-ea"/>
                  <a:sym typeface="+mn-lt"/>
                </a:rPr>
                <a:t>未来计划</a:t>
              </a:r>
              <a:endParaRPr kumimoji="0" lang="zh-CN" altLang="en-US" sz="1500" b="0" i="0" u="none" strike="noStrike" kern="0" cap="none" spc="0" normalizeH="0" baseline="0" noProof="0" dirty="0">
                <a:ln>
                  <a:noFill/>
                </a:ln>
                <a:solidFill>
                  <a:srgbClr val="005A9E"/>
                </a:solidFill>
                <a:effectLst/>
                <a:uLnTx/>
                <a:uFillTx/>
                <a:latin typeface="+mn-lt"/>
                <a:ea typeface="+mn-ea"/>
                <a:cs typeface="+mn-ea"/>
                <a:sym typeface="+mn-lt"/>
              </a:endParaRPr>
            </a:p>
          </p:txBody>
        </p:sp>
      </p:grpSp>
      <p:grpSp>
        <p:nvGrpSpPr>
          <p:cNvPr id="14" name="组合 13"/>
          <p:cNvGrpSpPr/>
          <p:nvPr/>
        </p:nvGrpSpPr>
        <p:grpSpPr>
          <a:xfrm>
            <a:off x="2796289" y="3349388"/>
            <a:ext cx="753705" cy="766147"/>
            <a:chOff x="2810728" y="3427868"/>
            <a:chExt cx="753705" cy="766147"/>
          </a:xfrm>
        </p:grpSpPr>
        <p:pic>
          <p:nvPicPr>
            <p:cNvPr id="24" name="MH_Other_5"/>
            <p:cNvPicPr>
              <a:picLocks noChangeAspect="1"/>
            </p:cNvPicPr>
            <p:nvPr>
              <p:custDataLst>
                <p:tags r:id="rId4"/>
              </p:custDataLst>
            </p:nvPr>
          </p:nvPicPr>
          <p:blipFill>
            <a:blip r:embed="rId5"/>
            <a:stretch>
              <a:fillRect/>
            </a:stretch>
          </p:blipFill>
          <p:spPr>
            <a:xfrm>
              <a:off x="2810728" y="3427868"/>
              <a:ext cx="753705" cy="766147"/>
            </a:xfrm>
            <a:prstGeom prst="rect">
              <a:avLst/>
            </a:prstGeom>
            <a:effectLst>
              <a:outerShdw blurRad="50800" dist="38100" dir="8100000" sx="102000" sy="102000" algn="tr" rotWithShape="0">
                <a:prstClr val="black">
                  <a:alpha val="40000"/>
                </a:prstClr>
              </a:outerShdw>
            </a:effectLst>
          </p:spPr>
        </p:pic>
        <p:sp>
          <p:nvSpPr>
            <p:cNvPr id="25" name="Freeform 458"/>
            <p:cNvSpPr/>
            <p:nvPr/>
          </p:nvSpPr>
          <p:spPr bwMode="auto">
            <a:xfrm>
              <a:off x="3077001" y="3685846"/>
              <a:ext cx="219089" cy="250192"/>
            </a:xfrm>
            <a:custGeom>
              <a:avLst/>
              <a:gdLst>
                <a:gd name="T0" fmla="*/ 64 w 64"/>
                <a:gd name="T1" fmla="*/ 30 h 73"/>
                <a:gd name="T2" fmla="*/ 34 w 64"/>
                <a:gd name="T3" fmla="*/ 3 h 73"/>
                <a:gd name="T4" fmla="*/ 34 w 64"/>
                <a:gd name="T5" fmla="*/ 2 h 73"/>
                <a:gd name="T6" fmla="*/ 32 w 64"/>
                <a:gd name="T7" fmla="*/ 0 h 73"/>
                <a:gd name="T8" fmla="*/ 30 w 64"/>
                <a:gd name="T9" fmla="*/ 2 h 73"/>
                <a:gd name="T10" fmla="*/ 30 w 64"/>
                <a:gd name="T11" fmla="*/ 3 h 73"/>
                <a:gd name="T12" fmla="*/ 0 w 64"/>
                <a:gd name="T13" fmla="*/ 30 h 73"/>
                <a:gd name="T14" fmla="*/ 30 w 64"/>
                <a:gd name="T15" fmla="*/ 30 h 73"/>
                <a:gd name="T16" fmla="*/ 30 w 64"/>
                <a:gd name="T17" fmla="*/ 59 h 73"/>
                <a:gd name="T18" fmla="*/ 30 w 64"/>
                <a:gd name="T19" fmla="*/ 59 h 73"/>
                <a:gd name="T20" fmla="*/ 27 w 64"/>
                <a:gd name="T21" fmla="*/ 66 h 73"/>
                <a:gd name="T22" fmla="*/ 20 w 64"/>
                <a:gd name="T23" fmla="*/ 68 h 73"/>
                <a:gd name="T24" fmla="*/ 13 w 64"/>
                <a:gd name="T25" fmla="*/ 66 h 73"/>
                <a:gd name="T26" fmla="*/ 10 w 64"/>
                <a:gd name="T27" fmla="*/ 59 h 73"/>
                <a:gd name="T28" fmla="*/ 8 w 64"/>
                <a:gd name="T29" fmla="*/ 56 h 73"/>
                <a:gd name="T30" fmla="*/ 6 w 64"/>
                <a:gd name="T31" fmla="*/ 59 h 73"/>
                <a:gd name="T32" fmla="*/ 20 w 64"/>
                <a:gd name="T33" fmla="*/ 73 h 73"/>
                <a:gd name="T34" fmla="*/ 34 w 64"/>
                <a:gd name="T35" fmla="*/ 60 h 73"/>
                <a:gd name="T36" fmla="*/ 34 w 64"/>
                <a:gd name="T37" fmla="*/ 59 h 73"/>
                <a:gd name="T38" fmla="*/ 34 w 64"/>
                <a:gd name="T39" fmla="*/ 30 h 73"/>
                <a:gd name="T40" fmla="*/ 64 w 64"/>
                <a:gd name="T41" fmla="*/ 3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 h="73">
                  <a:moveTo>
                    <a:pt x="64" y="30"/>
                  </a:moveTo>
                  <a:cubicBezTo>
                    <a:pt x="64" y="16"/>
                    <a:pt x="51" y="4"/>
                    <a:pt x="34" y="3"/>
                  </a:cubicBezTo>
                  <a:cubicBezTo>
                    <a:pt x="34" y="2"/>
                    <a:pt x="34" y="2"/>
                    <a:pt x="34" y="2"/>
                  </a:cubicBezTo>
                  <a:cubicBezTo>
                    <a:pt x="34" y="1"/>
                    <a:pt x="33" y="0"/>
                    <a:pt x="32" y="0"/>
                  </a:cubicBezTo>
                  <a:cubicBezTo>
                    <a:pt x="31" y="0"/>
                    <a:pt x="30" y="1"/>
                    <a:pt x="30" y="2"/>
                  </a:cubicBezTo>
                  <a:cubicBezTo>
                    <a:pt x="30" y="3"/>
                    <a:pt x="30" y="3"/>
                    <a:pt x="30" y="3"/>
                  </a:cubicBezTo>
                  <a:cubicBezTo>
                    <a:pt x="13" y="4"/>
                    <a:pt x="0" y="16"/>
                    <a:pt x="0" y="30"/>
                  </a:cubicBezTo>
                  <a:cubicBezTo>
                    <a:pt x="30" y="30"/>
                    <a:pt x="30" y="30"/>
                    <a:pt x="30" y="30"/>
                  </a:cubicBezTo>
                  <a:cubicBezTo>
                    <a:pt x="30" y="59"/>
                    <a:pt x="30" y="59"/>
                    <a:pt x="30" y="59"/>
                  </a:cubicBezTo>
                  <a:cubicBezTo>
                    <a:pt x="30" y="59"/>
                    <a:pt x="30" y="59"/>
                    <a:pt x="30" y="59"/>
                  </a:cubicBezTo>
                  <a:cubicBezTo>
                    <a:pt x="29" y="61"/>
                    <a:pt x="28" y="64"/>
                    <a:pt x="27" y="66"/>
                  </a:cubicBezTo>
                  <a:cubicBezTo>
                    <a:pt x="25" y="67"/>
                    <a:pt x="23" y="68"/>
                    <a:pt x="20" y="68"/>
                  </a:cubicBezTo>
                  <a:cubicBezTo>
                    <a:pt x="17" y="68"/>
                    <a:pt x="15" y="67"/>
                    <a:pt x="13" y="66"/>
                  </a:cubicBezTo>
                  <a:cubicBezTo>
                    <a:pt x="11" y="64"/>
                    <a:pt x="10" y="61"/>
                    <a:pt x="10" y="59"/>
                  </a:cubicBezTo>
                  <a:cubicBezTo>
                    <a:pt x="10" y="58"/>
                    <a:pt x="9" y="56"/>
                    <a:pt x="8" y="56"/>
                  </a:cubicBezTo>
                  <a:cubicBezTo>
                    <a:pt x="7" y="56"/>
                    <a:pt x="6" y="58"/>
                    <a:pt x="6" y="59"/>
                  </a:cubicBezTo>
                  <a:cubicBezTo>
                    <a:pt x="6" y="67"/>
                    <a:pt x="12" y="73"/>
                    <a:pt x="20" y="73"/>
                  </a:cubicBezTo>
                  <a:cubicBezTo>
                    <a:pt x="28" y="73"/>
                    <a:pt x="34" y="67"/>
                    <a:pt x="34" y="60"/>
                  </a:cubicBezTo>
                  <a:cubicBezTo>
                    <a:pt x="34" y="59"/>
                    <a:pt x="34" y="59"/>
                    <a:pt x="34" y="59"/>
                  </a:cubicBezTo>
                  <a:cubicBezTo>
                    <a:pt x="34" y="30"/>
                    <a:pt x="34" y="30"/>
                    <a:pt x="34" y="30"/>
                  </a:cubicBezTo>
                  <a:lnTo>
                    <a:pt x="64" y="30"/>
                  </a:lnTo>
                  <a:close/>
                </a:path>
              </a:pathLst>
            </a:custGeom>
            <a:solidFill>
              <a:srgbClr val="005A9E"/>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grpSp>
      <p:grpSp>
        <p:nvGrpSpPr>
          <p:cNvPr id="13" name="组合 12"/>
          <p:cNvGrpSpPr/>
          <p:nvPr/>
        </p:nvGrpSpPr>
        <p:grpSpPr>
          <a:xfrm>
            <a:off x="3091758" y="2214164"/>
            <a:ext cx="754742" cy="767183"/>
            <a:chOff x="3106197" y="2292644"/>
            <a:chExt cx="754742" cy="767183"/>
          </a:xfrm>
        </p:grpSpPr>
        <p:pic>
          <p:nvPicPr>
            <p:cNvPr id="27" name="MH_Other_1"/>
            <p:cNvPicPr>
              <a:picLocks noChangeAspect="1"/>
            </p:cNvPicPr>
            <p:nvPr>
              <p:custDataLst>
                <p:tags r:id="rId6"/>
              </p:custDataLst>
            </p:nvPr>
          </p:nvPicPr>
          <p:blipFill>
            <a:blip r:embed="rId5"/>
            <a:stretch>
              <a:fillRect/>
            </a:stretch>
          </p:blipFill>
          <p:spPr>
            <a:xfrm>
              <a:off x="3106197" y="2292644"/>
              <a:ext cx="754742" cy="767183"/>
            </a:xfrm>
            <a:prstGeom prst="rect">
              <a:avLst/>
            </a:prstGeom>
            <a:effectLst>
              <a:outerShdw blurRad="50800" dist="38100" dir="8100000" sx="102000" sy="102000" algn="tr" rotWithShape="0">
                <a:prstClr val="black">
                  <a:alpha val="40000"/>
                </a:prstClr>
              </a:outerShdw>
            </a:effectLst>
          </p:spPr>
        </p:pic>
        <p:grpSp>
          <p:nvGrpSpPr>
            <p:cNvPr id="28" name="组合 27"/>
            <p:cNvGrpSpPr/>
            <p:nvPr/>
          </p:nvGrpSpPr>
          <p:grpSpPr>
            <a:xfrm>
              <a:off x="3358471" y="2555872"/>
              <a:ext cx="250194" cy="240726"/>
              <a:chOff x="7156593" y="1239730"/>
              <a:chExt cx="293688" cy="282574"/>
            </a:xfrm>
            <a:solidFill>
              <a:srgbClr val="005A9E"/>
            </a:solidFill>
          </p:grpSpPr>
          <p:sp>
            <p:nvSpPr>
              <p:cNvPr id="29" name="Freeform 573"/>
              <p:cNvSpPr/>
              <p:nvPr/>
            </p:nvSpPr>
            <p:spPr bwMode="auto">
              <a:xfrm>
                <a:off x="7204218" y="1304817"/>
                <a:ext cx="196850" cy="217487"/>
              </a:xfrm>
              <a:custGeom>
                <a:avLst/>
                <a:gdLst>
                  <a:gd name="T0" fmla="*/ 0 w 49"/>
                  <a:gd name="T1" fmla="*/ 22 h 54"/>
                  <a:gd name="T2" fmla="*/ 0 w 49"/>
                  <a:gd name="T3" fmla="*/ 52 h 54"/>
                  <a:gd name="T4" fmla="*/ 1 w 49"/>
                  <a:gd name="T5" fmla="*/ 54 h 54"/>
                  <a:gd name="T6" fmla="*/ 3 w 49"/>
                  <a:gd name="T7" fmla="*/ 54 h 54"/>
                  <a:gd name="T8" fmla="*/ 16 w 49"/>
                  <a:gd name="T9" fmla="*/ 54 h 54"/>
                  <a:gd name="T10" fmla="*/ 17 w 49"/>
                  <a:gd name="T11" fmla="*/ 54 h 54"/>
                  <a:gd name="T12" fmla="*/ 18 w 49"/>
                  <a:gd name="T13" fmla="*/ 53 h 54"/>
                  <a:gd name="T14" fmla="*/ 18 w 49"/>
                  <a:gd name="T15" fmla="*/ 39 h 54"/>
                  <a:gd name="T16" fmla="*/ 31 w 49"/>
                  <a:gd name="T17" fmla="*/ 39 h 54"/>
                  <a:gd name="T18" fmla="*/ 31 w 49"/>
                  <a:gd name="T19" fmla="*/ 53 h 54"/>
                  <a:gd name="T20" fmla="*/ 32 w 49"/>
                  <a:gd name="T21" fmla="*/ 54 h 54"/>
                  <a:gd name="T22" fmla="*/ 33 w 49"/>
                  <a:gd name="T23" fmla="*/ 54 h 54"/>
                  <a:gd name="T24" fmla="*/ 46 w 49"/>
                  <a:gd name="T25" fmla="*/ 54 h 54"/>
                  <a:gd name="T26" fmla="*/ 48 w 49"/>
                  <a:gd name="T27" fmla="*/ 54 h 54"/>
                  <a:gd name="T28" fmla="*/ 49 w 49"/>
                  <a:gd name="T29" fmla="*/ 52 h 54"/>
                  <a:gd name="T30" fmla="*/ 49 w 49"/>
                  <a:gd name="T31" fmla="*/ 22 h 54"/>
                  <a:gd name="T32" fmla="*/ 25 w 49"/>
                  <a:gd name="T33" fmla="*/ 0 h 54"/>
                  <a:gd name="T34" fmla="*/ 0 w 49"/>
                  <a:gd name="T35" fmla="*/ 2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54">
                    <a:moveTo>
                      <a:pt x="0" y="22"/>
                    </a:moveTo>
                    <a:cubicBezTo>
                      <a:pt x="0" y="52"/>
                      <a:pt x="0" y="52"/>
                      <a:pt x="0" y="52"/>
                    </a:cubicBezTo>
                    <a:cubicBezTo>
                      <a:pt x="0" y="53"/>
                      <a:pt x="0" y="54"/>
                      <a:pt x="1" y="54"/>
                    </a:cubicBezTo>
                    <a:cubicBezTo>
                      <a:pt x="2" y="54"/>
                      <a:pt x="2" y="54"/>
                      <a:pt x="3" y="54"/>
                    </a:cubicBezTo>
                    <a:cubicBezTo>
                      <a:pt x="16" y="54"/>
                      <a:pt x="16" y="54"/>
                      <a:pt x="16" y="54"/>
                    </a:cubicBezTo>
                    <a:cubicBezTo>
                      <a:pt x="17" y="54"/>
                      <a:pt x="17" y="54"/>
                      <a:pt x="17" y="54"/>
                    </a:cubicBezTo>
                    <a:cubicBezTo>
                      <a:pt x="18" y="54"/>
                      <a:pt x="18" y="53"/>
                      <a:pt x="18" y="53"/>
                    </a:cubicBezTo>
                    <a:cubicBezTo>
                      <a:pt x="18" y="39"/>
                      <a:pt x="18" y="39"/>
                      <a:pt x="18" y="39"/>
                    </a:cubicBezTo>
                    <a:cubicBezTo>
                      <a:pt x="31" y="39"/>
                      <a:pt x="31" y="39"/>
                      <a:pt x="31" y="39"/>
                    </a:cubicBezTo>
                    <a:cubicBezTo>
                      <a:pt x="31" y="53"/>
                      <a:pt x="31" y="53"/>
                      <a:pt x="31" y="53"/>
                    </a:cubicBezTo>
                    <a:cubicBezTo>
                      <a:pt x="31" y="53"/>
                      <a:pt x="31" y="54"/>
                      <a:pt x="32" y="54"/>
                    </a:cubicBezTo>
                    <a:cubicBezTo>
                      <a:pt x="32" y="54"/>
                      <a:pt x="32" y="54"/>
                      <a:pt x="33" y="54"/>
                    </a:cubicBezTo>
                    <a:cubicBezTo>
                      <a:pt x="46" y="54"/>
                      <a:pt x="46" y="54"/>
                      <a:pt x="46" y="54"/>
                    </a:cubicBezTo>
                    <a:cubicBezTo>
                      <a:pt x="47" y="54"/>
                      <a:pt x="48" y="54"/>
                      <a:pt x="48" y="54"/>
                    </a:cubicBezTo>
                    <a:cubicBezTo>
                      <a:pt x="49" y="54"/>
                      <a:pt x="49" y="53"/>
                      <a:pt x="49" y="52"/>
                    </a:cubicBezTo>
                    <a:cubicBezTo>
                      <a:pt x="49" y="22"/>
                      <a:pt x="49" y="22"/>
                      <a:pt x="49" y="22"/>
                    </a:cubicBezTo>
                    <a:cubicBezTo>
                      <a:pt x="25" y="0"/>
                      <a:pt x="25" y="0"/>
                      <a:pt x="25" y="0"/>
                    </a:cubicBezTo>
                    <a:lnTo>
                      <a:pt x="0"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0" name="Freeform 574"/>
              <p:cNvSpPr/>
              <p:nvPr/>
            </p:nvSpPr>
            <p:spPr bwMode="auto">
              <a:xfrm>
                <a:off x="7156593" y="1239730"/>
                <a:ext cx="293688" cy="157162"/>
              </a:xfrm>
              <a:custGeom>
                <a:avLst/>
                <a:gdLst>
                  <a:gd name="T0" fmla="*/ 71 w 73"/>
                  <a:gd name="T1" fmla="*/ 30 h 39"/>
                  <a:gd name="T2" fmla="*/ 60 w 73"/>
                  <a:gd name="T3" fmla="*/ 20 h 39"/>
                  <a:gd name="T4" fmla="*/ 60 w 73"/>
                  <a:gd name="T5" fmla="*/ 3 h 39"/>
                  <a:gd name="T6" fmla="*/ 58 w 73"/>
                  <a:gd name="T7" fmla="*/ 1 h 39"/>
                  <a:gd name="T8" fmla="*/ 53 w 73"/>
                  <a:gd name="T9" fmla="*/ 1 h 39"/>
                  <a:gd name="T10" fmla="*/ 52 w 73"/>
                  <a:gd name="T11" fmla="*/ 3 h 39"/>
                  <a:gd name="T12" fmla="*/ 52 w 73"/>
                  <a:gd name="T13" fmla="*/ 12 h 39"/>
                  <a:gd name="T14" fmla="*/ 40 w 73"/>
                  <a:gd name="T15" fmla="*/ 2 h 39"/>
                  <a:gd name="T16" fmla="*/ 33 w 73"/>
                  <a:gd name="T17" fmla="*/ 2 h 39"/>
                  <a:gd name="T18" fmla="*/ 2 w 73"/>
                  <a:gd name="T19" fmla="*/ 30 h 39"/>
                  <a:gd name="T20" fmla="*/ 2 w 73"/>
                  <a:gd name="T21" fmla="*/ 37 h 39"/>
                  <a:gd name="T22" fmla="*/ 2 w 73"/>
                  <a:gd name="T23" fmla="*/ 37 h 39"/>
                  <a:gd name="T24" fmla="*/ 5 w 73"/>
                  <a:gd name="T25" fmla="*/ 38 h 39"/>
                  <a:gd name="T26" fmla="*/ 8 w 73"/>
                  <a:gd name="T27" fmla="*/ 37 h 39"/>
                  <a:gd name="T28" fmla="*/ 37 w 73"/>
                  <a:gd name="T29" fmla="*/ 11 h 39"/>
                  <a:gd name="T30" fmla="*/ 65 w 73"/>
                  <a:gd name="T31" fmla="*/ 37 h 39"/>
                  <a:gd name="T32" fmla="*/ 71 w 73"/>
                  <a:gd name="T33" fmla="*/ 37 h 39"/>
                  <a:gd name="T34" fmla="*/ 71 w 73"/>
                  <a:gd name="T35" fmla="*/ 3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39">
                    <a:moveTo>
                      <a:pt x="71" y="30"/>
                    </a:moveTo>
                    <a:cubicBezTo>
                      <a:pt x="60" y="20"/>
                      <a:pt x="60" y="20"/>
                      <a:pt x="60" y="20"/>
                    </a:cubicBezTo>
                    <a:cubicBezTo>
                      <a:pt x="60" y="3"/>
                      <a:pt x="60" y="3"/>
                      <a:pt x="60" y="3"/>
                    </a:cubicBezTo>
                    <a:cubicBezTo>
                      <a:pt x="60" y="2"/>
                      <a:pt x="59" y="1"/>
                      <a:pt x="58" y="1"/>
                    </a:cubicBezTo>
                    <a:cubicBezTo>
                      <a:pt x="53" y="1"/>
                      <a:pt x="53" y="1"/>
                      <a:pt x="53" y="1"/>
                    </a:cubicBezTo>
                    <a:cubicBezTo>
                      <a:pt x="52" y="1"/>
                      <a:pt x="52" y="2"/>
                      <a:pt x="52" y="3"/>
                    </a:cubicBezTo>
                    <a:cubicBezTo>
                      <a:pt x="52" y="12"/>
                      <a:pt x="52" y="12"/>
                      <a:pt x="52" y="12"/>
                    </a:cubicBezTo>
                    <a:cubicBezTo>
                      <a:pt x="40" y="2"/>
                      <a:pt x="40" y="2"/>
                      <a:pt x="40" y="2"/>
                    </a:cubicBezTo>
                    <a:cubicBezTo>
                      <a:pt x="38" y="0"/>
                      <a:pt x="35" y="0"/>
                      <a:pt x="33" y="2"/>
                    </a:cubicBezTo>
                    <a:cubicBezTo>
                      <a:pt x="2" y="30"/>
                      <a:pt x="2" y="30"/>
                      <a:pt x="2" y="30"/>
                    </a:cubicBezTo>
                    <a:cubicBezTo>
                      <a:pt x="0" y="32"/>
                      <a:pt x="0" y="35"/>
                      <a:pt x="2" y="37"/>
                    </a:cubicBezTo>
                    <a:cubicBezTo>
                      <a:pt x="2" y="37"/>
                      <a:pt x="2" y="37"/>
                      <a:pt x="2" y="37"/>
                    </a:cubicBezTo>
                    <a:cubicBezTo>
                      <a:pt x="3" y="38"/>
                      <a:pt x="4" y="38"/>
                      <a:pt x="5" y="38"/>
                    </a:cubicBezTo>
                    <a:cubicBezTo>
                      <a:pt x="6" y="38"/>
                      <a:pt x="7" y="38"/>
                      <a:pt x="8" y="37"/>
                    </a:cubicBezTo>
                    <a:cubicBezTo>
                      <a:pt x="37" y="11"/>
                      <a:pt x="37" y="11"/>
                      <a:pt x="37" y="11"/>
                    </a:cubicBezTo>
                    <a:cubicBezTo>
                      <a:pt x="65" y="37"/>
                      <a:pt x="65" y="37"/>
                      <a:pt x="65" y="37"/>
                    </a:cubicBezTo>
                    <a:cubicBezTo>
                      <a:pt x="67" y="39"/>
                      <a:pt x="70" y="39"/>
                      <a:pt x="71" y="37"/>
                    </a:cubicBezTo>
                    <a:cubicBezTo>
                      <a:pt x="73" y="35"/>
                      <a:pt x="73" y="32"/>
                      <a:pt x="71" y="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grpSp>
      </p:grpSp>
      <p:grpSp>
        <p:nvGrpSpPr>
          <p:cNvPr id="12" name="组合 11"/>
          <p:cNvGrpSpPr/>
          <p:nvPr/>
        </p:nvGrpSpPr>
        <p:grpSpPr>
          <a:xfrm>
            <a:off x="4186459" y="1639897"/>
            <a:ext cx="753705" cy="766147"/>
            <a:chOff x="4177143" y="1717257"/>
            <a:chExt cx="753705" cy="766147"/>
          </a:xfrm>
        </p:grpSpPr>
        <p:pic>
          <p:nvPicPr>
            <p:cNvPr id="32" name="MH_Other_2"/>
            <p:cNvPicPr>
              <a:picLocks noChangeAspect="1"/>
            </p:cNvPicPr>
            <p:nvPr>
              <p:custDataLst>
                <p:tags r:id="rId7"/>
              </p:custDataLst>
            </p:nvPr>
          </p:nvPicPr>
          <p:blipFill>
            <a:blip r:embed="rId5"/>
            <a:stretch>
              <a:fillRect/>
            </a:stretch>
          </p:blipFill>
          <p:spPr>
            <a:xfrm>
              <a:off x="4177143" y="1717257"/>
              <a:ext cx="753705" cy="766147"/>
            </a:xfrm>
            <a:prstGeom prst="rect">
              <a:avLst/>
            </a:prstGeom>
            <a:effectLst>
              <a:outerShdw blurRad="50800" dist="38100" dir="8100000" sx="102000" sy="102000" algn="tr" rotWithShape="0">
                <a:prstClr val="black">
                  <a:alpha val="40000"/>
                </a:prstClr>
              </a:outerShdw>
            </a:effectLst>
          </p:spPr>
        </p:pic>
        <p:grpSp>
          <p:nvGrpSpPr>
            <p:cNvPr id="33" name="组合 32"/>
            <p:cNvGrpSpPr/>
            <p:nvPr/>
          </p:nvGrpSpPr>
          <p:grpSpPr>
            <a:xfrm>
              <a:off x="4444745" y="1995478"/>
              <a:ext cx="229907" cy="174458"/>
              <a:chOff x="10269681" y="2490680"/>
              <a:chExt cx="269875" cy="204787"/>
            </a:xfrm>
            <a:solidFill>
              <a:schemeClr val="bg1">
                <a:lumMod val="65000"/>
              </a:schemeClr>
            </a:solidFill>
          </p:grpSpPr>
          <p:sp>
            <p:nvSpPr>
              <p:cNvPr id="34" name="Freeform 382"/>
              <p:cNvSpPr/>
              <p:nvPr/>
            </p:nvSpPr>
            <p:spPr bwMode="auto">
              <a:xfrm>
                <a:off x="10269681" y="2687530"/>
                <a:ext cx="269875" cy="7937"/>
              </a:xfrm>
              <a:custGeom>
                <a:avLst/>
                <a:gdLst>
                  <a:gd name="T0" fmla="*/ 1 w 67"/>
                  <a:gd name="T1" fmla="*/ 2 h 2"/>
                  <a:gd name="T2" fmla="*/ 0 w 67"/>
                  <a:gd name="T3" fmla="*/ 1 h 2"/>
                  <a:gd name="T4" fmla="*/ 1 w 67"/>
                  <a:gd name="T5" fmla="*/ 0 h 2"/>
                  <a:gd name="T6" fmla="*/ 65 w 67"/>
                  <a:gd name="T7" fmla="*/ 0 h 2"/>
                  <a:gd name="T8" fmla="*/ 67 w 67"/>
                  <a:gd name="T9" fmla="*/ 1 h 2"/>
                  <a:gd name="T10" fmla="*/ 65 w 67"/>
                  <a:gd name="T11" fmla="*/ 2 h 2"/>
                  <a:gd name="T12" fmla="*/ 1 w 67"/>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67" h="2">
                    <a:moveTo>
                      <a:pt x="1" y="2"/>
                    </a:moveTo>
                    <a:cubicBezTo>
                      <a:pt x="1" y="2"/>
                      <a:pt x="0" y="2"/>
                      <a:pt x="0" y="1"/>
                    </a:cubicBezTo>
                    <a:cubicBezTo>
                      <a:pt x="0" y="1"/>
                      <a:pt x="1" y="0"/>
                      <a:pt x="1" y="0"/>
                    </a:cubicBezTo>
                    <a:cubicBezTo>
                      <a:pt x="65" y="0"/>
                      <a:pt x="65" y="0"/>
                      <a:pt x="65" y="0"/>
                    </a:cubicBezTo>
                    <a:cubicBezTo>
                      <a:pt x="66" y="0"/>
                      <a:pt x="67" y="1"/>
                      <a:pt x="67" y="1"/>
                    </a:cubicBezTo>
                    <a:cubicBezTo>
                      <a:pt x="67" y="2"/>
                      <a:pt x="66" y="2"/>
                      <a:pt x="65" y="2"/>
                    </a:cubicBezTo>
                    <a:lnTo>
                      <a:pt x="1"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5" name="Rectangle 383"/>
              <p:cNvSpPr>
                <a:spLocks noChangeArrowheads="1"/>
              </p:cNvSpPr>
              <p:nvPr/>
            </p:nvSpPr>
            <p:spPr bwMode="auto">
              <a:xfrm>
                <a:off x="10301431" y="2538305"/>
                <a:ext cx="41275" cy="1301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6" name="Rectangle 384"/>
              <p:cNvSpPr>
                <a:spLocks noChangeArrowheads="1"/>
              </p:cNvSpPr>
              <p:nvPr/>
            </p:nvSpPr>
            <p:spPr bwMode="auto">
              <a:xfrm>
                <a:off x="10361756" y="2490680"/>
                <a:ext cx="36513" cy="177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7" name="Rectangle 385"/>
              <p:cNvSpPr>
                <a:spLocks noChangeArrowheads="1"/>
              </p:cNvSpPr>
              <p:nvPr/>
            </p:nvSpPr>
            <p:spPr bwMode="auto">
              <a:xfrm>
                <a:off x="10414143" y="2547830"/>
                <a:ext cx="41275" cy="1206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38" name="Rectangle 386"/>
              <p:cNvSpPr>
                <a:spLocks noChangeArrowheads="1"/>
              </p:cNvSpPr>
              <p:nvPr/>
            </p:nvSpPr>
            <p:spPr bwMode="auto">
              <a:xfrm>
                <a:off x="10474468" y="2587517"/>
                <a:ext cx="36513" cy="809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grpSp>
      </p:grpSp>
      <p:grpSp>
        <p:nvGrpSpPr>
          <p:cNvPr id="11" name="组合 10"/>
          <p:cNvGrpSpPr/>
          <p:nvPr/>
        </p:nvGrpSpPr>
        <p:grpSpPr>
          <a:xfrm>
            <a:off x="5296891" y="2214164"/>
            <a:ext cx="754742" cy="767183"/>
            <a:chOff x="5311330" y="2292644"/>
            <a:chExt cx="754742" cy="767183"/>
          </a:xfrm>
        </p:grpSpPr>
        <p:pic>
          <p:nvPicPr>
            <p:cNvPr id="40" name="MH_Other_3"/>
            <p:cNvPicPr>
              <a:picLocks noChangeAspect="1"/>
            </p:cNvPicPr>
            <p:nvPr>
              <p:custDataLst>
                <p:tags r:id="rId8"/>
              </p:custDataLst>
            </p:nvPr>
          </p:nvPicPr>
          <p:blipFill>
            <a:blip r:embed="rId5"/>
            <a:stretch>
              <a:fillRect/>
            </a:stretch>
          </p:blipFill>
          <p:spPr>
            <a:xfrm>
              <a:off x="5311330" y="2292644"/>
              <a:ext cx="754742" cy="767183"/>
            </a:xfrm>
            <a:prstGeom prst="rect">
              <a:avLst/>
            </a:prstGeom>
            <a:effectLst>
              <a:outerShdw blurRad="50800" dist="38100" dir="8100000" sx="102000" sy="102000" algn="tr" rotWithShape="0">
                <a:prstClr val="black">
                  <a:alpha val="40000"/>
                </a:prstClr>
              </a:outerShdw>
            </a:effectLst>
          </p:spPr>
        </p:pic>
        <p:sp>
          <p:nvSpPr>
            <p:cNvPr id="41" name="Freeform 177"/>
            <p:cNvSpPr>
              <a:spLocks noEditPoints="1"/>
            </p:cNvSpPr>
            <p:nvPr/>
          </p:nvSpPr>
          <p:spPr bwMode="auto">
            <a:xfrm>
              <a:off x="5590744" y="2561499"/>
              <a:ext cx="232471" cy="192516"/>
            </a:xfrm>
            <a:custGeom>
              <a:avLst/>
              <a:gdLst>
                <a:gd name="T0" fmla="*/ 39 w 81"/>
                <a:gd name="T1" fmla="*/ 35 h 67"/>
                <a:gd name="T2" fmla="*/ 37 w 81"/>
                <a:gd name="T3" fmla="*/ 28 h 67"/>
                <a:gd name="T4" fmla="*/ 41 w 81"/>
                <a:gd name="T5" fmla="*/ 43 h 67"/>
                <a:gd name="T6" fmla="*/ 44 w 81"/>
                <a:gd name="T7" fmla="*/ 51 h 67"/>
                <a:gd name="T8" fmla="*/ 44 w 81"/>
                <a:gd name="T9" fmla="*/ 46 h 67"/>
                <a:gd name="T10" fmla="*/ 64 w 81"/>
                <a:gd name="T11" fmla="*/ 13 h 67"/>
                <a:gd name="T12" fmla="*/ 62 w 81"/>
                <a:gd name="T13" fmla="*/ 17 h 67"/>
                <a:gd name="T14" fmla="*/ 56 w 81"/>
                <a:gd name="T15" fmla="*/ 17 h 67"/>
                <a:gd name="T16" fmla="*/ 55 w 81"/>
                <a:gd name="T17" fmla="*/ 13 h 67"/>
                <a:gd name="T18" fmla="*/ 25 w 81"/>
                <a:gd name="T19" fmla="*/ 17 h 67"/>
                <a:gd name="T20" fmla="*/ 19 w 81"/>
                <a:gd name="T21" fmla="*/ 17 h 67"/>
                <a:gd name="T22" fmla="*/ 19 w 81"/>
                <a:gd name="T23" fmla="*/ 13 h 67"/>
                <a:gd name="T24" fmla="*/ 0 w 81"/>
                <a:gd name="T25" fmla="*/ 30 h 67"/>
                <a:gd name="T26" fmla="*/ 17 w 81"/>
                <a:gd name="T27" fmla="*/ 67 h 67"/>
                <a:gd name="T28" fmla="*/ 81 w 81"/>
                <a:gd name="T29" fmla="*/ 50 h 67"/>
                <a:gd name="T30" fmla="*/ 64 w 81"/>
                <a:gd name="T31" fmla="*/ 13 h 67"/>
                <a:gd name="T32" fmla="*/ 41 w 81"/>
                <a:gd name="T33" fmla="*/ 54 h 67"/>
                <a:gd name="T34" fmla="*/ 39 w 81"/>
                <a:gd name="T35" fmla="*/ 57 h 67"/>
                <a:gd name="T36" fmla="*/ 32 w 81"/>
                <a:gd name="T37" fmla="*/ 51 h 67"/>
                <a:gd name="T38" fmla="*/ 33 w 81"/>
                <a:gd name="T39" fmla="*/ 45 h 67"/>
                <a:gd name="T40" fmla="*/ 39 w 81"/>
                <a:gd name="T41" fmla="*/ 42 h 67"/>
                <a:gd name="T42" fmla="*/ 32 w 81"/>
                <a:gd name="T43" fmla="*/ 33 h 67"/>
                <a:gd name="T44" fmla="*/ 39 w 81"/>
                <a:gd name="T45" fmla="*/ 25 h 67"/>
                <a:gd name="T46" fmla="*/ 41 w 81"/>
                <a:gd name="T47" fmla="*/ 23 h 67"/>
                <a:gd name="T48" fmla="*/ 48 w 81"/>
                <a:gd name="T49" fmla="*/ 28 h 67"/>
                <a:gd name="T50" fmla="*/ 46 w 81"/>
                <a:gd name="T51" fmla="*/ 34 h 67"/>
                <a:gd name="T52" fmla="*/ 41 w 81"/>
                <a:gd name="T53" fmla="*/ 27 h 67"/>
                <a:gd name="T54" fmla="*/ 48 w 81"/>
                <a:gd name="T55" fmla="*/ 42 h 67"/>
                <a:gd name="T56" fmla="*/ 47 w 81"/>
                <a:gd name="T57" fmla="*/ 52 h 67"/>
                <a:gd name="T58" fmla="*/ 34 w 81"/>
                <a:gd name="T59" fmla="*/ 3 h 67"/>
                <a:gd name="T60" fmla="*/ 56 w 81"/>
                <a:gd name="T61" fmla="*/ 13 h 67"/>
                <a:gd name="T62" fmla="*/ 61 w 81"/>
                <a:gd name="T63" fmla="*/ 16 h 67"/>
                <a:gd name="T64" fmla="*/ 50 w 81"/>
                <a:gd name="T65" fmla="*/ 0 h 67"/>
                <a:gd name="T66" fmla="*/ 20 w 81"/>
                <a:gd name="T67" fmla="*/ 13 h 67"/>
                <a:gd name="T68" fmla="*/ 24 w 81"/>
                <a:gd name="T69" fmla="*/ 16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1" h="67">
                  <a:moveTo>
                    <a:pt x="35" y="30"/>
                  </a:moveTo>
                  <a:cubicBezTo>
                    <a:pt x="35" y="32"/>
                    <a:pt x="37" y="33"/>
                    <a:pt x="39" y="35"/>
                  </a:cubicBezTo>
                  <a:cubicBezTo>
                    <a:pt x="39" y="27"/>
                    <a:pt x="39" y="27"/>
                    <a:pt x="39" y="27"/>
                  </a:cubicBezTo>
                  <a:cubicBezTo>
                    <a:pt x="38" y="27"/>
                    <a:pt x="37" y="27"/>
                    <a:pt x="37" y="28"/>
                  </a:cubicBezTo>
                  <a:cubicBezTo>
                    <a:pt x="36" y="29"/>
                    <a:pt x="35" y="29"/>
                    <a:pt x="35" y="30"/>
                  </a:cubicBezTo>
                  <a:close/>
                  <a:moveTo>
                    <a:pt x="41" y="43"/>
                  </a:moveTo>
                  <a:cubicBezTo>
                    <a:pt x="41" y="52"/>
                    <a:pt x="41" y="52"/>
                    <a:pt x="41" y="52"/>
                  </a:cubicBezTo>
                  <a:cubicBezTo>
                    <a:pt x="42" y="52"/>
                    <a:pt x="43" y="52"/>
                    <a:pt x="44" y="51"/>
                  </a:cubicBezTo>
                  <a:cubicBezTo>
                    <a:pt x="45" y="50"/>
                    <a:pt x="45" y="49"/>
                    <a:pt x="45" y="48"/>
                  </a:cubicBezTo>
                  <a:cubicBezTo>
                    <a:pt x="45" y="47"/>
                    <a:pt x="45" y="47"/>
                    <a:pt x="44" y="46"/>
                  </a:cubicBezTo>
                  <a:cubicBezTo>
                    <a:pt x="44" y="45"/>
                    <a:pt x="43" y="44"/>
                    <a:pt x="41" y="43"/>
                  </a:cubicBezTo>
                  <a:close/>
                  <a:moveTo>
                    <a:pt x="64" y="13"/>
                  </a:moveTo>
                  <a:cubicBezTo>
                    <a:pt x="62" y="13"/>
                    <a:pt x="62" y="13"/>
                    <a:pt x="62" y="13"/>
                  </a:cubicBezTo>
                  <a:cubicBezTo>
                    <a:pt x="62" y="14"/>
                    <a:pt x="62" y="15"/>
                    <a:pt x="62" y="17"/>
                  </a:cubicBezTo>
                  <a:cubicBezTo>
                    <a:pt x="62" y="17"/>
                    <a:pt x="62" y="17"/>
                    <a:pt x="62" y="17"/>
                  </a:cubicBezTo>
                  <a:cubicBezTo>
                    <a:pt x="56" y="17"/>
                    <a:pt x="56" y="17"/>
                    <a:pt x="56" y="17"/>
                  </a:cubicBezTo>
                  <a:cubicBezTo>
                    <a:pt x="56" y="17"/>
                    <a:pt x="56" y="17"/>
                    <a:pt x="56" y="17"/>
                  </a:cubicBezTo>
                  <a:cubicBezTo>
                    <a:pt x="56" y="15"/>
                    <a:pt x="56" y="14"/>
                    <a:pt x="55" y="13"/>
                  </a:cubicBezTo>
                  <a:cubicBezTo>
                    <a:pt x="26" y="13"/>
                    <a:pt x="26" y="13"/>
                    <a:pt x="26" y="13"/>
                  </a:cubicBezTo>
                  <a:cubicBezTo>
                    <a:pt x="25" y="14"/>
                    <a:pt x="25" y="15"/>
                    <a:pt x="25" y="17"/>
                  </a:cubicBezTo>
                  <a:cubicBezTo>
                    <a:pt x="25" y="17"/>
                    <a:pt x="25" y="17"/>
                    <a:pt x="25" y="17"/>
                  </a:cubicBezTo>
                  <a:cubicBezTo>
                    <a:pt x="19" y="17"/>
                    <a:pt x="19" y="17"/>
                    <a:pt x="19" y="17"/>
                  </a:cubicBezTo>
                  <a:cubicBezTo>
                    <a:pt x="19" y="17"/>
                    <a:pt x="19" y="17"/>
                    <a:pt x="19" y="17"/>
                  </a:cubicBezTo>
                  <a:cubicBezTo>
                    <a:pt x="19" y="15"/>
                    <a:pt x="19" y="14"/>
                    <a:pt x="19" y="13"/>
                  </a:cubicBezTo>
                  <a:cubicBezTo>
                    <a:pt x="17" y="13"/>
                    <a:pt x="17" y="13"/>
                    <a:pt x="17" y="13"/>
                  </a:cubicBezTo>
                  <a:cubicBezTo>
                    <a:pt x="8" y="13"/>
                    <a:pt x="0" y="20"/>
                    <a:pt x="0" y="30"/>
                  </a:cubicBezTo>
                  <a:cubicBezTo>
                    <a:pt x="0" y="50"/>
                    <a:pt x="0" y="50"/>
                    <a:pt x="0" y="50"/>
                  </a:cubicBezTo>
                  <a:cubicBezTo>
                    <a:pt x="0" y="59"/>
                    <a:pt x="8" y="67"/>
                    <a:pt x="17" y="67"/>
                  </a:cubicBezTo>
                  <a:cubicBezTo>
                    <a:pt x="64" y="67"/>
                    <a:pt x="64" y="67"/>
                    <a:pt x="64" y="67"/>
                  </a:cubicBezTo>
                  <a:cubicBezTo>
                    <a:pt x="73" y="67"/>
                    <a:pt x="81" y="59"/>
                    <a:pt x="81" y="50"/>
                  </a:cubicBezTo>
                  <a:cubicBezTo>
                    <a:pt x="81" y="30"/>
                    <a:pt x="81" y="30"/>
                    <a:pt x="81" y="30"/>
                  </a:cubicBezTo>
                  <a:cubicBezTo>
                    <a:pt x="81" y="20"/>
                    <a:pt x="73" y="13"/>
                    <a:pt x="64" y="13"/>
                  </a:cubicBezTo>
                  <a:close/>
                  <a:moveTo>
                    <a:pt x="47" y="52"/>
                  </a:moveTo>
                  <a:cubicBezTo>
                    <a:pt x="45" y="53"/>
                    <a:pt x="43" y="54"/>
                    <a:pt x="41" y="54"/>
                  </a:cubicBezTo>
                  <a:cubicBezTo>
                    <a:pt x="41" y="57"/>
                    <a:pt x="41" y="57"/>
                    <a:pt x="41" y="57"/>
                  </a:cubicBezTo>
                  <a:cubicBezTo>
                    <a:pt x="39" y="57"/>
                    <a:pt x="39" y="57"/>
                    <a:pt x="39" y="57"/>
                  </a:cubicBezTo>
                  <a:cubicBezTo>
                    <a:pt x="39" y="54"/>
                    <a:pt x="39" y="54"/>
                    <a:pt x="39" y="54"/>
                  </a:cubicBezTo>
                  <a:cubicBezTo>
                    <a:pt x="36" y="54"/>
                    <a:pt x="34" y="53"/>
                    <a:pt x="32" y="51"/>
                  </a:cubicBezTo>
                  <a:cubicBezTo>
                    <a:pt x="33" y="45"/>
                    <a:pt x="33" y="45"/>
                    <a:pt x="33" y="45"/>
                  </a:cubicBezTo>
                  <a:cubicBezTo>
                    <a:pt x="33" y="45"/>
                    <a:pt x="33" y="45"/>
                    <a:pt x="33" y="45"/>
                  </a:cubicBezTo>
                  <a:cubicBezTo>
                    <a:pt x="34" y="50"/>
                    <a:pt x="36" y="52"/>
                    <a:pt x="39" y="52"/>
                  </a:cubicBezTo>
                  <a:cubicBezTo>
                    <a:pt x="39" y="42"/>
                    <a:pt x="39" y="42"/>
                    <a:pt x="39" y="42"/>
                  </a:cubicBezTo>
                  <a:cubicBezTo>
                    <a:pt x="36" y="40"/>
                    <a:pt x="34" y="38"/>
                    <a:pt x="33" y="37"/>
                  </a:cubicBezTo>
                  <a:cubicBezTo>
                    <a:pt x="32" y="36"/>
                    <a:pt x="32" y="34"/>
                    <a:pt x="32" y="33"/>
                  </a:cubicBezTo>
                  <a:cubicBezTo>
                    <a:pt x="32" y="31"/>
                    <a:pt x="33" y="29"/>
                    <a:pt x="34" y="28"/>
                  </a:cubicBezTo>
                  <a:cubicBezTo>
                    <a:pt x="36" y="26"/>
                    <a:pt x="37" y="26"/>
                    <a:pt x="39" y="25"/>
                  </a:cubicBezTo>
                  <a:cubicBezTo>
                    <a:pt x="39" y="23"/>
                    <a:pt x="39" y="23"/>
                    <a:pt x="39" y="23"/>
                  </a:cubicBezTo>
                  <a:cubicBezTo>
                    <a:pt x="41" y="23"/>
                    <a:pt x="41" y="23"/>
                    <a:pt x="41" y="23"/>
                  </a:cubicBezTo>
                  <a:cubicBezTo>
                    <a:pt x="41" y="25"/>
                    <a:pt x="41" y="25"/>
                    <a:pt x="41" y="25"/>
                  </a:cubicBezTo>
                  <a:cubicBezTo>
                    <a:pt x="44" y="26"/>
                    <a:pt x="46" y="26"/>
                    <a:pt x="48" y="28"/>
                  </a:cubicBezTo>
                  <a:cubicBezTo>
                    <a:pt x="47" y="34"/>
                    <a:pt x="47" y="34"/>
                    <a:pt x="47" y="34"/>
                  </a:cubicBezTo>
                  <a:cubicBezTo>
                    <a:pt x="46" y="34"/>
                    <a:pt x="46" y="34"/>
                    <a:pt x="46" y="34"/>
                  </a:cubicBezTo>
                  <a:cubicBezTo>
                    <a:pt x="46" y="31"/>
                    <a:pt x="46" y="30"/>
                    <a:pt x="45" y="29"/>
                  </a:cubicBezTo>
                  <a:cubicBezTo>
                    <a:pt x="44" y="27"/>
                    <a:pt x="42" y="27"/>
                    <a:pt x="41" y="27"/>
                  </a:cubicBezTo>
                  <a:cubicBezTo>
                    <a:pt x="41" y="36"/>
                    <a:pt x="41" y="36"/>
                    <a:pt x="41" y="36"/>
                  </a:cubicBezTo>
                  <a:cubicBezTo>
                    <a:pt x="44" y="38"/>
                    <a:pt x="47" y="40"/>
                    <a:pt x="48" y="42"/>
                  </a:cubicBezTo>
                  <a:cubicBezTo>
                    <a:pt x="49" y="43"/>
                    <a:pt x="49" y="45"/>
                    <a:pt x="49" y="47"/>
                  </a:cubicBezTo>
                  <a:cubicBezTo>
                    <a:pt x="49" y="49"/>
                    <a:pt x="49" y="50"/>
                    <a:pt x="47" y="52"/>
                  </a:cubicBezTo>
                  <a:close/>
                  <a:moveTo>
                    <a:pt x="25" y="13"/>
                  </a:moveTo>
                  <a:cubicBezTo>
                    <a:pt x="26" y="7"/>
                    <a:pt x="29" y="3"/>
                    <a:pt x="34" y="3"/>
                  </a:cubicBezTo>
                  <a:cubicBezTo>
                    <a:pt x="47" y="3"/>
                    <a:pt x="47" y="3"/>
                    <a:pt x="47" y="3"/>
                  </a:cubicBezTo>
                  <a:cubicBezTo>
                    <a:pt x="52" y="3"/>
                    <a:pt x="55" y="7"/>
                    <a:pt x="56" y="13"/>
                  </a:cubicBezTo>
                  <a:cubicBezTo>
                    <a:pt x="57" y="14"/>
                    <a:pt x="57" y="15"/>
                    <a:pt x="57" y="16"/>
                  </a:cubicBezTo>
                  <a:cubicBezTo>
                    <a:pt x="61" y="16"/>
                    <a:pt x="61" y="16"/>
                    <a:pt x="61" y="16"/>
                  </a:cubicBezTo>
                  <a:cubicBezTo>
                    <a:pt x="61" y="15"/>
                    <a:pt x="61" y="14"/>
                    <a:pt x="61" y="13"/>
                  </a:cubicBezTo>
                  <a:cubicBezTo>
                    <a:pt x="59" y="5"/>
                    <a:pt x="55" y="0"/>
                    <a:pt x="50" y="0"/>
                  </a:cubicBezTo>
                  <a:cubicBezTo>
                    <a:pt x="31" y="0"/>
                    <a:pt x="31" y="0"/>
                    <a:pt x="31" y="0"/>
                  </a:cubicBezTo>
                  <a:cubicBezTo>
                    <a:pt x="26" y="0"/>
                    <a:pt x="22" y="5"/>
                    <a:pt x="20" y="13"/>
                  </a:cubicBezTo>
                  <a:cubicBezTo>
                    <a:pt x="20" y="14"/>
                    <a:pt x="20" y="15"/>
                    <a:pt x="20" y="16"/>
                  </a:cubicBezTo>
                  <a:cubicBezTo>
                    <a:pt x="24" y="16"/>
                    <a:pt x="24" y="16"/>
                    <a:pt x="24" y="16"/>
                  </a:cubicBezTo>
                  <a:cubicBezTo>
                    <a:pt x="24" y="15"/>
                    <a:pt x="24" y="14"/>
                    <a:pt x="25" y="13"/>
                  </a:cubicBezTo>
                  <a:close/>
                </a:path>
              </a:pathLst>
            </a:custGeom>
            <a:solidFill>
              <a:srgbClr val="005A9E"/>
            </a:solid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grpSp>
      <p:grpSp>
        <p:nvGrpSpPr>
          <p:cNvPr id="9" name="组合 8"/>
          <p:cNvGrpSpPr/>
          <p:nvPr/>
        </p:nvGrpSpPr>
        <p:grpSpPr>
          <a:xfrm>
            <a:off x="5569553" y="3349388"/>
            <a:ext cx="753706" cy="766147"/>
            <a:chOff x="5583992" y="3427868"/>
            <a:chExt cx="753706" cy="766147"/>
          </a:xfrm>
        </p:grpSpPr>
        <p:pic>
          <p:nvPicPr>
            <p:cNvPr id="43" name="MH_Other_4"/>
            <p:cNvPicPr>
              <a:picLocks noChangeAspect="1"/>
            </p:cNvPicPr>
            <p:nvPr>
              <p:custDataLst>
                <p:tags r:id="rId9"/>
              </p:custDataLst>
            </p:nvPr>
          </p:nvPicPr>
          <p:blipFill>
            <a:blip r:embed="rId5"/>
            <a:stretch>
              <a:fillRect/>
            </a:stretch>
          </p:blipFill>
          <p:spPr>
            <a:xfrm>
              <a:off x="5583992" y="3427868"/>
              <a:ext cx="753706" cy="766147"/>
            </a:xfrm>
            <a:prstGeom prst="rect">
              <a:avLst/>
            </a:prstGeom>
            <a:effectLst>
              <a:outerShdw blurRad="50800" dist="38100" dir="8100000" sx="102000" sy="102000" algn="tr" rotWithShape="0">
                <a:prstClr val="black">
                  <a:alpha val="40000"/>
                </a:prstClr>
              </a:outerShdw>
            </a:effectLst>
          </p:spPr>
        </p:pic>
        <p:grpSp>
          <p:nvGrpSpPr>
            <p:cNvPr id="44" name="组合 43"/>
            <p:cNvGrpSpPr/>
            <p:nvPr/>
          </p:nvGrpSpPr>
          <p:grpSpPr>
            <a:xfrm>
              <a:off x="5850655" y="3687630"/>
              <a:ext cx="234893" cy="234893"/>
              <a:chOff x="2996839" y="1292034"/>
              <a:chExt cx="275727" cy="275728"/>
            </a:xfrm>
            <a:solidFill>
              <a:schemeClr val="bg1">
                <a:lumMod val="65000"/>
              </a:schemeClr>
            </a:solidFill>
          </p:grpSpPr>
          <p:sp>
            <p:nvSpPr>
              <p:cNvPr id="45" name="Freeform 302"/>
              <p:cNvSpPr>
                <a:spLocks noEditPoints="1"/>
              </p:cNvSpPr>
              <p:nvPr/>
            </p:nvSpPr>
            <p:spPr bwMode="auto">
              <a:xfrm>
                <a:off x="3077851" y="1373047"/>
                <a:ext cx="194715" cy="194715"/>
              </a:xfrm>
              <a:custGeom>
                <a:avLst/>
                <a:gdLst>
                  <a:gd name="T0" fmla="*/ 6 w 58"/>
                  <a:gd name="T1" fmla="*/ 14 h 58"/>
                  <a:gd name="T2" fmla="*/ 7 w 58"/>
                  <a:gd name="T3" fmla="*/ 19 h 58"/>
                  <a:gd name="T4" fmla="*/ 4 w 58"/>
                  <a:gd name="T5" fmla="*/ 20 h 58"/>
                  <a:gd name="T6" fmla="*/ 0 w 58"/>
                  <a:gd name="T7" fmla="*/ 23 h 58"/>
                  <a:gd name="T8" fmla="*/ 2 w 58"/>
                  <a:gd name="T9" fmla="*/ 27 h 58"/>
                  <a:gd name="T10" fmla="*/ 5 w 58"/>
                  <a:gd name="T11" fmla="*/ 31 h 58"/>
                  <a:gd name="T12" fmla="*/ 2 w 58"/>
                  <a:gd name="T13" fmla="*/ 34 h 58"/>
                  <a:gd name="T14" fmla="*/ 1 w 58"/>
                  <a:gd name="T15" fmla="*/ 38 h 58"/>
                  <a:gd name="T16" fmla="*/ 5 w 58"/>
                  <a:gd name="T17" fmla="*/ 41 h 58"/>
                  <a:gd name="T18" fmla="*/ 8 w 58"/>
                  <a:gd name="T19" fmla="*/ 42 h 58"/>
                  <a:gd name="T20" fmla="*/ 8 w 58"/>
                  <a:gd name="T21" fmla="*/ 46 h 58"/>
                  <a:gd name="T22" fmla="*/ 9 w 58"/>
                  <a:gd name="T23" fmla="*/ 51 h 58"/>
                  <a:gd name="T24" fmla="*/ 14 w 58"/>
                  <a:gd name="T25" fmla="*/ 51 h 58"/>
                  <a:gd name="T26" fmla="*/ 18 w 58"/>
                  <a:gd name="T27" fmla="*/ 51 h 58"/>
                  <a:gd name="T28" fmla="*/ 19 w 58"/>
                  <a:gd name="T29" fmla="*/ 54 h 58"/>
                  <a:gd name="T30" fmla="*/ 22 w 58"/>
                  <a:gd name="T31" fmla="*/ 58 h 58"/>
                  <a:gd name="T32" fmla="*/ 27 w 58"/>
                  <a:gd name="T33" fmla="*/ 56 h 58"/>
                  <a:gd name="T34" fmla="*/ 31 w 58"/>
                  <a:gd name="T35" fmla="*/ 53 h 58"/>
                  <a:gd name="T36" fmla="*/ 33 w 58"/>
                  <a:gd name="T37" fmla="*/ 56 h 58"/>
                  <a:gd name="T38" fmla="*/ 38 w 58"/>
                  <a:gd name="T39" fmla="*/ 57 h 58"/>
                  <a:gd name="T40" fmla="*/ 40 w 58"/>
                  <a:gd name="T41" fmla="*/ 53 h 58"/>
                  <a:gd name="T42" fmla="*/ 42 w 58"/>
                  <a:gd name="T43" fmla="*/ 49 h 58"/>
                  <a:gd name="T44" fmla="*/ 46 w 58"/>
                  <a:gd name="T45" fmla="*/ 50 h 58"/>
                  <a:gd name="T46" fmla="*/ 50 w 58"/>
                  <a:gd name="T47" fmla="*/ 49 h 58"/>
                  <a:gd name="T48" fmla="*/ 51 w 58"/>
                  <a:gd name="T49" fmla="*/ 44 h 58"/>
                  <a:gd name="T50" fmla="*/ 50 w 58"/>
                  <a:gd name="T51" fmla="*/ 40 h 58"/>
                  <a:gd name="T52" fmla="*/ 54 w 58"/>
                  <a:gd name="T53" fmla="*/ 39 h 58"/>
                  <a:gd name="T54" fmla="*/ 57 w 58"/>
                  <a:gd name="T55" fmla="*/ 35 h 58"/>
                  <a:gd name="T56" fmla="*/ 55 w 58"/>
                  <a:gd name="T57" fmla="*/ 31 h 58"/>
                  <a:gd name="T58" fmla="*/ 52 w 58"/>
                  <a:gd name="T59" fmla="*/ 27 h 58"/>
                  <a:gd name="T60" fmla="*/ 55 w 58"/>
                  <a:gd name="T61" fmla="*/ 25 h 58"/>
                  <a:gd name="T62" fmla="*/ 56 w 58"/>
                  <a:gd name="T63" fmla="*/ 20 h 58"/>
                  <a:gd name="T64" fmla="*/ 53 w 58"/>
                  <a:gd name="T65" fmla="*/ 18 h 58"/>
                  <a:gd name="T66" fmla="*/ 48 w 58"/>
                  <a:gd name="T67" fmla="*/ 16 h 58"/>
                  <a:gd name="T68" fmla="*/ 49 w 58"/>
                  <a:gd name="T69" fmla="*/ 12 h 58"/>
                  <a:gd name="T70" fmla="*/ 48 w 58"/>
                  <a:gd name="T71" fmla="*/ 8 h 58"/>
                  <a:gd name="T72" fmla="*/ 44 w 58"/>
                  <a:gd name="T73" fmla="*/ 7 h 58"/>
                  <a:gd name="T74" fmla="*/ 39 w 58"/>
                  <a:gd name="T75" fmla="*/ 8 h 58"/>
                  <a:gd name="T76" fmla="*/ 38 w 58"/>
                  <a:gd name="T77" fmla="*/ 4 h 58"/>
                  <a:gd name="T78" fmla="*/ 35 w 58"/>
                  <a:gd name="T79" fmla="*/ 1 h 58"/>
                  <a:gd name="T80" fmla="*/ 30 w 58"/>
                  <a:gd name="T81" fmla="*/ 3 h 58"/>
                  <a:gd name="T82" fmla="*/ 27 w 58"/>
                  <a:gd name="T83" fmla="*/ 5 h 58"/>
                  <a:gd name="T84" fmla="*/ 24 w 58"/>
                  <a:gd name="T85" fmla="*/ 3 h 58"/>
                  <a:gd name="T86" fmla="*/ 20 w 58"/>
                  <a:gd name="T87" fmla="*/ 1 h 58"/>
                  <a:gd name="T88" fmla="*/ 17 w 58"/>
                  <a:gd name="T89" fmla="*/ 5 h 58"/>
                  <a:gd name="T90" fmla="*/ 15 w 58"/>
                  <a:gd name="T91" fmla="*/ 10 h 58"/>
                  <a:gd name="T92" fmla="*/ 12 w 58"/>
                  <a:gd name="T93" fmla="*/ 9 h 58"/>
                  <a:gd name="T94" fmla="*/ 7 w 58"/>
                  <a:gd name="T95" fmla="*/ 10 h 58"/>
                  <a:gd name="T96" fmla="*/ 6 w 58"/>
                  <a:gd name="T97" fmla="*/ 14 h 58"/>
                  <a:gd name="T98" fmla="*/ 23 w 58"/>
                  <a:gd name="T99" fmla="*/ 13 h 58"/>
                  <a:gd name="T100" fmla="*/ 45 w 58"/>
                  <a:gd name="T101" fmla="*/ 24 h 58"/>
                  <a:gd name="T102" fmla="*/ 34 w 58"/>
                  <a:gd name="T103" fmla="*/ 45 h 58"/>
                  <a:gd name="T104" fmla="*/ 13 w 58"/>
                  <a:gd name="T105" fmla="*/ 34 h 58"/>
                  <a:gd name="T106" fmla="*/ 23 w 58"/>
                  <a:gd name="T10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 h="58">
                    <a:moveTo>
                      <a:pt x="6" y="14"/>
                    </a:moveTo>
                    <a:cubicBezTo>
                      <a:pt x="8" y="15"/>
                      <a:pt x="7" y="18"/>
                      <a:pt x="7" y="19"/>
                    </a:cubicBezTo>
                    <a:cubicBezTo>
                      <a:pt x="7" y="20"/>
                      <a:pt x="5" y="20"/>
                      <a:pt x="4" y="20"/>
                    </a:cubicBezTo>
                    <a:cubicBezTo>
                      <a:pt x="2" y="20"/>
                      <a:pt x="0" y="21"/>
                      <a:pt x="0" y="23"/>
                    </a:cubicBezTo>
                    <a:cubicBezTo>
                      <a:pt x="0" y="25"/>
                      <a:pt x="0" y="27"/>
                      <a:pt x="2" y="27"/>
                    </a:cubicBezTo>
                    <a:cubicBezTo>
                      <a:pt x="3" y="28"/>
                      <a:pt x="5" y="30"/>
                      <a:pt x="5" y="31"/>
                    </a:cubicBezTo>
                    <a:cubicBezTo>
                      <a:pt x="5" y="32"/>
                      <a:pt x="4" y="33"/>
                      <a:pt x="2" y="34"/>
                    </a:cubicBezTo>
                    <a:cubicBezTo>
                      <a:pt x="1" y="34"/>
                      <a:pt x="0" y="36"/>
                      <a:pt x="1" y="38"/>
                    </a:cubicBezTo>
                    <a:cubicBezTo>
                      <a:pt x="1" y="40"/>
                      <a:pt x="3" y="42"/>
                      <a:pt x="5" y="41"/>
                    </a:cubicBezTo>
                    <a:cubicBezTo>
                      <a:pt x="6" y="41"/>
                      <a:pt x="8" y="41"/>
                      <a:pt x="8" y="42"/>
                    </a:cubicBezTo>
                    <a:cubicBezTo>
                      <a:pt x="9" y="42"/>
                      <a:pt x="9" y="45"/>
                      <a:pt x="8" y="46"/>
                    </a:cubicBezTo>
                    <a:cubicBezTo>
                      <a:pt x="7" y="47"/>
                      <a:pt x="7" y="50"/>
                      <a:pt x="9" y="51"/>
                    </a:cubicBezTo>
                    <a:cubicBezTo>
                      <a:pt x="11" y="52"/>
                      <a:pt x="13" y="53"/>
                      <a:pt x="14" y="51"/>
                    </a:cubicBezTo>
                    <a:cubicBezTo>
                      <a:pt x="15" y="50"/>
                      <a:pt x="18" y="51"/>
                      <a:pt x="18" y="51"/>
                    </a:cubicBezTo>
                    <a:cubicBezTo>
                      <a:pt x="19" y="51"/>
                      <a:pt x="20" y="53"/>
                      <a:pt x="19" y="54"/>
                    </a:cubicBezTo>
                    <a:cubicBezTo>
                      <a:pt x="19" y="56"/>
                      <a:pt x="20" y="57"/>
                      <a:pt x="22" y="58"/>
                    </a:cubicBezTo>
                    <a:cubicBezTo>
                      <a:pt x="25" y="58"/>
                      <a:pt x="26" y="57"/>
                      <a:pt x="27" y="56"/>
                    </a:cubicBezTo>
                    <a:cubicBezTo>
                      <a:pt x="27" y="54"/>
                      <a:pt x="30" y="53"/>
                      <a:pt x="31" y="53"/>
                    </a:cubicBezTo>
                    <a:cubicBezTo>
                      <a:pt x="31" y="53"/>
                      <a:pt x="33" y="54"/>
                      <a:pt x="33" y="56"/>
                    </a:cubicBezTo>
                    <a:cubicBezTo>
                      <a:pt x="34" y="57"/>
                      <a:pt x="36" y="58"/>
                      <a:pt x="38" y="57"/>
                    </a:cubicBezTo>
                    <a:cubicBezTo>
                      <a:pt x="40" y="57"/>
                      <a:pt x="41" y="55"/>
                      <a:pt x="40" y="53"/>
                    </a:cubicBezTo>
                    <a:cubicBezTo>
                      <a:pt x="40" y="52"/>
                      <a:pt x="42" y="49"/>
                      <a:pt x="42" y="49"/>
                    </a:cubicBezTo>
                    <a:cubicBezTo>
                      <a:pt x="43" y="48"/>
                      <a:pt x="44" y="49"/>
                      <a:pt x="46" y="50"/>
                    </a:cubicBezTo>
                    <a:cubicBezTo>
                      <a:pt x="47" y="51"/>
                      <a:pt x="49" y="51"/>
                      <a:pt x="50" y="49"/>
                    </a:cubicBezTo>
                    <a:cubicBezTo>
                      <a:pt x="52" y="47"/>
                      <a:pt x="52" y="45"/>
                      <a:pt x="51" y="44"/>
                    </a:cubicBezTo>
                    <a:cubicBezTo>
                      <a:pt x="50" y="43"/>
                      <a:pt x="50" y="40"/>
                      <a:pt x="50" y="40"/>
                    </a:cubicBezTo>
                    <a:cubicBezTo>
                      <a:pt x="51" y="39"/>
                      <a:pt x="52" y="38"/>
                      <a:pt x="54" y="39"/>
                    </a:cubicBezTo>
                    <a:cubicBezTo>
                      <a:pt x="55" y="39"/>
                      <a:pt x="57" y="38"/>
                      <a:pt x="57" y="35"/>
                    </a:cubicBezTo>
                    <a:cubicBezTo>
                      <a:pt x="58" y="33"/>
                      <a:pt x="57" y="31"/>
                      <a:pt x="55" y="31"/>
                    </a:cubicBezTo>
                    <a:cubicBezTo>
                      <a:pt x="54" y="31"/>
                      <a:pt x="53" y="28"/>
                      <a:pt x="52" y="27"/>
                    </a:cubicBezTo>
                    <a:cubicBezTo>
                      <a:pt x="52" y="26"/>
                      <a:pt x="54" y="25"/>
                      <a:pt x="55" y="25"/>
                    </a:cubicBezTo>
                    <a:cubicBezTo>
                      <a:pt x="56" y="24"/>
                      <a:pt x="57" y="22"/>
                      <a:pt x="56" y="20"/>
                    </a:cubicBezTo>
                    <a:cubicBezTo>
                      <a:pt x="56" y="18"/>
                      <a:pt x="54" y="17"/>
                      <a:pt x="53" y="18"/>
                    </a:cubicBezTo>
                    <a:cubicBezTo>
                      <a:pt x="51" y="18"/>
                      <a:pt x="49" y="16"/>
                      <a:pt x="48" y="16"/>
                    </a:cubicBezTo>
                    <a:cubicBezTo>
                      <a:pt x="48" y="15"/>
                      <a:pt x="48" y="13"/>
                      <a:pt x="49" y="12"/>
                    </a:cubicBezTo>
                    <a:cubicBezTo>
                      <a:pt x="50" y="11"/>
                      <a:pt x="50" y="9"/>
                      <a:pt x="48" y="8"/>
                    </a:cubicBezTo>
                    <a:cubicBezTo>
                      <a:pt x="47" y="6"/>
                      <a:pt x="45" y="6"/>
                      <a:pt x="44" y="7"/>
                    </a:cubicBezTo>
                    <a:cubicBezTo>
                      <a:pt x="42" y="8"/>
                      <a:pt x="40" y="8"/>
                      <a:pt x="39" y="8"/>
                    </a:cubicBezTo>
                    <a:cubicBezTo>
                      <a:pt x="38" y="7"/>
                      <a:pt x="38" y="6"/>
                      <a:pt x="38" y="4"/>
                    </a:cubicBezTo>
                    <a:cubicBezTo>
                      <a:pt x="38" y="3"/>
                      <a:pt x="37" y="1"/>
                      <a:pt x="35" y="1"/>
                    </a:cubicBezTo>
                    <a:cubicBezTo>
                      <a:pt x="33" y="0"/>
                      <a:pt x="31" y="1"/>
                      <a:pt x="30" y="3"/>
                    </a:cubicBezTo>
                    <a:cubicBezTo>
                      <a:pt x="30" y="4"/>
                      <a:pt x="28" y="5"/>
                      <a:pt x="27" y="5"/>
                    </a:cubicBezTo>
                    <a:cubicBezTo>
                      <a:pt x="26" y="6"/>
                      <a:pt x="25" y="4"/>
                      <a:pt x="24" y="3"/>
                    </a:cubicBezTo>
                    <a:cubicBezTo>
                      <a:pt x="24" y="1"/>
                      <a:pt x="22" y="1"/>
                      <a:pt x="20" y="1"/>
                    </a:cubicBezTo>
                    <a:cubicBezTo>
                      <a:pt x="18" y="2"/>
                      <a:pt x="16" y="4"/>
                      <a:pt x="17" y="5"/>
                    </a:cubicBezTo>
                    <a:cubicBezTo>
                      <a:pt x="17" y="7"/>
                      <a:pt x="16" y="9"/>
                      <a:pt x="15" y="10"/>
                    </a:cubicBezTo>
                    <a:cubicBezTo>
                      <a:pt x="14" y="10"/>
                      <a:pt x="13" y="10"/>
                      <a:pt x="12" y="9"/>
                    </a:cubicBezTo>
                    <a:cubicBezTo>
                      <a:pt x="10" y="8"/>
                      <a:pt x="8" y="8"/>
                      <a:pt x="7" y="10"/>
                    </a:cubicBezTo>
                    <a:cubicBezTo>
                      <a:pt x="6" y="11"/>
                      <a:pt x="5" y="13"/>
                      <a:pt x="6" y="14"/>
                    </a:cubicBezTo>
                    <a:close/>
                    <a:moveTo>
                      <a:pt x="23" y="13"/>
                    </a:moveTo>
                    <a:cubicBezTo>
                      <a:pt x="32" y="10"/>
                      <a:pt x="42" y="15"/>
                      <a:pt x="45" y="24"/>
                    </a:cubicBezTo>
                    <a:cubicBezTo>
                      <a:pt x="47" y="33"/>
                      <a:pt x="43" y="42"/>
                      <a:pt x="34" y="45"/>
                    </a:cubicBezTo>
                    <a:cubicBezTo>
                      <a:pt x="25" y="48"/>
                      <a:pt x="15" y="43"/>
                      <a:pt x="13" y="34"/>
                    </a:cubicBezTo>
                    <a:cubicBezTo>
                      <a:pt x="10" y="26"/>
                      <a:pt x="15" y="16"/>
                      <a:pt x="23" y="13"/>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6" name="Freeform 303"/>
              <p:cNvSpPr>
                <a:spLocks noEditPoints="1"/>
              </p:cNvSpPr>
              <p:nvPr/>
            </p:nvSpPr>
            <p:spPr bwMode="auto">
              <a:xfrm>
                <a:off x="2996839" y="1292034"/>
                <a:ext cx="123651" cy="125072"/>
              </a:xfrm>
              <a:custGeom>
                <a:avLst/>
                <a:gdLst>
                  <a:gd name="T0" fmla="*/ 4 w 37"/>
                  <a:gd name="T1" fmla="*/ 9 h 37"/>
                  <a:gd name="T2" fmla="*/ 5 w 37"/>
                  <a:gd name="T3" fmla="*/ 12 h 37"/>
                  <a:gd name="T4" fmla="*/ 2 w 37"/>
                  <a:gd name="T5" fmla="*/ 12 h 37"/>
                  <a:gd name="T6" fmla="*/ 0 w 37"/>
                  <a:gd name="T7" fmla="*/ 14 h 37"/>
                  <a:gd name="T8" fmla="*/ 1 w 37"/>
                  <a:gd name="T9" fmla="*/ 17 h 37"/>
                  <a:gd name="T10" fmla="*/ 3 w 37"/>
                  <a:gd name="T11" fmla="*/ 20 h 37"/>
                  <a:gd name="T12" fmla="*/ 2 w 37"/>
                  <a:gd name="T13" fmla="*/ 21 h 37"/>
                  <a:gd name="T14" fmla="*/ 1 w 37"/>
                  <a:gd name="T15" fmla="*/ 24 h 37"/>
                  <a:gd name="T16" fmla="*/ 3 w 37"/>
                  <a:gd name="T17" fmla="*/ 26 h 37"/>
                  <a:gd name="T18" fmla="*/ 5 w 37"/>
                  <a:gd name="T19" fmla="*/ 26 h 37"/>
                  <a:gd name="T20" fmla="*/ 5 w 37"/>
                  <a:gd name="T21" fmla="*/ 29 h 37"/>
                  <a:gd name="T22" fmla="*/ 6 w 37"/>
                  <a:gd name="T23" fmla="*/ 32 h 37"/>
                  <a:gd name="T24" fmla="*/ 9 w 37"/>
                  <a:gd name="T25" fmla="*/ 33 h 37"/>
                  <a:gd name="T26" fmla="*/ 12 w 37"/>
                  <a:gd name="T27" fmla="*/ 32 h 37"/>
                  <a:gd name="T28" fmla="*/ 12 w 37"/>
                  <a:gd name="T29" fmla="*/ 34 h 37"/>
                  <a:gd name="T30" fmla="*/ 15 w 37"/>
                  <a:gd name="T31" fmla="*/ 37 h 37"/>
                  <a:gd name="T32" fmla="*/ 17 w 37"/>
                  <a:gd name="T33" fmla="*/ 35 h 37"/>
                  <a:gd name="T34" fmla="*/ 20 w 37"/>
                  <a:gd name="T35" fmla="*/ 34 h 37"/>
                  <a:gd name="T36" fmla="*/ 21 w 37"/>
                  <a:gd name="T37" fmla="*/ 35 h 37"/>
                  <a:gd name="T38" fmla="*/ 24 w 37"/>
                  <a:gd name="T39" fmla="*/ 36 h 37"/>
                  <a:gd name="T40" fmla="*/ 26 w 37"/>
                  <a:gd name="T41" fmla="*/ 34 h 37"/>
                  <a:gd name="T42" fmla="*/ 27 w 37"/>
                  <a:gd name="T43" fmla="*/ 31 h 37"/>
                  <a:gd name="T44" fmla="*/ 29 w 37"/>
                  <a:gd name="T45" fmla="*/ 32 h 37"/>
                  <a:gd name="T46" fmla="*/ 32 w 37"/>
                  <a:gd name="T47" fmla="*/ 31 h 37"/>
                  <a:gd name="T48" fmla="*/ 33 w 37"/>
                  <a:gd name="T49" fmla="*/ 28 h 37"/>
                  <a:gd name="T50" fmla="*/ 32 w 37"/>
                  <a:gd name="T51" fmla="*/ 25 h 37"/>
                  <a:gd name="T52" fmla="*/ 35 w 37"/>
                  <a:gd name="T53" fmla="*/ 24 h 37"/>
                  <a:gd name="T54" fmla="*/ 37 w 37"/>
                  <a:gd name="T55" fmla="*/ 22 h 37"/>
                  <a:gd name="T56" fmla="*/ 36 w 37"/>
                  <a:gd name="T57" fmla="*/ 19 h 37"/>
                  <a:gd name="T58" fmla="*/ 34 w 37"/>
                  <a:gd name="T59" fmla="*/ 17 h 37"/>
                  <a:gd name="T60" fmla="*/ 35 w 37"/>
                  <a:gd name="T61" fmla="*/ 15 h 37"/>
                  <a:gd name="T62" fmla="*/ 36 w 37"/>
                  <a:gd name="T63" fmla="*/ 12 h 37"/>
                  <a:gd name="T64" fmla="*/ 34 w 37"/>
                  <a:gd name="T65" fmla="*/ 11 h 37"/>
                  <a:gd name="T66" fmla="*/ 31 w 37"/>
                  <a:gd name="T67" fmla="*/ 9 h 37"/>
                  <a:gd name="T68" fmla="*/ 32 w 37"/>
                  <a:gd name="T69" fmla="*/ 7 h 37"/>
                  <a:gd name="T70" fmla="*/ 31 w 37"/>
                  <a:gd name="T71" fmla="*/ 4 h 37"/>
                  <a:gd name="T72" fmla="*/ 28 w 37"/>
                  <a:gd name="T73" fmla="*/ 4 h 37"/>
                  <a:gd name="T74" fmla="*/ 25 w 37"/>
                  <a:gd name="T75" fmla="*/ 4 h 37"/>
                  <a:gd name="T76" fmla="*/ 25 w 37"/>
                  <a:gd name="T77" fmla="*/ 2 h 37"/>
                  <a:gd name="T78" fmla="*/ 22 w 37"/>
                  <a:gd name="T79" fmla="*/ 0 h 37"/>
                  <a:gd name="T80" fmla="*/ 20 w 37"/>
                  <a:gd name="T81" fmla="*/ 1 h 37"/>
                  <a:gd name="T82" fmla="*/ 17 w 37"/>
                  <a:gd name="T83" fmla="*/ 3 h 37"/>
                  <a:gd name="T84" fmla="*/ 16 w 37"/>
                  <a:gd name="T85" fmla="*/ 1 h 37"/>
                  <a:gd name="T86" fmla="*/ 13 w 37"/>
                  <a:gd name="T87" fmla="*/ 0 h 37"/>
                  <a:gd name="T88" fmla="*/ 11 w 37"/>
                  <a:gd name="T89" fmla="*/ 3 h 37"/>
                  <a:gd name="T90" fmla="*/ 10 w 37"/>
                  <a:gd name="T91" fmla="*/ 6 h 37"/>
                  <a:gd name="T92" fmla="*/ 8 w 37"/>
                  <a:gd name="T93" fmla="*/ 5 h 37"/>
                  <a:gd name="T94" fmla="*/ 5 w 37"/>
                  <a:gd name="T95" fmla="*/ 6 h 37"/>
                  <a:gd name="T96" fmla="*/ 4 w 37"/>
                  <a:gd name="T97" fmla="*/ 9 h 37"/>
                  <a:gd name="T98" fmla="*/ 15 w 37"/>
                  <a:gd name="T99" fmla="*/ 8 h 37"/>
                  <a:gd name="T100" fmla="*/ 29 w 37"/>
                  <a:gd name="T101" fmla="*/ 15 h 37"/>
                  <a:gd name="T102" fmla="*/ 22 w 37"/>
                  <a:gd name="T103" fmla="*/ 29 h 37"/>
                  <a:gd name="T104" fmla="*/ 8 w 37"/>
                  <a:gd name="T105" fmla="*/ 22 h 37"/>
                  <a:gd name="T106" fmla="*/ 15 w 37"/>
                  <a:gd name="T107" fmla="*/ 8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 h="37">
                    <a:moveTo>
                      <a:pt x="4" y="9"/>
                    </a:moveTo>
                    <a:cubicBezTo>
                      <a:pt x="5" y="9"/>
                      <a:pt x="5" y="11"/>
                      <a:pt x="5" y="12"/>
                    </a:cubicBezTo>
                    <a:cubicBezTo>
                      <a:pt x="4" y="12"/>
                      <a:pt x="3" y="12"/>
                      <a:pt x="2" y="12"/>
                    </a:cubicBezTo>
                    <a:cubicBezTo>
                      <a:pt x="1" y="12"/>
                      <a:pt x="0" y="13"/>
                      <a:pt x="0" y="14"/>
                    </a:cubicBezTo>
                    <a:cubicBezTo>
                      <a:pt x="0" y="16"/>
                      <a:pt x="0" y="17"/>
                      <a:pt x="1" y="17"/>
                    </a:cubicBezTo>
                    <a:cubicBezTo>
                      <a:pt x="2" y="17"/>
                      <a:pt x="3" y="19"/>
                      <a:pt x="3" y="20"/>
                    </a:cubicBezTo>
                    <a:cubicBezTo>
                      <a:pt x="3" y="20"/>
                      <a:pt x="2" y="21"/>
                      <a:pt x="2" y="21"/>
                    </a:cubicBezTo>
                    <a:cubicBezTo>
                      <a:pt x="1" y="21"/>
                      <a:pt x="0" y="23"/>
                      <a:pt x="1" y="24"/>
                    </a:cubicBezTo>
                    <a:cubicBezTo>
                      <a:pt x="1" y="25"/>
                      <a:pt x="2" y="26"/>
                      <a:pt x="3" y="26"/>
                    </a:cubicBezTo>
                    <a:cubicBezTo>
                      <a:pt x="4" y="26"/>
                      <a:pt x="5" y="26"/>
                      <a:pt x="5" y="26"/>
                    </a:cubicBezTo>
                    <a:cubicBezTo>
                      <a:pt x="6" y="27"/>
                      <a:pt x="6" y="28"/>
                      <a:pt x="5" y="29"/>
                    </a:cubicBezTo>
                    <a:cubicBezTo>
                      <a:pt x="5" y="30"/>
                      <a:pt x="5" y="31"/>
                      <a:pt x="6" y="32"/>
                    </a:cubicBezTo>
                    <a:cubicBezTo>
                      <a:pt x="7" y="33"/>
                      <a:pt x="8" y="33"/>
                      <a:pt x="9" y="33"/>
                    </a:cubicBezTo>
                    <a:cubicBezTo>
                      <a:pt x="10" y="32"/>
                      <a:pt x="11" y="32"/>
                      <a:pt x="12" y="32"/>
                    </a:cubicBezTo>
                    <a:cubicBezTo>
                      <a:pt x="12" y="32"/>
                      <a:pt x="13" y="33"/>
                      <a:pt x="12" y="34"/>
                    </a:cubicBezTo>
                    <a:cubicBezTo>
                      <a:pt x="12" y="35"/>
                      <a:pt x="13" y="36"/>
                      <a:pt x="15" y="37"/>
                    </a:cubicBezTo>
                    <a:cubicBezTo>
                      <a:pt x="16" y="37"/>
                      <a:pt x="17" y="36"/>
                      <a:pt x="17" y="35"/>
                    </a:cubicBezTo>
                    <a:cubicBezTo>
                      <a:pt x="18" y="34"/>
                      <a:pt x="19" y="34"/>
                      <a:pt x="20" y="34"/>
                    </a:cubicBezTo>
                    <a:cubicBezTo>
                      <a:pt x="20" y="34"/>
                      <a:pt x="21" y="34"/>
                      <a:pt x="21" y="35"/>
                    </a:cubicBezTo>
                    <a:cubicBezTo>
                      <a:pt x="22" y="36"/>
                      <a:pt x="23" y="37"/>
                      <a:pt x="24" y="36"/>
                    </a:cubicBezTo>
                    <a:cubicBezTo>
                      <a:pt x="26" y="36"/>
                      <a:pt x="26" y="35"/>
                      <a:pt x="26" y="34"/>
                    </a:cubicBezTo>
                    <a:cubicBezTo>
                      <a:pt x="26" y="33"/>
                      <a:pt x="27" y="31"/>
                      <a:pt x="27" y="31"/>
                    </a:cubicBezTo>
                    <a:cubicBezTo>
                      <a:pt x="28" y="31"/>
                      <a:pt x="29" y="31"/>
                      <a:pt x="29" y="32"/>
                    </a:cubicBezTo>
                    <a:cubicBezTo>
                      <a:pt x="30" y="32"/>
                      <a:pt x="32" y="32"/>
                      <a:pt x="32" y="31"/>
                    </a:cubicBezTo>
                    <a:cubicBezTo>
                      <a:pt x="33" y="30"/>
                      <a:pt x="34" y="28"/>
                      <a:pt x="33" y="28"/>
                    </a:cubicBezTo>
                    <a:cubicBezTo>
                      <a:pt x="32" y="27"/>
                      <a:pt x="32" y="25"/>
                      <a:pt x="32" y="25"/>
                    </a:cubicBezTo>
                    <a:cubicBezTo>
                      <a:pt x="33" y="24"/>
                      <a:pt x="34" y="24"/>
                      <a:pt x="35" y="24"/>
                    </a:cubicBezTo>
                    <a:cubicBezTo>
                      <a:pt x="36" y="24"/>
                      <a:pt x="37" y="24"/>
                      <a:pt x="37" y="22"/>
                    </a:cubicBezTo>
                    <a:cubicBezTo>
                      <a:pt x="37" y="21"/>
                      <a:pt x="37" y="20"/>
                      <a:pt x="36" y="19"/>
                    </a:cubicBezTo>
                    <a:cubicBezTo>
                      <a:pt x="35" y="19"/>
                      <a:pt x="34" y="18"/>
                      <a:pt x="34" y="17"/>
                    </a:cubicBezTo>
                    <a:cubicBezTo>
                      <a:pt x="34" y="16"/>
                      <a:pt x="35" y="16"/>
                      <a:pt x="35" y="15"/>
                    </a:cubicBezTo>
                    <a:cubicBezTo>
                      <a:pt x="36" y="15"/>
                      <a:pt x="37" y="14"/>
                      <a:pt x="36" y="12"/>
                    </a:cubicBezTo>
                    <a:cubicBezTo>
                      <a:pt x="36" y="11"/>
                      <a:pt x="35" y="10"/>
                      <a:pt x="34" y="11"/>
                    </a:cubicBezTo>
                    <a:cubicBezTo>
                      <a:pt x="33" y="11"/>
                      <a:pt x="31" y="10"/>
                      <a:pt x="31" y="9"/>
                    </a:cubicBezTo>
                    <a:cubicBezTo>
                      <a:pt x="31" y="9"/>
                      <a:pt x="31" y="8"/>
                      <a:pt x="32" y="7"/>
                    </a:cubicBezTo>
                    <a:cubicBezTo>
                      <a:pt x="32" y="7"/>
                      <a:pt x="32" y="5"/>
                      <a:pt x="31" y="4"/>
                    </a:cubicBezTo>
                    <a:cubicBezTo>
                      <a:pt x="30" y="3"/>
                      <a:pt x="29" y="3"/>
                      <a:pt x="28" y="4"/>
                    </a:cubicBezTo>
                    <a:cubicBezTo>
                      <a:pt x="27" y="5"/>
                      <a:pt x="26" y="5"/>
                      <a:pt x="25" y="4"/>
                    </a:cubicBezTo>
                    <a:cubicBezTo>
                      <a:pt x="25" y="4"/>
                      <a:pt x="24" y="3"/>
                      <a:pt x="25" y="2"/>
                    </a:cubicBezTo>
                    <a:cubicBezTo>
                      <a:pt x="25" y="1"/>
                      <a:pt x="24" y="0"/>
                      <a:pt x="22" y="0"/>
                    </a:cubicBezTo>
                    <a:cubicBezTo>
                      <a:pt x="21" y="0"/>
                      <a:pt x="20" y="0"/>
                      <a:pt x="20" y="1"/>
                    </a:cubicBezTo>
                    <a:cubicBezTo>
                      <a:pt x="19" y="2"/>
                      <a:pt x="18" y="3"/>
                      <a:pt x="17" y="3"/>
                    </a:cubicBezTo>
                    <a:cubicBezTo>
                      <a:pt x="17" y="3"/>
                      <a:pt x="16" y="2"/>
                      <a:pt x="16" y="1"/>
                    </a:cubicBezTo>
                    <a:cubicBezTo>
                      <a:pt x="15" y="0"/>
                      <a:pt x="14" y="0"/>
                      <a:pt x="13" y="0"/>
                    </a:cubicBezTo>
                    <a:cubicBezTo>
                      <a:pt x="11" y="1"/>
                      <a:pt x="11" y="2"/>
                      <a:pt x="11" y="3"/>
                    </a:cubicBezTo>
                    <a:cubicBezTo>
                      <a:pt x="11" y="4"/>
                      <a:pt x="10" y="5"/>
                      <a:pt x="10" y="6"/>
                    </a:cubicBezTo>
                    <a:cubicBezTo>
                      <a:pt x="9" y="6"/>
                      <a:pt x="8" y="6"/>
                      <a:pt x="8" y="5"/>
                    </a:cubicBezTo>
                    <a:cubicBezTo>
                      <a:pt x="7" y="4"/>
                      <a:pt x="5" y="5"/>
                      <a:pt x="5" y="6"/>
                    </a:cubicBezTo>
                    <a:cubicBezTo>
                      <a:pt x="4" y="7"/>
                      <a:pt x="3" y="8"/>
                      <a:pt x="4" y="9"/>
                    </a:cubicBezTo>
                    <a:close/>
                    <a:moveTo>
                      <a:pt x="15" y="8"/>
                    </a:moveTo>
                    <a:cubicBezTo>
                      <a:pt x="21" y="6"/>
                      <a:pt x="27" y="9"/>
                      <a:pt x="29" y="15"/>
                    </a:cubicBezTo>
                    <a:cubicBezTo>
                      <a:pt x="31" y="21"/>
                      <a:pt x="27" y="27"/>
                      <a:pt x="22" y="29"/>
                    </a:cubicBezTo>
                    <a:cubicBezTo>
                      <a:pt x="16" y="30"/>
                      <a:pt x="10" y="27"/>
                      <a:pt x="8" y="22"/>
                    </a:cubicBezTo>
                    <a:cubicBezTo>
                      <a:pt x="6" y="16"/>
                      <a:pt x="10" y="10"/>
                      <a:pt x="15" y="8"/>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sp>
            <p:nvSpPr>
              <p:cNvPr id="47" name="Freeform 304"/>
              <p:cNvSpPr>
                <a:spLocks noEditPoints="1"/>
              </p:cNvSpPr>
              <p:nvPr/>
            </p:nvSpPr>
            <p:spPr bwMode="auto">
              <a:xfrm>
                <a:off x="2996839" y="1417106"/>
                <a:ext cx="96646" cy="93804"/>
              </a:xfrm>
              <a:custGeom>
                <a:avLst/>
                <a:gdLst>
                  <a:gd name="T0" fmla="*/ 3 w 29"/>
                  <a:gd name="T1" fmla="*/ 7 h 28"/>
                  <a:gd name="T2" fmla="*/ 4 w 29"/>
                  <a:gd name="T3" fmla="*/ 9 h 28"/>
                  <a:gd name="T4" fmla="*/ 2 w 29"/>
                  <a:gd name="T5" fmla="*/ 9 h 28"/>
                  <a:gd name="T6" fmla="*/ 0 w 29"/>
                  <a:gd name="T7" fmla="*/ 11 h 28"/>
                  <a:gd name="T8" fmla="*/ 1 w 29"/>
                  <a:gd name="T9" fmla="*/ 13 h 28"/>
                  <a:gd name="T10" fmla="*/ 3 w 29"/>
                  <a:gd name="T11" fmla="*/ 15 h 28"/>
                  <a:gd name="T12" fmla="*/ 1 w 29"/>
                  <a:gd name="T13" fmla="*/ 16 h 28"/>
                  <a:gd name="T14" fmla="*/ 1 w 29"/>
                  <a:gd name="T15" fmla="*/ 19 h 28"/>
                  <a:gd name="T16" fmla="*/ 3 w 29"/>
                  <a:gd name="T17" fmla="*/ 20 h 28"/>
                  <a:gd name="T18" fmla="*/ 4 w 29"/>
                  <a:gd name="T19" fmla="*/ 20 h 28"/>
                  <a:gd name="T20" fmla="*/ 4 w 29"/>
                  <a:gd name="T21" fmla="*/ 23 h 28"/>
                  <a:gd name="T22" fmla="*/ 5 w 29"/>
                  <a:gd name="T23" fmla="*/ 25 h 28"/>
                  <a:gd name="T24" fmla="*/ 7 w 29"/>
                  <a:gd name="T25" fmla="*/ 25 h 28"/>
                  <a:gd name="T26" fmla="*/ 9 w 29"/>
                  <a:gd name="T27" fmla="*/ 25 h 28"/>
                  <a:gd name="T28" fmla="*/ 10 w 29"/>
                  <a:gd name="T29" fmla="*/ 27 h 28"/>
                  <a:gd name="T30" fmla="*/ 11 w 29"/>
                  <a:gd name="T31" fmla="*/ 28 h 28"/>
                  <a:gd name="T32" fmla="*/ 13 w 29"/>
                  <a:gd name="T33" fmla="*/ 27 h 28"/>
                  <a:gd name="T34" fmla="*/ 15 w 29"/>
                  <a:gd name="T35" fmla="*/ 26 h 28"/>
                  <a:gd name="T36" fmla="*/ 17 w 29"/>
                  <a:gd name="T37" fmla="*/ 27 h 28"/>
                  <a:gd name="T38" fmla="*/ 19 w 29"/>
                  <a:gd name="T39" fmla="*/ 28 h 28"/>
                  <a:gd name="T40" fmla="*/ 20 w 29"/>
                  <a:gd name="T41" fmla="*/ 26 h 28"/>
                  <a:gd name="T42" fmla="*/ 21 w 29"/>
                  <a:gd name="T43" fmla="*/ 24 h 28"/>
                  <a:gd name="T44" fmla="*/ 23 w 29"/>
                  <a:gd name="T45" fmla="*/ 24 h 28"/>
                  <a:gd name="T46" fmla="*/ 25 w 29"/>
                  <a:gd name="T47" fmla="*/ 24 h 28"/>
                  <a:gd name="T48" fmla="*/ 25 w 29"/>
                  <a:gd name="T49" fmla="*/ 21 h 28"/>
                  <a:gd name="T50" fmla="*/ 25 w 29"/>
                  <a:gd name="T51" fmla="*/ 19 h 28"/>
                  <a:gd name="T52" fmla="*/ 27 w 29"/>
                  <a:gd name="T53" fmla="*/ 19 h 28"/>
                  <a:gd name="T54" fmla="*/ 29 w 29"/>
                  <a:gd name="T55" fmla="*/ 17 h 28"/>
                  <a:gd name="T56" fmla="*/ 28 w 29"/>
                  <a:gd name="T57" fmla="*/ 15 h 28"/>
                  <a:gd name="T58" fmla="*/ 26 w 29"/>
                  <a:gd name="T59" fmla="*/ 13 h 28"/>
                  <a:gd name="T60" fmla="*/ 27 w 29"/>
                  <a:gd name="T61" fmla="*/ 12 h 28"/>
                  <a:gd name="T62" fmla="*/ 28 w 29"/>
                  <a:gd name="T63" fmla="*/ 10 h 28"/>
                  <a:gd name="T64" fmla="*/ 26 w 29"/>
                  <a:gd name="T65" fmla="*/ 8 h 28"/>
                  <a:gd name="T66" fmla="*/ 24 w 29"/>
                  <a:gd name="T67" fmla="*/ 7 h 28"/>
                  <a:gd name="T68" fmla="*/ 25 w 29"/>
                  <a:gd name="T69" fmla="*/ 6 h 28"/>
                  <a:gd name="T70" fmla="*/ 24 w 29"/>
                  <a:gd name="T71" fmla="*/ 3 h 28"/>
                  <a:gd name="T72" fmla="*/ 22 w 29"/>
                  <a:gd name="T73" fmla="*/ 3 h 28"/>
                  <a:gd name="T74" fmla="*/ 19 w 29"/>
                  <a:gd name="T75" fmla="*/ 3 h 28"/>
                  <a:gd name="T76" fmla="*/ 19 w 29"/>
                  <a:gd name="T77" fmla="*/ 2 h 28"/>
                  <a:gd name="T78" fmla="*/ 17 w 29"/>
                  <a:gd name="T79" fmla="*/ 0 h 28"/>
                  <a:gd name="T80" fmla="*/ 15 w 29"/>
                  <a:gd name="T81" fmla="*/ 1 h 28"/>
                  <a:gd name="T82" fmla="*/ 13 w 29"/>
                  <a:gd name="T83" fmla="*/ 2 h 28"/>
                  <a:gd name="T84" fmla="*/ 12 w 29"/>
                  <a:gd name="T85" fmla="*/ 1 h 28"/>
                  <a:gd name="T86" fmla="*/ 10 w 29"/>
                  <a:gd name="T87" fmla="*/ 0 h 28"/>
                  <a:gd name="T88" fmla="*/ 9 w 29"/>
                  <a:gd name="T89" fmla="*/ 2 h 28"/>
                  <a:gd name="T90" fmla="*/ 8 w 29"/>
                  <a:gd name="T91" fmla="*/ 4 h 28"/>
                  <a:gd name="T92" fmla="*/ 6 w 29"/>
                  <a:gd name="T93" fmla="*/ 4 h 28"/>
                  <a:gd name="T94" fmla="*/ 4 w 29"/>
                  <a:gd name="T95" fmla="*/ 4 h 28"/>
                  <a:gd name="T96" fmla="*/ 3 w 29"/>
                  <a:gd name="T97" fmla="*/ 7 h 28"/>
                  <a:gd name="T98" fmla="*/ 12 w 29"/>
                  <a:gd name="T99" fmla="*/ 6 h 28"/>
                  <a:gd name="T100" fmla="*/ 22 w 29"/>
                  <a:gd name="T101" fmla="*/ 12 h 28"/>
                  <a:gd name="T102" fmla="*/ 17 w 29"/>
                  <a:gd name="T103" fmla="*/ 22 h 28"/>
                  <a:gd name="T104" fmla="*/ 6 w 29"/>
                  <a:gd name="T105" fmla="*/ 17 h 28"/>
                  <a:gd name="T106" fmla="*/ 12 w 29"/>
                  <a:gd name="T107" fmla="*/ 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8">
                    <a:moveTo>
                      <a:pt x="3" y="7"/>
                    </a:moveTo>
                    <a:cubicBezTo>
                      <a:pt x="4" y="7"/>
                      <a:pt x="4" y="9"/>
                      <a:pt x="4" y="9"/>
                    </a:cubicBezTo>
                    <a:cubicBezTo>
                      <a:pt x="4" y="9"/>
                      <a:pt x="3" y="10"/>
                      <a:pt x="2" y="9"/>
                    </a:cubicBezTo>
                    <a:cubicBezTo>
                      <a:pt x="1" y="9"/>
                      <a:pt x="0" y="10"/>
                      <a:pt x="0" y="11"/>
                    </a:cubicBezTo>
                    <a:cubicBezTo>
                      <a:pt x="0" y="12"/>
                      <a:pt x="0" y="13"/>
                      <a:pt x="1" y="13"/>
                    </a:cubicBezTo>
                    <a:cubicBezTo>
                      <a:pt x="2" y="13"/>
                      <a:pt x="3" y="15"/>
                      <a:pt x="3" y="15"/>
                    </a:cubicBezTo>
                    <a:cubicBezTo>
                      <a:pt x="3" y="16"/>
                      <a:pt x="2" y="16"/>
                      <a:pt x="1" y="16"/>
                    </a:cubicBezTo>
                    <a:cubicBezTo>
                      <a:pt x="1" y="17"/>
                      <a:pt x="0" y="18"/>
                      <a:pt x="1" y="19"/>
                    </a:cubicBezTo>
                    <a:cubicBezTo>
                      <a:pt x="1" y="20"/>
                      <a:pt x="2" y="20"/>
                      <a:pt x="3" y="20"/>
                    </a:cubicBezTo>
                    <a:cubicBezTo>
                      <a:pt x="3" y="20"/>
                      <a:pt x="4" y="20"/>
                      <a:pt x="4" y="20"/>
                    </a:cubicBezTo>
                    <a:cubicBezTo>
                      <a:pt x="4" y="21"/>
                      <a:pt x="5" y="22"/>
                      <a:pt x="4" y="23"/>
                    </a:cubicBezTo>
                    <a:cubicBezTo>
                      <a:pt x="4" y="23"/>
                      <a:pt x="4" y="24"/>
                      <a:pt x="5" y="25"/>
                    </a:cubicBezTo>
                    <a:cubicBezTo>
                      <a:pt x="5" y="26"/>
                      <a:pt x="7" y="26"/>
                      <a:pt x="7" y="25"/>
                    </a:cubicBezTo>
                    <a:cubicBezTo>
                      <a:pt x="8" y="25"/>
                      <a:pt x="9" y="25"/>
                      <a:pt x="9" y="25"/>
                    </a:cubicBezTo>
                    <a:cubicBezTo>
                      <a:pt x="10" y="25"/>
                      <a:pt x="10" y="26"/>
                      <a:pt x="10" y="27"/>
                    </a:cubicBezTo>
                    <a:cubicBezTo>
                      <a:pt x="10" y="27"/>
                      <a:pt x="10" y="28"/>
                      <a:pt x="11" y="28"/>
                    </a:cubicBezTo>
                    <a:cubicBezTo>
                      <a:pt x="12" y="28"/>
                      <a:pt x="13" y="28"/>
                      <a:pt x="13" y="27"/>
                    </a:cubicBezTo>
                    <a:cubicBezTo>
                      <a:pt x="14" y="27"/>
                      <a:pt x="15" y="26"/>
                      <a:pt x="15" y="26"/>
                    </a:cubicBezTo>
                    <a:cubicBezTo>
                      <a:pt x="16" y="26"/>
                      <a:pt x="16" y="26"/>
                      <a:pt x="17" y="27"/>
                    </a:cubicBezTo>
                    <a:cubicBezTo>
                      <a:pt x="17" y="28"/>
                      <a:pt x="18" y="28"/>
                      <a:pt x="19" y="28"/>
                    </a:cubicBezTo>
                    <a:cubicBezTo>
                      <a:pt x="20" y="28"/>
                      <a:pt x="20" y="27"/>
                      <a:pt x="20" y="26"/>
                    </a:cubicBezTo>
                    <a:cubicBezTo>
                      <a:pt x="20" y="25"/>
                      <a:pt x="21" y="24"/>
                      <a:pt x="21" y="24"/>
                    </a:cubicBezTo>
                    <a:cubicBezTo>
                      <a:pt x="21" y="24"/>
                      <a:pt x="22" y="24"/>
                      <a:pt x="23" y="24"/>
                    </a:cubicBezTo>
                    <a:cubicBezTo>
                      <a:pt x="23" y="25"/>
                      <a:pt x="24" y="25"/>
                      <a:pt x="25" y="24"/>
                    </a:cubicBezTo>
                    <a:cubicBezTo>
                      <a:pt x="26" y="23"/>
                      <a:pt x="26" y="22"/>
                      <a:pt x="25" y="21"/>
                    </a:cubicBezTo>
                    <a:cubicBezTo>
                      <a:pt x="25" y="21"/>
                      <a:pt x="25" y="20"/>
                      <a:pt x="25" y="19"/>
                    </a:cubicBezTo>
                    <a:cubicBezTo>
                      <a:pt x="25" y="19"/>
                      <a:pt x="26" y="19"/>
                      <a:pt x="27" y="19"/>
                    </a:cubicBezTo>
                    <a:cubicBezTo>
                      <a:pt x="28" y="19"/>
                      <a:pt x="28" y="18"/>
                      <a:pt x="29" y="17"/>
                    </a:cubicBezTo>
                    <a:cubicBezTo>
                      <a:pt x="29" y="16"/>
                      <a:pt x="28" y="15"/>
                      <a:pt x="28" y="15"/>
                    </a:cubicBezTo>
                    <a:cubicBezTo>
                      <a:pt x="27" y="15"/>
                      <a:pt x="26" y="14"/>
                      <a:pt x="26" y="13"/>
                    </a:cubicBezTo>
                    <a:cubicBezTo>
                      <a:pt x="26" y="13"/>
                      <a:pt x="27" y="12"/>
                      <a:pt x="27" y="12"/>
                    </a:cubicBezTo>
                    <a:cubicBezTo>
                      <a:pt x="28" y="12"/>
                      <a:pt x="28" y="11"/>
                      <a:pt x="28" y="10"/>
                    </a:cubicBezTo>
                    <a:cubicBezTo>
                      <a:pt x="28" y="9"/>
                      <a:pt x="27" y="8"/>
                      <a:pt x="26" y="8"/>
                    </a:cubicBezTo>
                    <a:cubicBezTo>
                      <a:pt x="26" y="9"/>
                      <a:pt x="24" y="8"/>
                      <a:pt x="24" y="7"/>
                    </a:cubicBezTo>
                    <a:cubicBezTo>
                      <a:pt x="24" y="7"/>
                      <a:pt x="24" y="6"/>
                      <a:pt x="25" y="6"/>
                    </a:cubicBezTo>
                    <a:cubicBezTo>
                      <a:pt x="25" y="5"/>
                      <a:pt x="25" y="4"/>
                      <a:pt x="24" y="3"/>
                    </a:cubicBezTo>
                    <a:cubicBezTo>
                      <a:pt x="23" y="3"/>
                      <a:pt x="22" y="3"/>
                      <a:pt x="22" y="3"/>
                    </a:cubicBezTo>
                    <a:cubicBezTo>
                      <a:pt x="21" y="4"/>
                      <a:pt x="20" y="4"/>
                      <a:pt x="19" y="3"/>
                    </a:cubicBezTo>
                    <a:cubicBezTo>
                      <a:pt x="19" y="3"/>
                      <a:pt x="19" y="2"/>
                      <a:pt x="19" y="2"/>
                    </a:cubicBezTo>
                    <a:cubicBezTo>
                      <a:pt x="19" y="1"/>
                      <a:pt x="18" y="0"/>
                      <a:pt x="17" y="0"/>
                    </a:cubicBezTo>
                    <a:cubicBezTo>
                      <a:pt x="16" y="0"/>
                      <a:pt x="15" y="0"/>
                      <a:pt x="15" y="1"/>
                    </a:cubicBezTo>
                    <a:cubicBezTo>
                      <a:pt x="15" y="2"/>
                      <a:pt x="14" y="2"/>
                      <a:pt x="13" y="2"/>
                    </a:cubicBezTo>
                    <a:cubicBezTo>
                      <a:pt x="13" y="2"/>
                      <a:pt x="12" y="2"/>
                      <a:pt x="12" y="1"/>
                    </a:cubicBezTo>
                    <a:cubicBezTo>
                      <a:pt x="12" y="0"/>
                      <a:pt x="11" y="0"/>
                      <a:pt x="10" y="0"/>
                    </a:cubicBezTo>
                    <a:cubicBezTo>
                      <a:pt x="9" y="1"/>
                      <a:pt x="8" y="2"/>
                      <a:pt x="9" y="2"/>
                    </a:cubicBezTo>
                    <a:cubicBezTo>
                      <a:pt x="9" y="3"/>
                      <a:pt x="8" y="4"/>
                      <a:pt x="8" y="4"/>
                    </a:cubicBezTo>
                    <a:cubicBezTo>
                      <a:pt x="7" y="5"/>
                      <a:pt x="7" y="4"/>
                      <a:pt x="6" y="4"/>
                    </a:cubicBezTo>
                    <a:cubicBezTo>
                      <a:pt x="5" y="3"/>
                      <a:pt x="4" y="4"/>
                      <a:pt x="4" y="4"/>
                    </a:cubicBezTo>
                    <a:cubicBezTo>
                      <a:pt x="3" y="5"/>
                      <a:pt x="3" y="6"/>
                      <a:pt x="3" y="7"/>
                    </a:cubicBezTo>
                    <a:close/>
                    <a:moveTo>
                      <a:pt x="12" y="6"/>
                    </a:moveTo>
                    <a:cubicBezTo>
                      <a:pt x="16" y="5"/>
                      <a:pt x="21" y="7"/>
                      <a:pt x="22" y="12"/>
                    </a:cubicBezTo>
                    <a:cubicBezTo>
                      <a:pt x="24" y="16"/>
                      <a:pt x="21" y="21"/>
                      <a:pt x="17" y="22"/>
                    </a:cubicBezTo>
                    <a:cubicBezTo>
                      <a:pt x="13" y="23"/>
                      <a:pt x="8" y="21"/>
                      <a:pt x="6" y="17"/>
                    </a:cubicBezTo>
                    <a:cubicBezTo>
                      <a:pt x="5" y="12"/>
                      <a:pt x="7" y="8"/>
                      <a:pt x="12" y="6"/>
                    </a:cubicBezTo>
                    <a:close/>
                  </a:path>
                </a:pathLst>
              </a:custGeom>
              <a:grpFill/>
              <a:ln>
                <a:noFill/>
              </a:ln>
            </p:spPr>
            <p:txBody>
              <a:bodyPr vert="horz" wrap="square" lIns="91440" tIns="45720" rIns="91440" bIns="45720"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cs typeface="+mn-ea"/>
                  <a:sym typeface="+mn-lt"/>
                </a:endParaRPr>
              </a:p>
            </p:txBody>
          </p:sp>
        </p:grpSp>
      </p:grpSp>
      <p:sp>
        <p:nvSpPr>
          <p:cNvPr id="48" name="MH_SubTitle_1"/>
          <p:cNvSpPr txBox="1">
            <a:spLocks noChangeArrowheads="1"/>
          </p:cNvSpPr>
          <p:nvPr>
            <p:custDataLst>
              <p:tags r:id="rId10"/>
            </p:custDataLst>
          </p:nvPr>
        </p:nvSpPr>
        <p:spPr bwMode="auto">
          <a:xfrm>
            <a:off x="3419872" y="1131590"/>
            <a:ext cx="2335578" cy="460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lvl1pPr>
              <a:defRPr>
                <a:solidFill>
                  <a:schemeClr val="tx1"/>
                </a:solidFill>
                <a:latin typeface="Times New Roman" panose="02020603050405020304" pitchFamily="18" charset="0"/>
                <a:ea typeface="微软雅黑" panose="020B0503020204020204" pitchFamily="34" charset="-122"/>
              </a:defRPr>
            </a:lvl1pPr>
            <a:lvl2pPr marL="742950" indent="-285750">
              <a:defRPr>
                <a:solidFill>
                  <a:schemeClr val="tx1"/>
                </a:solidFill>
                <a:latin typeface="Times New Roman" panose="02020603050405020304" pitchFamily="18" charset="0"/>
                <a:ea typeface="微软雅黑" panose="020B0503020204020204" pitchFamily="34" charset="-122"/>
              </a:defRPr>
            </a:lvl2pPr>
            <a:lvl3pPr marL="1143000" indent="-228600">
              <a:defRPr>
                <a:solidFill>
                  <a:schemeClr val="tx1"/>
                </a:solidFill>
                <a:latin typeface="Times New Roman" panose="02020603050405020304" pitchFamily="18" charset="0"/>
                <a:ea typeface="微软雅黑" panose="020B0503020204020204" pitchFamily="34" charset="-122"/>
              </a:defRPr>
            </a:lvl3pPr>
            <a:lvl4pPr marL="1600200" indent="-228600">
              <a:defRPr>
                <a:solidFill>
                  <a:schemeClr val="tx1"/>
                </a:solidFill>
                <a:latin typeface="Times New Roman" panose="02020603050405020304" pitchFamily="18" charset="0"/>
                <a:ea typeface="微软雅黑" panose="020B0503020204020204" pitchFamily="34" charset="-122"/>
              </a:defRPr>
            </a:lvl4pPr>
            <a:lvl5pPr marL="2057400" indent="-228600">
              <a:defRPr>
                <a:solidFill>
                  <a:schemeClr val="tx1"/>
                </a:solidFill>
                <a:latin typeface="Times New Roman" panose="02020603050405020304" pitchFamily="18" charset="0"/>
                <a:ea typeface="微软雅黑" panose="020B0503020204020204" pitchFamily="34" charset="-122"/>
              </a:defRPr>
            </a:lvl5pPr>
            <a:lvl6pPr marL="25146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6pPr>
            <a:lvl7pPr marL="29718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7pPr>
            <a:lvl8pPr marL="34290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8pPr>
            <a:lvl9pPr marL="38862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9pPr>
          </a:lstStyle>
          <a:p>
            <a:pPr lvl="0">
              <a:lnSpc>
                <a:spcPct val="130000"/>
              </a:lnSpc>
              <a:defRPr/>
            </a:pPr>
            <a:r>
              <a:rPr lang="zh-CN" altLang="en-US" sz="1100" b="1" kern="0" dirty="0">
                <a:solidFill>
                  <a:srgbClr val="FF0000"/>
                </a:solidFill>
                <a:cs typeface="+mn-ea"/>
                <a:sym typeface="+mn-lt"/>
              </a:rPr>
              <a:t>全量覆盖</a:t>
            </a:r>
            <a:endParaRPr lang="en-US" altLang="zh-CN" sz="1100" b="1" kern="0" dirty="0">
              <a:solidFill>
                <a:srgbClr val="FF0000"/>
              </a:solidFill>
              <a:cs typeface="+mn-ea"/>
              <a:sym typeface="+mn-lt"/>
            </a:endParaRPr>
          </a:p>
          <a:p>
            <a:pPr lvl="0">
              <a:lnSpc>
                <a:spcPct val="130000"/>
              </a:lnSpc>
              <a:defRPr/>
            </a:pPr>
            <a:r>
              <a:rPr lang="zh-CN" altLang="en-US" sz="1100" kern="0" dirty="0">
                <a:solidFill>
                  <a:sysClr val="window" lastClr="FFFFFF">
                    <a:lumMod val="50000"/>
                  </a:sysClr>
                </a:solidFill>
                <a:cs typeface="+mn-ea"/>
                <a:sym typeface="+mn-lt"/>
              </a:rPr>
              <a:t>没有</a:t>
            </a:r>
            <a:r>
              <a:rPr lang="en-US" altLang="zh-CN" sz="1100" kern="0" dirty="0">
                <a:solidFill>
                  <a:sysClr val="window" lastClr="FFFFFF">
                    <a:lumMod val="50000"/>
                  </a:sysClr>
                </a:solidFill>
                <a:cs typeface="+mn-ea"/>
                <a:sym typeface="+mn-lt"/>
              </a:rPr>
              <a:t>100%</a:t>
            </a:r>
            <a:r>
              <a:rPr lang="zh-CN" altLang="en-US" sz="1100" kern="0" dirty="0">
                <a:solidFill>
                  <a:sysClr val="window" lastClr="FFFFFF">
                    <a:lumMod val="50000"/>
                  </a:sysClr>
                </a:solidFill>
                <a:cs typeface="+mn-ea"/>
                <a:sym typeface="+mn-lt"/>
              </a:rPr>
              <a:t>稳定的系统，再健壮的增量同步也达不到全量覆盖的效果</a:t>
            </a:r>
            <a:endParaRPr lang="en-US" altLang="zh-CN" sz="1100" kern="0" dirty="0">
              <a:solidFill>
                <a:sysClr val="window" lastClr="FFFFFF">
                  <a:lumMod val="50000"/>
                </a:sysClr>
              </a:solidFill>
              <a:cs typeface="+mn-ea"/>
              <a:sym typeface="+mn-lt"/>
            </a:endParaRPr>
          </a:p>
        </p:txBody>
      </p:sp>
      <p:sp>
        <p:nvSpPr>
          <p:cNvPr id="49" name="MH_SubTitle_1"/>
          <p:cNvSpPr txBox="1">
            <a:spLocks noChangeArrowheads="1"/>
          </p:cNvSpPr>
          <p:nvPr>
            <p:custDataLst>
              <p:tags r:id="rId11"/>
            </p:custDataLst>
          </p:nvPr>
        </p:nvSpPr>
        <p:spPr bwMode="auto">
          <a:xfrm>
            <a:off x="6302895" y="2193740"/>
            <a:ext cx="2346458" cy="7876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lvl1pPr>
              <a:defRPr>
                <a:solidFill>
                  <a:schemeClr val="tx1"/>
                </a:solidFill>
                <a:latin typeface="Times New Roman" panose="02020603050405020304" pitchFamily="18" charset="0"/>
                <a:ea typeface="微软雅黑" panose="020B0503020204020204" pitchFamily="34" charset="-122"/>
              </a:defRPr>
            </a:lvl1pPr>
            <a:lvl2pPr marL="742950" indent="-285750">
              <a:defRPr>
                <a:solidFill>
                  <a:schemeClr val="tx1"/>
                </a:solidFill>
                <a:latin typeface="Times New Roman" panose="02020603050405020304" pitchFamily="18" charset="0"/>
                <a:ea typeface="微软雅黑" panose="020B0503020204020204" pitchFamily="34" charset="-122"/>
              </a:defRPr>
            </a:lvl2pPr>
            <a:lvl3pPr marL="1143000" indent="-228600">
              <a:defRPr>
                <a:solidFill>
                  <a:schemeClr val="tx1"/>
                </a:solidFill>
                <a:latin typeface="Times New Roman" panose="02020603050405020304" pitchFamily="18" charset="0"/>
                <a:ea typeface="微软雅黑" panose="020B0503020204020204" pitchFamily="34" charset="-122"/>
              </a:defRPr>
            </a:lvl3pPr>
            <a:lvl4pPr marL="1600200" indent="-228600">
              <a:defRPr>
                <a:solidFill>
                  <a:schemeClr val="tx1"/>
                </a:solidFill>
                <a:latin typeface="Times New Roman" panose="02020603050405020304" pitchFamily="18" charset="0"/>
                <a:ea typeface="微软雅黑" panose="020B0503020204020204" pitchFamily="34" charset="-122"/>
              </a:defRPr>
            </a:lvl4pPr>
            <a:lvl5pPr marL="2057400" indent="-228600">
              <a:defRPr>
                <a:solidFill>
                  <a:schemeClr val="tx1"/>
                </a:solidFill>
                <a:latin typeface="Times New Roman" panose="02020603050405020304" pitchFamily="18" charset="0"/>
                <a:ea typeface="微软雅黑" panose="020B0503020204020204" pitchFamily="34" charset="-122"/>
              </a:defRPr>
            </a:lvl5pPr>
            <a:lvl6pPr marL="25146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6pPr>
            <a:lvl7pPr marL="29718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7pPr>
            <a:lvl8pPr marL="34290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8pPr>
            <a:lvl9pPr marL="38862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9p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100" b="1" i="0" u="none" strike="noStrike" kern="0" cap="none" spc="0" normalizeH="0" baseline="0" noProof="0" dirty="0" smtClean="0">
                <a:ln>
                  <a:noFill/>
                </a:ln>
                <a:solidFill>
                  <a:srgbClr val="FF0000"/>
                </a:solidFill>
                <a:effectLst/>
                <a:uLnTx/>
                <a:uFillTx/>
                <a:latin typeface="+mn-lt"/>
                <a:ea typeface="+mn-ea"/>
                <a:cs typeface="+mn-ea"/>
                <a:sym typeface="+mn-lt"/>
              </a:rPr>
              <a:t>索引拆分，冷热分离</a:t>
            </a:r>
            <a:endParaRPr kumimoji="0" lang="en-US" altLang="zh-CN" sz="1100" b="1" i="0" u="none" strike="noStrike" kern="0" cap="none" spc="0" normalizeH="0" baseline="0" noProof="0" dirty="0" smtClean="0">
              <a:ln>
                <a:noFill/>
              </a:ln>
              <a:solidFill>
                <a:srgbClr val="FF0000"/>
              </a:solidFill>
              <a:effectLst/>
              <a:uLnTx/>
              <a:uFillTx/>
              <a:latin typeface="+mn-lt"/>
              <a:ea typeface="+mn-ea"/>
              <a:cs typeface="+mn-ea"/>
              <a:sym typeface="+mn-lt"/>
            </a:endParaRPr>
          </a:p>
          <a:p>
            <a:pPr marL="0" marR="0" lvl="0" indent="0" defTabSz="914400" eaLnBrk="1" fontAlgn="auto" latinLnBrk="0" hangingPunct="1">
              <a:lnSpc>
                <a:spcPct val="130000"/>
              </a:lnSpc>
              <a:spcBef>
                <a:spcPts val="0"/>
              </a:spcBef>
              <a:spcAft>
                <a:spcPts val="0"/>
              </a:spcAft>
              <a:buClrTx/>
              <a:buSzTx/>
              <a:buFontTx/>
              <a:buNone/>
              <a:defRPr/>
            </a:pPr>
            <a:r>
              <a:rPr lang="zh-CN" altLang="en-US" sz="1100" kern="0" dirty="0" smtClean="0">
                <a:solidFill>
                  <a:sysClr val="window" lastClr="FFFFFF">
                    <a:lumMod val="50000"/>
                  </a:sysClr>
                </a:solidFill>
                <a:latin typeface="+mn-lt"/>
                <a:ea typeface="+mn-ea"/>
                <a:cs typeface="+mn-ea"/>
                <a:sym typeface="+mn-lt"/>
              </a:rPr>
              <a:t>目前视频</a:t>
            </a:r>
            <a:r>
              <a:rPr lang="en-US" altLang="zh-CN" sz="1100" kern="0" dirty="0" smtClean="0">
                <a:solidFill>
                  <a:sysClr val="window" lastClr="FFFFFF">
                    <a:lumMod val="50000"/>
                  </a:sysClr>
                </a:solidFill>
                <a:latin typeface="+mn-lt"/>
                <a:ea typeface="+mn-ea"/>
                <a:cs typeface="+mn-ea"/>
                <a:sym typeface="+mn-lt"/>
              </a:rPr>
              <a:t>40Y</a:t>
            </a:r>
            <a:r>
              <a:rPr lang="zh-CN" altLang="en-US" sz="1100" kern="0" dirty="0" smtClean="0">
                <a:solidFill>
                  <a:sysClr val="window" lastClr="FFFFFF">
                    <a:lumMod val="50000"/>
                  </a:sysClr>
                </a:solidFill>
                <a:latin typeface="+mn-lt"/>
                <a:ea typeface="+mn-ea"/>
                <a:cs typeface="+mn-ea"/>
                <a:sym typeface="+mn-lt"/>
              </a:rPr>
              <a:t>数据，</a:t>
            </a:r>
            <a:r>
              <a:rPr lang="en-US" altLang="zh-CN" sz="1100" kern="0" dirty="0" smtClean="0">
                <a:solidFill>
                  <a:sysClr val="window" lastClr="FFFFFF">
                    <a:lumMod val="50000"/>
                  </a:sysClr>
                </a:solidFill>
                <a:latin typeface="+mn-lt"/>
                <a:ea typeface="+mn-ea"/>
                <a:cs typeface="+mn-ea"/>
                <a:sym typeface="+mn-lt"/>
              </a:rPr>
              <a:t>300</a:t>
            </a:r>
            <a:r>
              <a:rPr lang="zh-CN" altLang="en-US" sz="1100" kern="0" dirty="0" smtClean="0">
                <a:solidFill>
                  <a:sysClr val="window" lastClr="FFFFFF">
                    <a:lumMod val="50000"/>
                  </a:sysClr>
                </a:solidFill>
                <a:latin typeface="+mn-lt"/>
                <a:ea typeface="+mn-ea"/>
                <a:cs typeface="+mn-ea"/>
                <a:sym typeface="+mn-lt"/>
              </a:rPr>
              <a:t>个分片，虽然暂时可以满足需求，但是优化后查询速度提升</a:t>
            </a:r>
            <a:r>
              <a:rPr lang="en-US" altLang="zh-CN" sz="1100" kern="0" dirty="0" smtClean="0">
                <a:solidFill>
                  <a:sysClr val="window" lastClr="FFFFFF">
                    <a:lumMod val="50000"/>
                  </a:sysClr>
                </a:solidFill>
                <a:latin typeface="+mn-lt"/>
                <a:ea typeface="+mn-ea"/>
                <a:cs typeface="+mn-ea"/>
                <a:sym typeface="+mn-lt"/>
              </a:rPr>
              <a:t>2-3</a:t>
            </a:r>
            <a:r>
              <a:rPr lang="zh-CN" altLang="en-US" sz="1100" kern="0" dirty="0" smtClean="0">
                <a:solidFill>
                  <a:sysClr val="window" lastClr="FFFFFF">
                    <a:lumMod val="50000"/>
                  </a:sysClr>
                </a:solidFill>
                <a:latin typeface="+mn-lt"/>
                <a:ea typeface="+mn-ea"/>
                <a:cs typeface="+mn-ea"/>
                <a:sym typeface="+mn-lt"/>
              </a:rPr>
              <a:t>倍没问题</a:t>
            </a:r>
            <a:endParaRPr kumimoji="0" lang="en-US" altLang="zh-CN" sz="1100" b="0" i="0" u="none" strike="noStrike" kern="0" cap="none" spc="0" normalizeH="0" baseline="0" noProof="0" dirty="0">
              <a:ln>
                <a:noFill/>
              </a:ln>
              <a:solidFill>
                <a:sysClr val="window" lastClr="FFFFFF">
                  <a:lumMod val="50000"/>
                </a:sysClr>
              </a:solidFill>
              <a:effectLst/>
              <a:uLnTx/>
              <a:uFillTx/>
              <a:latin typeface="+mn-lt"/>
              <a:ea typeface="+mn-ea"/>
              <a:cs typeface="+mn-ea"/>
              <a:sym typeface="+mn-lt"/>
            </a:endParaRPr>
          </a:p>
        </p:txBody>
      </p:sp>
      <p:sp>
        <p:nvSpPr>
          <p:cNvPr id="50" name="MH_SubTitle_1"/>
          <p:cNvSpPr txBox="1">
            <a:spLocks noChangeArrowheads="1"/>
          </p:cNvSpPr>
          <p:nvPr>
            <p:custDataLst>
              <p:tags r:id="rId12"/>
            </p:custDataLst>
          </p:nvPr>
        </p:nvSpPr>
        <p:spPr bwMode="auto">
          <a:xfrm>
            <a:off x="6591927" y="3732461"/>
            <a:ext cx="2335578" cy="4601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lvl1pPr>
              <a:defRPr>
                <a:solidFill>
                  <a:schemeClr val="tx1"/>
                </a:solidFill>
                <a:latin typeface="Times New Roman" panose="02020603050405020304" pitchFamily="18" charset="0"/>
                <a:ea typeface="微软雅黑" panose="020B0503020204020204" pitchFamily="34" charset="-122"/>
              </a:defRPr>
            </a:lvl1pPr>
            <a:lvl2pPr marL="742950" indent="-285750">
              <a:defRPr>
                <a:solidFill>
                  <a:schemeClr val="tx1"/>
                </a:solidFill>
                <a:latin typeface="Times New Roman" panose="02020603050405020304" pitchFamily="18" charset="0"/>
                <a:ea typeface="微软雅黑" panose="020B0503020204020204" pitchFamily="34" charset="-122"/>
              </a:defRPr>
            </a:lvl2pPr>
            <a:lvl3pPr marL="1143000" indent="-228600">
              <a:defRPr>
                <a:solidFill>
                  <a:schemeClr val="tx1"/>
                </a:solidFill>
                <a:latin typeface="Times New Roman" panose="02020603050405020304" pitchFamily="18" charset="0"/>
                <a:ea typeface="微软雅黑" panose="020B0503020204020204" pitchFamily="34" charset="-122"/>
              </a:defRPr>
            </a:lvl3pPr>
            <a:lvl4pPr marL="1600200" indent="-228600">
              <a:defRPr>
                <a:solidFill>
                  <a:schemeClr val="tx1"/>
                </a:solidFill>
                <a:latin typeface="Times New Roman" panose="02020603050405020304" pitchFamily="18" charset="0"/>
                <a:ea typeface="微软雅黑" panose="020B0503020204020204" pitchFamily="34" charset="-122"/>
              </a:defRPr>
            </a:lvl4pPr>
            <a:lvl5pPr marL="2057400" indent="-228600">
              <a:defRPr>
                <a:solidFill>
                  <a:schemeClr val="tx1"/>
                </a:solidFill>
                <a:latin typeface="Times New Roman" panose="02020603050405020304" pitchFamily="18" charset="0"/>
                <a:ea typeface="微软雅黑" panose="020B0503020204020204" pitchFamily="34" charset="-122"/>
              </a:defRPr>
            </a:lvl5pPr>
            <a:lvl6pPr marL="25146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6pPr>
            <a:lvl7pPr marL="29718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7pPr>
            <a:lvl8pPr marL="34290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8pPr>
            <a:lvl9pPr marL="38862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9p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100" b="1" i="0" u="none" strike="noStrike" kern="0" cap="none" spc="0" normalizeH="0" baseline="0" noProof="0" dirty="0" smtClean="0">
                <a:ln>
                  <a:noFill/>
                </a:ln>
                <a:solidFill>
                  <a:srgbClr val="FF0000"/>
                </a:solidFill>
                <a:effectLst/>
                <a:uLnTx/>
                <a:uFillTx/>
                <a:latin typeface="+mn-lt"/>
                <a:ea typeface="+mn-ea"/>
                <a:cs typeface="+mn-ea"/>
                <a:sym typeface="+mn-lt"/>
              </a:rPr>
              <a:t>其他功能扩展</a:t>
            </a:r>
            <a:endParaRPr lang="en-US" altLang="zh-CN" sz="1100" b="1" kern="0" dirty="0">
              <a:solidFill>
                <a:srgbClr val="FF0000"/>
              </a:solidFill>
              <a:latin typeface="+mn-lt"/>
              <a:ea typeface="+mn-ea"/>
              <a:cs typeface="+mn-ea"/>
              <a:sym typeface="+mn-lt"/>
            </a:endParaRPr>
          </a:p>
          <a:p>
            <a:pPr lvl="0">
              <a:lnSpc>
                <a:spcPct val="130000"/>
              </a:lnSpc>
              <a:defRPr/>
            </a:pPr>
            <a:r>
              <a:rPr kumimoji="0" lang="zh-CN" altLang="en-US" sz="1100" b="0" i="0" u="none" strike="noStrike" kern="0" cap="none" spc="0" normalizeH="0" baseline="0" noProof="0" dirty="0" smtClean="0">
                <a:ln>
                  <a:noFill/>
                </a:ln>
                <a:solidFill>
                  <a:sysClr val="window" lastClr="FFFFFF">
                    <a:lumMod val="50000"/>
                  </a:sysClr>
                </a:solidFill>
                <a:effectLst/>
                <a:uLnTx/>
                <a:uFillTx/>
                <a:latin typeface="+mn-lt"/>
                <a:ea typeface="+mn-ea"/>
                <a:cs typeface="+mn-ea"/>
                <a:sym typeface="+mn-lt"/>
              </a:rPr>
              <a:t>报表，</a:t>
            </a:r>
            <a:r>
              <a:rPr lang="en-US" altLang="zh-CN" sz="1100" kern="0" dirty="0">
                <a:solidFill>
                  <a:sysClr val="window" lastClr="FFFFFF">
                    <a:lumMod val="50000"/>
                  </a:sysClr>
                </a:solidFill>
                <a:cs typeface="+mn-ea"/>
                <a:sym typeface="+mn-lt"/>
              </a:rPr>
              <a:t> Analysis </a:t>
            </a:r>
            <a:r>
              <a:rPr lang="zh-CN" altLang="en-US" sz="1100" kern="0" dirty="0" smtClean="0">
                <a:solidFill>
                  <a:sysClr val="window" lastClr="FFFFFF">
                    <a:lumMod val="50000"/>
                  </a:sysClr>
                </a:solidFill>
                <a:cs typeface="+mn-ea"/>
                <a:sym typeface="+mn-lt"/>
              </a:rPr>
              <a:t>，</a:t>
            </a:r>
            <a:r>
              <a:rPr kumimoji="0" lang="en-US" altLang="zh-CN" sz="1100" b="0" i="0" u="none" strike="noStrike" kern="0" cap="none" spc="0" normalizeH="0" baseline="0" noProof="0" dirty="0" smtClean="0">
                <a:ln>
                  <a:noFill/>
                </a:ln>
                <a:solidFill>
                  <a:sysClr val="window" lastClr="FFFFFF">
                    <a:lumMod val="50000"/>
                  </a:sysClr>
                </a:solidFill>
                <a:effectLst/>
                <a:uLnTx/>
                <a:uFillTx/>
                <a:latin typeface="+mn-lt"/>
                <a:ea typeface="+mn-ea"/>
                <a:cs typeface="+mn-ea"/>
                <a:sym typeface="+mn-lt"/>
              </a:rPr>
              <a:t>BELK</a:t>
            </a:r>
            <a:r>
              <a:rPr kumimoji="0" lang="zh-CN" altLang="en-US" sz="1100" b="0" i="0" u="none" strike="noStrike" kern="0" cap="none" spc="0" normalizeH="0" baseline="0" noProof="0" dirty="0" smtClean="0">
                <a:ln>
                  <a:noFill/>
                </a:ln>
                <a:solidFill>
                  <a:sysClr val="window" lastClr="FFFFFF">
                    <a:lumMod val="50000"/>
                  </a:sysClr>
                </a:solidFill>
                <a:effectLst/>
                <a:uLnTx/>
                <a:uFillTx/>
                <a:latin typeface="+mn-lt"/>
                <a:ea typeface="+mn-ea"/>
                <a:cs typeface="+mn-ea"/>
                <a:sym typeface="+mn-lt"/>
              </a:rPr>
              <a:t>，</a:t>
            </a:r>
            <a:r>
              <a:rPr kumimoji="0" lang="en-US" altLang="zh-CN" sz="1100" b="0" i="0" u="none" strike="noStrike" kern="0" cap="none" spc="0" normalizeH="0" baseline="0" noProof="0" dirty="0" smtClean="0">
                <a:ln>
                  <a:noFill/>
                </a:ln>
                <a:solidFill>
                  <a:sysClr val="window" lastClr="FFFFFF">
                    <a:lumMod val="50000"/>
                  </a:sysClr>
                </a:solidFill>
                <a:effectLst/>
                <a:uLnTx/>
                <a:uFillTx/>
                <a:latin typeface="+mn-lt"/>
                <a:ea typeface="+mn-ea"/>
                <a:cs typeface="+mn-ea"/>
                <a:sym typeface="+mn-lt"/>
              </a:rPr>
              <a:t>NLP</a:t>
            </a:r>
            <a:endParaRPr kumimoji="0" lang="en-US" altLang="zh-CN" sz="1100" b="0" i="0" u="none" strike="noStrike" kern="0" cap="none" spc="0" normalizeH="0" baseline="0" noProof="0" dirty="0">
              <a:ln>
                <a:noFill/>
              </a:ln>
              <a:solidFill>
                <a:sysClr val="window" lastClr="FFFFFF">
                  <a:lumMod val="50000"/>
                </a:sysClr>
              </a:solidFill>
              <a:effectLst/>
              <a:uLnTx/>
              <a:uFillTx/>
              <a:latin typeface="+mn-lt"/>
              <a:ea typeface="+mn-ea"/>
              <a:cs typeface="+mn-ea"/>
              <a:sym typeface="+mn-lt"/>
            </a:endParaRPr>
          </a:p>
        </p:txBody>
      </p:sp>
      <p:sp>
        <p:nvSpPr>
          <p:cNvPr id="51" name="MH_SubTitle_1"/>
          <p:cNvSpPr txBox="1">
            <a:spLocks noChangeArrowheads="1"/>
          </p:cNvSpPr>
          <p:nvPr>
            <p:custDataLst>
              <p:tags r:id="rId13"/>
            </p:custDataLst>
          </p:nvPr>
        </p:nvSpPr>
        <p:spPr bwMode="auto">
          <a:xfrm>
            <a:off x="595065" y="2155715"/>
            <a:ext cx="2321973" cy="6649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lvl1pPr>
              <a:defRPr>
                <a:solidFill>
                  <a:schemeClr val="tx1"/>
                </a:solidFill>
                <a:latin typeface="Times New Roman" panose="02020603050405020304" pitchFamily="18" charset="0"/>
                <a:ea typeface="微软雅黑" panose="020B0503020204020204" pitchFamily="34" charset="-122"/>
              </a:defRPr>
            </a:lvl1pPr>
            <a:lvl2pPr marL="742950" indent="-285750">
              <a:defRPr>
                <a:solidFill>
                  <a:schemeClr val="tx1"/>
                </a:solidFill>
                <a:latin typeface="Times New Roman" panose="02020603050405020304" pitchFamily="18" charset="0"/>
                <a:ea typeface="微软雅黑" panose="020B0503020204020204" pitchFamily="34" charset="-122"/>
              </a:defRPr>
            </a:lvl2pPr>
            <a:lvl3pPr marL="1143000" indent="-228600">
              <a:defRPr>
                <a:solidFill>
                  <a:schemeClr val="tx1"/>
                </a:solidFill>
                <a:latin typeface="Times New Roman" panose="02020603050405020304" pitchFamily="18" charset="0"/>
                <a:ea typeface="微软雅黑" panose="020B0503020204020204" pitchFamily="34" charset="-122"/>
              </a:defRPr>
            </a:lvl3pPr>
            <a:lvl4pPr marL="1600200" indent="-228600">
              <a:defRPr>
                <a:solidFill>
                  <a:schemeClr val="tx1"/>
                </a:solidFill>
                <a:latin typeface="Times New Roman" panose="02020603050405020304" pitchFamily="18" charset="0"/>
                <a:ea typeface="微软雅黑" panose="020B0503020204020204" pitchFamily="34" charset="-122"/>
              </a:defRPr>
            </a:lvl4pPr>
            <a:lvl5pPr marL="2057400" indent="-228600">
              <a:defRPr>
                <a:solidFill>
                  <a:schemeClr val="tx1"/>
                </a:solidFill>
                <a:latin typeface="Times New Roman" panose="02020603050405020304" pitchFamily="18" charset="0"/>
                <a:ea typeface="微软雅黑" panose="020B0503020204020204" pitchFamily="34" charset="-122"/>
              </a:defRPr>
            </a:lvl5pPr>
            <a:lvl6pPr marL="25146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6pPr>
            <a:lvl7pPr marL="29718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7pPr>
            <a:lvl8pPr marL="34290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8pPr>
            <a:lvl9pPr marL="38862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9pPr>
          </a:lstStyle>
          <a:p>
            <a:pPr lvl="0">
              <a:lnSpc>
                <a:spcPct val="130000"/>
              </a:lnSpc>
              <a:defRPr/>
            </a:pPr>
            <a:r>
              <a:rPr lang="zh-CN" altLang="en-US" sz="1100" b="1" kern="0" dirty="0">
                <a:solidFill>
                  <a:srgbClr val="FF0000"/>
                </a:solidFill>
                <a:cs typeface="+mn-ea"/>
                <a:sym typeface="+mn-lt"/>
              </a:rPr>
              <a:t>字段治理</a:t>
            </a:r>
            <a:endParaRPr lang="en-US" altLang="zh-CN" sz="1100" b="1" kern="0" dirty="0">
              <a:solidFill>
                <a:srgbClr val="FF0000"/>
              </a:solidFill>
              <a:cs typeface="+mn-ea"/>
              <a:sym typeface="+mn-lt"/>
            </a:endParaRPr>
          </a:p>
          <a:p>
            <a:pPr lvl="0">
              <a:lnSpc>
                <a:spcPct val="130000"/>
              </a:lnSpc>
              <a:defRPr/>
            </a:pPr>
            <a:r>
              <a:rPr lang="zh-CN" altLang="en-US" sz="1100" kern="0" dirty="0">
                <a:solidFill>
                  <a:sysClr val="window" lastClr="FFFFFF">
                    <a:lumMod val="50000"/>
                  </a:sysClr>
                </a:solidFill>
                <a:cs typeface="+mn-ea"/>
                <a:sym typeface="+mn-lt"/>
              </a:rPr>
              <a:t>索搜场景其实需要严格的字段定义，细分字段类型，明确字段操作，如何丰富数据满足查询等待</a:t>
            </a:r>
            <a:endParaRPr lang="en-US" altLang="zh-CN" sz="1100" kern="0" dirty="0">
              <a:solidFill>
                <a:sysClr val="window" lastClr="FFFFFF">
                  <a:lumMod val="50000"/>
                </a:sysClr>
              </a:solidFill>
              <a:cs typeface="+mn-ea"/>
              <a:sym typeface="+mn-lt"/>
            </a:endParaRPr>
          </a:p>
        </p:txBody>
      </p:sp>
      <p:sp>
        <p:nvSpPr>
          <p:cNvPr id="52" name="MH_SubTitle_1"/>
          <p:cNvSpPr txBox="1">
            <a:spLocks noChangeArrowheads="1"/>
          </p:cNvSpPr>
          <p:nvPr>
            <p:custDataLst>
              <p:tags r:id="rId14"/>
            </p:custDataLst>
          </p:nvPr>
        </p:nvSpPr>
        <p:spPr bwMode="auto">
          <a:xfrm>
            <a:off x="225474" y="3415604"/>
            <a:ext cx="2369522" cy="849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8580" tIns="34290" rIns="68580" bIns="34290" anchor="ctr"/>
          <a:lstStyle>
            <a:lvl1pPr>
              <a:defRPr>
                <a:solidFill>
                  <a:schemeClr val="tx1"/>
                </a:solidFill>
                <a:latin typeface="Times New Roman" panose="02020603050405020304" pitchFamily="18" charset="0"/>
                <a:ea typeface="微软雅黑" panose="020B0503020204020204" pitchFamily="34" charset="-122"/>
              </a:defRPr>
            </a:lvl1pPr>
            <a:lvl2pPr marL="742950" indent="-285750">
              <a:defRPr>
                <a:solidFill>
                  <a:schemeClr val="tx1"/>
                </a:solidFill>
                <a:latin typeface="Times New Roman" panose="02020603050405020304" pitchFamily="18" charset="0"/>
                <a:ea typeface="微软雅黑" panose="020B0503020204020204" pitchFamily="34" charset="-122"/>
              </a:defRPr>
            </a:lvl2pPr>
            <a:lvl3pPr marL="1143000" indent="-228600">
              <a:defRPr>
                <a:solidFill>
                  <a:schemeClr val="tx1"/>
                </a:solidFill>
                <a:latin typeface="Times New Roman" panose="02020603050405020304" pitchFamily="18" charset="0"/>
                <a:ea typeface="微软雅黑" panose="020B0503020204020204" pitchFamily="34" charset="-122"/>
              </a:defRPr>
            </a:lvl3pPr>
            <a:lvl4pPr marL="1600200" indent="-228600">
              <a:defRPr>
                <a:solidFill>
                  <a:schemeClr val="tx1"/>
                </a:solidFill>
                <a:latin typeface="Times New Roman" panose="02020603050405020304" pitchFamily="18" charset="0"/>
                <a:ea typeface="微软雅黑" panose="020B0503020204020204" pitchFamily="34" charset="-122"/>
              </a:defRPr>
            </a:lvl4pPr>
            <a:lvl5pPr marL="2057400" indent="-228600">
              <a:defRPr>
                <a:solidFill>
                  <a:schemeClr val="tx1"/>
                </a:solidFill>
                <a:latin typeface="Times New Roman" panose="02020603050405020304" pitchFamily="18" charset="0"/>
                <a:ea typeface="微软雅黑" panose="020B0503020204020204" pitchFamily="34" charset="-122"/>
              </a:defRPr>
            </a:lvl5pPr>
            <a:lvl6pPr marL="25146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6pPr>
            <a:lvl7pPr marL="29718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7pPr>
            <a:lvl8pPr marL="34290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8pPr>
            <a:lvl9pPr marL="3886200" indent="-228600" fontAlgn="base">
              <a:spcBef>
                <a:spcPct val="0"/>
              </a:spcBef>
              <a:spcAft>
                <a:spcPct val="0"/>
              </a:spcAft>
              <a:defRPr>
                <a:solidFill>
                  <a:schemeClr val="tx1"/>
                </a:solidFill>
                <a:latin typeface="Times New Roman" panose="02020603050405020304" pitchFamily="18" charset="0"/>
                <a:ea typeface="微软雅黑" panose="020B0503020204020204" pitchFamily="34" charset="-122"/>
              </a:defRPr>
            </a:lvl9pPr>
          </a:lstStyle>
          <a:p>
            <a:pPr marL="0" marR="0" lvl="0" indent="0" defTabSz="914400" eaLnBrk="1" fontAlgn="auto" latinLnBrk="0" hangingPunct="1">
              <a:lnSpc>
                <a:spcPct val="130000"/>
              </a:lnSpc>
              <a:spcBef>
                <a:spcPts val="0"/>
              </a:spcBef>
              <a:spcAft>
                <a:spcPts val="0"/>
              </a:spcAft>
              <a:buClrTx/>
              <a:buSzTx/>
              <a:buFontTx/>
              <a:buNone/>
              <a:defRPr/>
            </a:pPr>
            <a:r>
              <a:rPr kumimoji="0" lang="zh-CN" altLang="en-US" sz="1100" b="1" i="0" u="none" strike="noStrike" kern="0" cap="none" spc="0" normalizeH="0" baseline="0" noProof="0" dirty="0" smtClean="0">
                <a:ln>
                  <a:noFill/>
                </a:ln>
                <a:solidFill>
                  <a:srgbClr val="FF0000"/>
                </a:solidFill>
                <a:effectLst/>
                <a:uLnTx/>
                <a:uFillTx/>
                <a:latin typeface="+mn-lt"/>
                <a:ea typeface="+mn-ea"/>
                <a:cs typeface="+mn-ea"/>
                <a:sym typeface="+mn-lt"/>
              </a:rPr>
              <a:t>性能和稳定性</a:t>
            </a:r>
            <a:endParaRPr kumimoji="0" lang="en-US" altLang="zh-CN" sz="1100" b="1" i="0" u="none" strike="noStrike" kern="0" cap="none" spc="0" normalizeH="0" baseline="0" noProof="0" dirty="0" smtClean="0">
              <a:ln>
                <a:noFill/>
              </a:ln>
              <a:solidFill>
                <a:srgbClr val="FF0000"/>
              </a:solidFill>
              <a:effectLst/>
              <a:uLnTx/>
              <a:uFillTx/>
              <a:latin typeface="+mn-lt"/>
              <a:ea typeface="+mn-ea"/>
              <a:cs typeface="+mn-ea"/>
              <a:sym typeface="+mn-lt"/>
            </a:endParaRPr>
          </a:p>
          <a:p>
            <a:pPr marL="0" marR="0" lvl="0" indent="0" defTabSz="914400" eaLnBrk="1" fontAlgn="auto" latinLnBrk="0" hangingPunct="1">
              <a:lnSpc>
                <a:spcPct val="130000"/>
              </a:lnSpc>
              <a:spcBef>
                <a:spcPts val="0"/>
              </a:spcBef>
              <a:spcAft>
                <a:spcPts val="0"/>
              </a:spcAft>
              <a:buClrTx/>
              <a:buSzTx/>
              <a:buFontTx/>
              <a:buNone/>
              <a:defRPr/>
            </a:pPr>
            <a:r>
              <a:rPr lang="zh-CN" altLang="en-US" sz="1100" kern="0" dirty="0" smtClean="0">
                <a:solidFill>
                  <a:sysClr val="window" lastClr="FFFFFF">
                    <a:lumMod val="50000"/>
                  </a:sysClr>
                </a:solidFill>
                <a:latin typeface="+mn-lt"/>
                <a:ea typeface="+mn-ea"/>
                <a:cs typeface="+mn-ea"/>
                <a:sym typeface="+mn-lt"/>
              </a:rPr>
              <a:t>存储优化</a:t>
            </a:r>
            <a:r>
              <a:rPr lang="zh-CN" altLang="en-US" sz="1100" kern="0" dirty="0">
                <a:solidFill>
                  <a:sysClr val="window" lastClr="FFFFFF">
                    <a:lumMod val="50000"/>
                  </a:sysClr>
                </a:solidFill>
                <a:latin typeface="+mn-lt"/>
                <a:ea typeface="+mn-ea"/>
                <a:cs typeface="+mn-ea"/>
                <a:sym typeface="+mn-lt"/>
              </a:rPr>
              <a:t>，</a:t>
            </a:r>
            <a:r>
              <a:rPr kumimoji="0" lang="zh-CN" altLang="en-US" sz="1100" b="0" i="0" u="none" strike="noStrike" kern="0" cap="none" spc="0" normalizeH="0" baseline="0" noProof="0" dirty="0" smtClean="0">
                <a:ln>
                  <a:noFill/>
                </a:ln>
                <a:solidFill>
                  <a:sysClr val="window" lastClr="FFFFFF">
                    <a:lumMod val="50000"/>
                  </a:sysClr>
                </a:solidFill>
                <a:effectLst/>
                <a:uLnTx/>
                <a:uFillTx/>
                <a:latin typeface="+mn-lt"/>
                <a:ea typeface="+mn-ea"/>
                <a:cs typeface="+mn-ea"/>
                <a:sym typeface="+mn-lt"/>
              </a:rPr>
              <a:t>查询优化</a:t>
            </a:r>
            <a:r>
              <a:rPr lang="zh-CN" altLang="en-US" sz="1100" kern="0" dirty="0">
                <a:solidFill>
                  <a:sysClr val="window" lastClr="FFFFFF">
                    <a:lumMod val="50000"/>
                  </a:sysClr>
                </a:solidFill>
                <a:latin typeface="+mn-lt"/>
                <a:ea typeface="+mn-ea"/>
                <a:cs typeface="+mn-ea"/>
                <a:sym typeface="+mn-lt"/>
              </a:rPr>
              <a:t>，</a:t>
            </a:r>
            <a:r>
              <a:rPr lang="zh-CN" altLang="en-US" sz="1100" kern="0" dirty="0" smtClean="0">
                <a:solidFill>
                  <a:sysClr val="window" lastClr="FFFFFF">
                    <a:lumMod val="50000"/>
                  </a:sysClr>
                </a:solidFill>
                <a:latin typeface="+mn-lt"/>
                <a:ea typeface="+mn-ea"/>
                <a:cs typeface="+mn-ea"/>
                <a:sym typeface="+mn-lt"/>
              </a:rPr>
              <a:t>同步优化</a:t>
            </a:r>
            <a:endParaRPr lang="en-US" altLang="zh-CN" sz="1100" kern="0" dirty="0" smtClean="0">
              <a:solidFill>
                <a:sysClr val="window" lastClr="FFFFFF">
                  <a:lumMod val="50000"/>
                </a:sysClr>
              </a:solidFill>
              <a:latin typeface="+mn-lt"/>
              <a:ea typeface="+mn-ea"/>
              <a:cs typeface="+mn-ea"/>
              <a:sym typeface="+mn-lt"/>
            </a:endParaRPr>
          </a:p>
          <a:p>
            <a:pPr marL="0" marR="0" lvl="0" indent="0" defTabSz="914400" eaLnBrk="1" fontAlgn="auto" latinLnBrk="0" hangingPunct="1">
              <a:lnSpc>
                <a:spcPct val="130000"/>
              </a:lnSpc>
              <a:spcBef>
                <a:spcPts val="0"/>
              </a:spcBef>
              <a:spcAft>
                <a:spcPts val="0"/>
              </a:spcAft>
              <a:buClrTx/>
              <a:buSzTx/>
              <a:buFontTx/>
              <a:buNone/>
              <a:defRPr/>
            </a:pPr>
            <a:r>
              <a:rPr kumimoji="0" lang="zh-CN" altLang="en-US" sz="1100" b="0" i="0" u="none" strike="noStrike" kern="0" cap="none" spc="0" normalizeH="0" baseline="0" noProof="0" dirty="0" smtClean="0">
                <a:ln>
                  <a:noFill/>
                </a:ln>
                <a:solidFill>
                  <a:sysClr val="window" lastClr="FFFFFF">
                    <a:lumMod val="50000"/>
                  </a:sysClr>
                </a:solidFill>
                <a:effectLst/>
                <a:uLnTx/>
                <a:uFillTx/>
                <a:latin typeface="+mn-lt"/>
                <a:ea typeface="+mn-ea"/>
                <a:cs typeface="+mn-ea"/>
                <a:sym typeface="+mn-lt"/>
              </a:rPr>
              <a:t>加固失败处理，监控告警</a:t>
            </a:r>
            <a:endParaRPr kumimoji="0" lang="en-US" altLang="zh-CN" sz="1100" b="0" i="0" u="none" strike="noStrike" kern="0" cap="none" spc="0" normalizeH="0" baseline="0" noProof="0" dirty="0">
              <a:ln>
                <a:noFill/>
              </a:ln>
              <a:solidFill>
                <a:sysClr val="window" lastClr="FFFFFF">
                  <a:lumMod val="50000"/>
                </a:sysClr>
              </a:solidFill>
              <a:effectLst/>
              <a:uLnTx/>
              <a:uFillTx/>
              <a:latin typeface="+mn-lt"/>
              <a:ea typeface="+mn-ea"/>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par>
                                <p:cTn id="20" presetID="10"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fade">
                                      <p:cBhvr>
                                        <p:cTn id="25" dur="500"/>
                                        <p:tgtEl>
                                          <p:spTgt spid="9"/>
                                        </p:tgtEl>
                                      </p:cBhvr>
                                    </p:animEffect>
                                  </p:childTnLst>
                                </p:cTn>
                              </p:par>
                            </p:childTnLst>
                          </p:cTn>
                        </p:par>
                        <p:par>
                          <p:cTn id="26" fill="hold">
                            <p:stCondLst>
                              <p:cond delay="500"/>
                            </p:stCondLst>
                            <p:childTnLst>
                              <p:par>
                                <p:cTn id="27" presetID="21" presetClass="entr" presetSubtype="1" fill="hold" grpId="0" nodeType="after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wheel(1)">
                                      <p:cBhvr>
                                        <p:cTn id="29" dur="2000"/>
                                        <p:tgtEl>
                                          <p:spTgt spid="8"/>
                                        </p:tgtEl>
                                      </p:cBhvr>
                                    </p:animEffect>
                                  </p:childTnLst>
                                </p:cTn>
                              </p:par>
                              <p:par>
                                <p:cTn id="30" presetID="22" presetClass="entr" presetSubtype="4" fill="hold" grpId="0" nodeType="withEffect">
                                  <p:stCondLst>
                                    <p:cond delay="500"/>
                                  </p:stCondLst>
                                  <p:childTnLst>
                                    <p:set>
                                      <p:cBhvr>
                                        <p:cTn id="31" dur="1" fill="hold">
                                          <p:stCondLst>
                                            <p:cond delay="0"/>
                                          </p:stCondLst>
                                        </p:cTn>
                                        <p:tgtEl>
                                          <p:spTgt spid="48"/>
                                        </p:tgtEl>
                                        <p:attrNameLst>
                                          <p:attrName>style.visibility</p:attrName>
                                        </p:attrNameLst>
                                      </p:cBhvr>
                                      <p:to>
                                        <p:strVal val="visible"/>
                                      </p:to>
                                    </p:set>
                                    <p:animEffect transition="in" filter="wipe(down)">
                                      <p:cBhvr>
                                        <p:cTn id="32" dur="500"/>
                                        <p:tgtEl>
                                          <p:spTgt spid="48"/>
                                        </p:tgtEl>
                                      </p:cBhvr>
                                    </p:animEffect>
                                  </p:childTnLst>
                                </p:cTn>
                              </p:par>
                              <p:par>
                                <p:cTn id="33" presetID="22" presetClass="entr" presetSubtype="8" fill="hold" grpId="0" nodeType="withEffect">
                                  <p:stCondLst>
                                    <p:cond delay="800"/>
                                  </p:stCondLst>
                                  <p:childTnLst>
                                    <p:set>
                                      <p:cBhvr>
                                        <p:cTn id="34" dur="1" fill="hold">
                                          <p:stCondLst>
                                            <p:cond delay="0"/>
                                          </p:stCondLst>
                                        </p:cTn>
                                        <p:tgtEl>
                                          <p:spTgt spid="49"/>
                                        </p:tgtEl>
                                        <p:attrNameLst>
                                          <p:attrName>style.visibility</p:attrName>
                                        </p:attrNameLst>
                                      </p:cBhvr>
                                      <p:to>
                                        <p:strVal val="visible"/>
                                      </p:to>
                                    </p:set>
                                    <p:animEffect transition="in" filter="wipe(left)">
                                      <p:cBhvr>
                                        <p:cTn id="35" dur="500"/>
                                        <p:tgtEl>
                                          <p:spTgt spid="49"/>
                                        </p:tgtEl>
                                      </p:cBhvr>
                                    </p:animEffect>
                                  </p:childTnLst>
                                </p:cTn>
                              </p:par>
                              <p:par>
                                <p:cTn id="36" presetID="22" presetClass="entr" presetSubtype="8" fill="hold" grpId="0" nodeType="withEffect">
                                  <p:stCondLst>
                                    <p:cond delay="1200"/>
                                  </p:stCondLst>
                                  <p:childTnLst>
                                    <p:set>
                                      <p:cBhvr>
                                        <p:cTn id="37" dur="1" fill="hold">
                                          <p:stCondLst>
                                            <p:cond delay="0"/>
                                          </p:stCondLst>
                                        </p:cTn>
                                        <p:tgtEl>
                                          <p:spTgt spid="50"/>
                                        </p:tgtEl>
                                        <p:attrNameLst>
                                          <p:attrName>style.visibility</p:attrName>
                                        </p:attrNameLst>
                                      </p:cBhvr>
                                      <p:to>
                                        <p:strVal val="visible"/>
                                      </p:to>
                                    </p:set>
                                    <p:animEffect transition="in" filter="wipe(left)">
                                      <p:cBhvr>
                                        <p:cTn id="38" dur="500"/>
                                        <p:tgtEl>
                                          <p:spTgt spid="50"/>
                                        </p:tgtEl>
                                      </p:cBhvr>
                                    </p:animEffect>
                                  </p:childTnLst>
                                </p:cTn>
                              </p:par>
                              <p:par>
                                <p:cTn id="39" presetID="22" presetClass="entr" presetSubtype="2" fill="hold" grpId="0" nodeType="withEffect">
                                  <p:stCondLst>
                                    <p:cond delay="1500"/>
                                  </p:stCondLst>
                                  <p:childTnLst>
                                    <p:set>
                                      <p:cBhvr>
                                        <p:cTn id="40" dur="1" fill="hold">
                                          <p:stCondLst>
                                            <p:cond delay="0"/>
                                          </p:stCondLst>
                                        </p:cTn>
                                        <p:tgtEl>
                                          <p:spTgt spid="52"/>
                                        </p:tgtEl>
                                        <p:attrNameLst>
                                          <p:attrName>style.visibility</p:attrName>
                                        </p:attrNameLst>
                                      </p:cBhvr>
                                      <p:to>
                                        <p:strVal val="visible"/>
                                      </p:to>
                                    </p:set>
                                    <p:animEffect transition="in" filter="wipe(right)">
                                      <p:cBhvr>
                                        <p:cTn id="41" dur="500"/>
                                        <p:tgtEl>
                                          <p:spTgt spid="52"/>
                                        </p:tgtEl>
                                      </p:cBhvr>
                                    </p:animEffect>
                                  </p:childTnLst>
                                </p:cTn>
                              </p:par>
                              <p:par>
                                <p:cTn id="42" presetID="22" presetClass="entr" presetSubtype="2" fill="hold" grpId="0" nodeType="withEffect">
                                  <p:stCondLst>
                                    <p:cond delay="2000"/>
                                  </p:stCondLst>
                                  <p:childTnLst>
                                    <p:set>
                                      <p:cBhvr>
                                        <p:cTn id="43" dur="1" fill="hold">
                                          <p:stCondLst>
                                            <p:cond delay="0"/>
                                          </p:stCondLst>
                                        </p:cTn>
                                        <p:tgtEl>
                                          <p:spTgt spid="51"/>
                                        </p:tgtEl>
                                        <p:attrNameLst>
                                          <p:attrName>style.visibility</p:attrName>
                                        </p:attrNameLst>
                                      </p:cBhvr>
                                      <p:to>
                                        <p:strVal val="visible"/>
                                      </p:to>
                                    </p:set>
                                    <p:animEffect transition="in" filter="wipe(right)">
                                      <p:cBhvr>
                                        <p:cTn id="44"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8" grpId="0"/>
      <p:bldP spid="49" grpId="0"/>
      <p:bldP spid="50" grpId="0"/>
      <p:bldP spid="51" grpId="0"/>
      <p:bldP spid="5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 name="圆角矩形 2"/>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4" name="矩形 3"/>
          <p:cNvSpPr/>
          <p:nvPr/>
        </p:nvSpPr>
        <p:spPr>
          <a:xfrm>
            <a:off x="1027196" y="226702"/>
            <a:ext cx="1415772" cy="461665"/>
          </a:xfrm>
          <a:prstGeom prst="rect">
            <a:avLst/>
          </a:prstGeom>
        </p:spPr>
        <p:txBody>
          <a:bodyPr wrap="none">
            <a:spAutoFit/>
          </a:bodyPr>
          <a:lstStyle/>
          <a:p>
            <a:pPr defTabSz="913765"/>
            <a:r>
              <a:rPr lang="zh-CN" altLang="en-US" sz="2400" b="1" kern="0" dirty="0">
                <a:solidFill>
                  <a:srgbClr val="005A9E"/>
                </a:solidFill>
                <a:cs typeface="+mn-ea"/>
                <a:sym typeface="+mn-lt"/>
              </a:rPr>
              <a:t>学习路线</a:t>
            </a:r>
            <a:endParaRPr lang="zh-CN" altLang="en-US" sz="2400" b="1" kern="0" dirty="0">
              <a:solidFill>
                <a:srgbClr val="005A9E"/>
              </a:solidFill>
              <a:cs typeface="+mn-ea"/>
              <a:sym typeface="+mn-lt"/>
            </a:endParaRPr>
          </a:p>
        </p:txBody>
      </p:sp>
      <p:grpSp>
        <p:nvGrpSpPr>
          <p:cNvPr id="5" name="Group 17"/>
          <p:cNvGrpSpPr>
            <a:grpSpLocks noChangeAspect="1"/>
          </p:cNvGrpSpPr>
          <p:nvPr/>
        </p:nvGrpSpPr>
        <p:grpSpPr bwMode="auto">
          <a:xfrm>
            <a:off x="179512" y="212152"/>
            <a:ext cx="457188" cy="490764"/>
            <a:chOff x="231" y="1205"/>
            <a:chExt cx="640" cy="687"/>
          </a:xfrm>
          <a:solidFill>
            <a:srgbClr val="005A9E"/>
          </a:solidFill>
          <a:effectLst/>
        </p:grpSpPr>
        <p:sp>
          <p:nvSpPr>
            <p:cNvPr id="6"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7"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cxnSp>
        <p:nvCxnSpPr>
          <p:cNvPr id="8" name="直接连接符 72"/>
          <p:cNvCxnSpPr>
            <a:cxnSpLocks noChangeShapeType="1"/>
          </p:cNvCxnSpPr>
          <p:nvPr/>
        </p:nvCxnSpPr>
        <p:spPr bwMode="auto">
          <a:xfrm>
            <a:off x="6906578" y="1946140"/>
            <a:ext cx="559548" cy="184679"/>
          </a:xfrm>
          <a:prstGeom prst="line">
            <a:avLst/>
          </a:prstGeom>
          <a:noFill/>
          <a:ln w="28575">
            <a:solidFill>
              <a:schemeClr val="tx1"/>
            </a:solidFill>
            <a:miter lim="800000"/>
          </a:ln>
          <a:extLst>
            <a:ext uri="{909E8E84-426E-40DD-AFC4-6F175D3DCCD1}">
              <a14:hiddenFill xmlns:a14="http://schemas.microsoft.com/office/drawing/2010/main">
                <a:noFill/>
              </a14:hiddenFill>
            </a:ext>
          </a:extLst>
        </p:spPr>
      </p:cxnSp>
      <p:cxnSp>
        <p:nvCxnSpPr>
          <p:cNvPr id="9" name="直接连接符 20"/>
          <p:cNvCxnSpPr>
            <a:cxnSpLocks noChangeShapeType="1"/>
          </p:cNvCxnSpPr>
          <p:nvPr/>
        </p:nvCxnSpPr>
        <p:spPr bwMode="auto">
          <a:xfrm flipV="1">
            <a:off x="4913721" y="2283436"/>
            <a:ext cx="683717" cy="622169"/>
          </a:xfrm>
          <a:prstGeom prst="line">
            <a:avLst/>
          </a:prstGeom>
          <a:noFill/>
          <a:ln w="28575">
            <a:solidFill>
              <a:schemeClr val="tx1"/>
            </a:solidFill>
            <a:miter lim="800000"/>
          </a:ln>
          <a:extLst>
            <a:ext uri="{909E8E84-426E-40DD-AFC4-6F175D3DCCD1}">
              <a14:hiddenFill xmlns:a14="http://schemas.microsoft.com/office/drawing/2010/main">
                <a:noFill/>
              </a14:hiddenFill>
            </a:ext>
          </a:extLst>
        </p:spPr>
      </p:cxnSp>
      <p:grpSp>
        <p:nvGrpSpPr>
          <p:cNvPr id="10" name="组合 9"/>
          <p:cNvGrpSpPr/>
          <p:nvPr/>
        </p:nvGrpSpPr>
        <p:grpSpPr>
          <a:xfrm>
            <a:off x="5362680" y="1046632"/>
            <a:ext cx="1656006" cy="1477769"/>
            <a:chOff x="5252030" y="2008764"/>
            <a:chExt cx="809336" cy="809336"/>
          </a:xfrm>
          <a:solidFill>
            <a:srgbClr val="005A9E"/>
          </a:solidFill>
        </p:grpSpPr>
        <p:sp>
          <p:nvSpPr>
            <p:cNvPr id="11" name="椭圆 41"/>
            <p:cNvSpPr/>
            <p:nvPr/>
          </p:nvSpPr>
          <p:spPr>
            <a:xfrm>
              <a:off x="5252030" y="2008764"/>
              <a:ext cx="809336" cy="809336"/>
            </a:xfrm>
            <a:prstGeom prst="hexagon">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defTabSz="913765">
                <a:spcBef>
                  <a:spcPts val="0"/>
                </a:spcBef>
                <a:spcAft>
                  <a:spcPts val="0"/>
                </a:spcAft>
                <a:defRPr/>
              </a:pPr>
              <a:endParaRPr lang="zh-CN" altLang="en-US" kern="0">
                <a:cs typeface="+mn-ea"/>
                <a:sym typeface="+mn-lt"/>
              </a:endParaRPr>
            </a:p>
          </p:txBody>
        </p:sp>
        <p:sp>
          <p:nvSpPr>
            <p:cNvPr id="12" name="椭圆 42"/>
            <p:cNvSpPr/>
            <p:nvPr/>
          </p:nvSpPr>
          <p:spPr>
            <a:xfrm>
              <a:off x="5269270" y="2029388"/>
              <a:ext cx="769580" cy="769580"/>
            </a:xfrm>
            <a:prstGeom prst="hexagon">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13" name="组合 12"/>
          <p:cNvGrpSpPr/>
          <p:nvPr/>
        </p:nvGrpSpPr>
        <p:grpSpPr>
          <a:xfrm>
            <a:off x="3365368" y="3979703"/>
            <a:ext cx="515363" cy="459894"/>
            <a:chOff x="5252030" y="2008764"/>
            <a:chExt cx="809336" cy="809336"/>
          </a:xfrm>
          <a:solidFill>
            <a:srgbClr val="005A9E"/>
          </a:solidFill>
        </p:grpSpPr>
        <p:sp>
          <p:nvSpPr>
            <p:cNvPr id="14" name="椭圆 53"/>
            <p:cNvSpPr/>
            <p:nvPr/>
          </p:nvSpPr>
          <p:spPr>
            <a:xfrm>
              <a:off x="5252030" y="2008764"/>
              <a:ext cx="809336" cy="809336"/>
            </a:xfrm>
            <a:prstGeom prst="hexagon">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defTabSz="913765">
                <a:spcBef>
                  <a:spcPts val="0"/>
                </a:spcBef>
                <a:spcAft>
                  <a:spcPts val="0"/>
                </a:spcAft>
                <a:defRPr/>
              </a:pPr>
              <a:endParaRPr lang="zh-CN" altLang="en-US" kern="0">
                <a:cs typeface="+mn-ea"/>
                <a:sym typeface="+mn-lt"/>
              </a:endParaRPr>
            </a:p>
          </p:txBody>
        </p:sp>
        <p:sp>
          <p:nvSpPr>
            <p:cNvPr id="15" name="椭圆 54"/>
            <p:cNvSpPr/>
            <p:nvPr/>
          </p:nvSpPr>
          <p:spPr>
            <a:xfrm>
              <a:off x="5269270" y="2029388"/>
              <a:ext cx="769580" cy="769580"/>
            </a:xfrm>
            <a:prstGeom prst="hexagon">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16" name="组合 15"/>
          <p:cNvGrpSpPr/>
          <p:nvPr/>
        </p:nvGrpSpPr>
        <p:grpSpPr>
          <a:xfrm>
            <a:off x="2251573" y="1602419"/>
            <a:ext cx="1244420" cy="1110482"/>
            <a:chOff x="5252030" y="2008764"/>
            <a:chExt cx="809336" cy="809336"/>
          </a:xfrm>
          <a:solidFill>
            <a:srgbClr val="005A9E"/>
          </a:solidFill>
        </p:grpSpPr>
        <p:sp>
          <p:nvSpPr>
            <p:cNvPr id="17" name="椭圆 47"/>
            <p:cNvSpPr/>
            <p:nvPr/>
          </p:nvSpPr>
          <p:spPr>
            <a:xfrm>
              <a:off x="5252030" y="2008764"/>
              <a:ext cx="809336" cy="809336"/>
            </a:xfrm>
            <a:prstGeom prst="hexagon">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defTabSz="913765">
                <a:spcBef>
                  <a:spcPts val="0"/>
                </a:spcBef>
                <a:spcAft>
                  <a:spcPts val="0"/>
                </a:spcAft>
                <a:defRPr/>
              </a:pPr>
              <a:endParaRPr lang="zh-CN" altLang="en-US" kern="0">
                <a:cs typeface="+mn-ea"/>
                <a:sym typeface="+mn-lt"/>
              </a:endParaRPr>
            </a:p>
          </p:txBody>
        </p:sp>
        <p:sp>
          <p:nvSpPr>
            <p:cNvPr id="18" name="椭圆 48"/>
            <p:cNvSpPr/>
            <p:nvPr/>
          </p:nvSpPr>
          <p:spPr>
            <a:xfrm>
              <a:off x="5269270" y="2029388"/>
              <a:ext cx="769580" cy="769580"/>
            </a:xfrm>
            <a:prstGeom prst="hexagon">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cxnSp>
        <p:nvCxnSpPr>
          <p:cNvPr id="19" name="直接连接符 13"/>
          <p:cNvCxnSpPr>
            <a:cxnSpLocks noChangeShapeType="1"/>
          </p:cNvCxnSpPr>
          <p:nvPr/>
        </p:nvCxnSpPr>
        <p:spPr bwMode="auto">
          <a:xfrm flipV="1">
            <a:off x="2030829" y="2550922"/>
            <a:ext cx="400002" cy="502519"/>
          </a:xfrm>
          <a:prstGeom prst="line">
            <a:avLst/>
          </a:prstGeom>
          <a:noFill/>
          <a:ln w="28575">
            <a:solidFill>
              <a:schemeClr val="tx1"/>
            </a:solidFill>
            <a:miter lim="800000"/>
          </a:ln>
          <a:extLst>
            <a:ext uri="{909E8E84-426E-40DD-AFC4-6F175D3DCCD1}">
              <a14:hiddenFill xmlns:a14="http://schemas.microsoft.com/office/drawing/2010/main">
                <a:noFill/>
              </a14:hiddenFill>
            </a:ext>
          </a:extLst>
        </p:spPr>
      </p:cxnSp>
      <p:cxnSp>
        <p:nvCxnSpPr>
          <p:cNvPr id="20" name="直接连接符 17"/>
          <p:cNvCxnSpPr>
            <a:cxnSpLocks noChangeShapeType="1"/>
          </p:cNvCxnSpPr>
          <p:nvPr/>
        </p:nvCxnSpPr>
        <p:spPr bwMode="auto">
          <a:xfrm>
            <a:off x="3406006" y="2413668"/>
            <a:ext cx="681116" cy="491134"/>
          </a:xfrm>
          <a:prstGeom prst="line">
            <a:avLst/>
          </a:prstGeom>
          <a:noFill/>
          <a:ln w="28575">
            <a:solidFill>
              <a:schemeClr val="tx1"/>
            </a:solidFill>
            <a:miter lim="800000"/>
          </a:ln>
          <a:extLst>
            <a:ext uri="{909E8E84-426E-40DD-AFC4-6F175D3DCCD1}">
              <a14:hiddenFill xmlns:a14="http://schemas.microsoft.com/office/drawing/2010/main">
                <a:noFill/>
              </a14:hiddenFill>
            </a:ext>
          </a:extLst>
        </p:spPr>
      </p:cxnSp>
      <p:cxnSp>
        <p:nvCxnSpPr>
          <p:cNvPr id="21" name="直接连接符 23"/>
          <p:cNvCxnSpPr>
            <a:cxnSpLocks noChangeShapeType="1"/>
            <a:endCxn id="31" idx="1"/>
          </p:cNvCxnSpPr>
          <p:nvPr/>
        </p:nvCxnSpPr>
        <p:spPr bwMode="auto">
          <a:xfrm>
            <a:off x="1044524" y="2659222"/>
            <a:ext cx="886549" cy="951901"/>
          </a:xfrm>
          <a:prstGeom prst="line">
            <a:avLst/>
          </a:prstGeom>
          <a:noFill/>
          <a:ln w="28575">
            <a:solidFill>
              <a:schemeClr val="tx1"/>
            </a:solidFill>
            <a:miter lim="800000"/>
          </a:ln>
          <a:extLst>
            <a:ext uri="{909E8E84-426E-40DD-AFC4-6F175D3DCCD1}">
              <a14:hiddenFill xmlns:a14="http://schemas.microsoft.com/office/drawing/2010/main">
                <a:noFill/>
              </a14:hiddenFill>
            </a:ext>
          </a:extLst>
        </p:spPr>
      </p:cxnSp>
      <p:cxnSp>
        <p:nvCxnSpPr>
          <p:cNvPr id="22" name="直接连接符 43"/>
          <p:cNvCxnSpPr>
            <a:cxnSpLocks noChangeShapeType="1"/>
          </p:cNvCxnSpPr>
          <p:nvPr/>
        </p:nvCxnSpPr>
        <p:spPr bwMode="auto">
          <a:xfrm flipV="1">
            <a:off x="3785691" y="3733296"/>
            <a:ext cx="301430" cy="278279"/>
          </a:xfrm>
          <a:prstGeom prst="line">
            <a:avLst/>
          </a:prstGeom>
          <a:noFill/>
          <a:ln w="28575">
            <a:solidFill>
              <a:schemeClr val="tx1"/>
            </a:solidFill>
            <a:miter lim="800000"/>
          </a:ln>
          <a:extLst>
            <a:ext uri="{909E8E84-426E-40DD-AFC4-6F175D3DCCD1}">
              <a14:hiddenFill xmlns:a14="http://schemas.microsoft.com/office/drawing/2010/main">
                <a:noFill/>
              </a14:hiddenFill>
            </a:ext>
          </a:extLst>
        </p:spPr>
      </p:cxnSp>
      <p:grpSp>
        <p:nvGrpSpPr>
          <p:cNvPr id="23" name="组合 22"/>
          <p:cNvGrpSpPr/>
          <p:nvPr/>
        </p:nvGrpSpPr>
        <p:grpSpPr>
          <a:xfrm>
            <a:off x="7359331" y="1946140"/>
            <a:ext cx="1101101" cy="713082"/>
            <a:chOff x="304794" y="270081"/>
            <a:chExt cx="4464752" cy="4403519"/>
          </a:xfrm>
          <a:effectLst>
            <a:outerShdw blurRad="444500" dist="254000" dir="8100000" algn="tr" rotWithShape="0">
              <a:prstClr val="black">
                <a:alpha val="50000"/>
              </a:prstClr>
            </a:outerShdw>
          </a:effectLst>
        </p:grpSpPr>
        <p:sp>
          <p:nvSpPr>
            <p:cNvPr id="24" name="同心圆 19"/>
            <p:cNvSpPr/>
            <p:nvPr/>
          </p:nvSpPr>
          <p:spPr>
            <a:xfrm>
              <a:off x="304800" y="673100"/>
              <a:ext cx="4000500" cy="4000500"/>
            </a:xfrm>
            <a:prstGeom prst="hexagon">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a:solidFill>
                  <a:schemeClr val="tx1"/>
                </a:solidFill>
                <a:cs typeface="+mn-ea"/>
                <a:sym typeface="+mn-lt"/>
              </a:endParaRPr>
            </a:p>
          </p:txBody>
        </p:sp>
        <p:sp>
          <p:nvSpPr>
            <p:cNvPr id="25" name="椭圆 20"/>
            <p:cNvSpPr/>
            <p:nvPr/>
          </p:nvSpPr>
          <p:spPr>
            <a:xfrm>
              <a:off x="304794" y="270081"/>
              <a:ext cx="4464752" cy="4316198"/>
            </a:xfrm>
            <a:prstGeom prst="hexagon">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200" dirty="0" smtClean="0">
                  <a:solidFill>
                    <a:schemeClr val="tx1"/>
                  </a:solidFill>
                  <a:cs typeface="+mn-ea"/>
                  <a:sym typeface="+mn-lt"/>
                </a:rPr>
                <a:t>持续</a:t>
              </a:r>
              <a:r>
                <a:rPr lang="zh-CN" altLang="en-US" sz="1200" dirty="0" smtClean="0">
                  <a:solidFill>
                    <a:schemeClr val="tx1"/>
                  </a:solidFill>
                  <a:cs typeface="+mn-ea"/>
                  <a:sym typeface="+mn-lt"/>
                </a:rPr>
                <a:t>思考</a:t>
              </a:r>
              <a:endParaRPr lang="en-US" altLang="zh-CN" sz="1200" dirty="0" smtClean="0">
                <a:solidFill>
                  <a:schemeClr val="tx1"/>
                </a:solidFill>
                <a:cs typeface="+mn-ea"/>
                <a:sym typeface="+mn-lt"/>
              </a:endParaRPr>
            </a:p>
            <a:p>
              <a:pPr algn="ctr"/>
              <a:r>
                <a:rPr lang="zh-CN" altLang="en-US" sz="1200" dirty="0" smtClean="0">
                  <a:solidFill>
                    <a:schemeClr val="tx1"/>
                  </a:solidFill>
                  <a:cs typeface="+mn-ea"/>
                  <a:sym typeface="+mn-lt"/>
                </a:rPr>
                <a:t>温故知新</a:t>
              </a:r>
              <a:endParaRPr lang="zh-CN" altLang="en-US" sz="1200" dirty="0">
                <a:solidFill>
                  <a:schemeClr val="tx1"/>
                </a:solidFill>
                <a:cs typeface="+mn-ea"/>
                <a:sym typeface="+mn-lt"/>
              </a:endParaRPr>
            </a:p>
          </p:txBody>
        </p:sp>
      </p:grpSp>
      <p:grpSp>
        <p:nvGrpSpPr>
          <p:cNvPr id="26" name="组合 25"/>
          <p:cNvGrpSpPr/>
          <p:nvPr/>
        </p:nvGrpSpPr>
        <p:grpSpPr>
          <a:xfrm>
            <a:off x="3887730" y="2825763"/>
            <a:ext cx="1226186" cy="1094211"/>
            <a:chOff x="304800" y="673100"/>
            <a:chExt cx="4000500" cy="4000500"/>
          </a:xfrm>
          <a:effectLst>
            <a:outerShdw blurRad="444500" dist="254000" dir="8100000" algn="tr" rotWithShape="0">
              <a:prstClr val="black">
                <a:alpha val="50000"/>
              </a:prstClr>
            </a:outerShdw>
          </a:effectLst>
        </p:grpSpPr>
        <p:sp>
          <p:nvSpPr>
            <p:cNvPr id="27" name="同心圆 23"/>
            <p:cNvSpPr/>
            <p:nvPr/>
          </p:nvSpPr>
          <p:spPr>
            <a:xfrm>
              <a:off x="304800" y="673100"/>
              <a:ext cx="4000500" cy="4000500"/>
            </a:xfrm>
            <a:prstGeom prst="hexagon">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28" name="椭圆 24"/>
            <p:cNvSpPr/>
            <p:nvPr/>
          </p:nvSpPr>
          <p:spPr>
            <a:xfrm>
              <a:off x="392112" y="760412"/>
              <a:ext cx="3825874" cy="3825874"/>
            </a:xfrm>
            <a:prstGeom prst="hexagon">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grpSp>
        <p:nvGrpSpPr>
          <p:cNvPr id="29" name="组合 28"/>
          <p:cNvGrpSpPr/>
          <p:nvPr/>
        </p:nvGrpSpPr>
        <p:grpSpPr>
          <a:xfrm>
            <a:off x="1268068" y="2854434"/>
            <a:ext cx="866876" cy="773573"/>
            <a:chOff x="304800" y="673100"/>
            <a:chExt cx="4000500" cy="4000500"/>
          </a:xfrm>
          <a:effectLst>
            <a:outerShdw blurRad="444500" dist="254000" dir="8100000" algn="tr" rotWithShape="0">
              <a:prstClr val="black">
                <a:alpha val="50000"/>
              </a:prstClr>
            </a:outerShdw>
          </a:effectLst>
        </p:grpSpPr>
        <p:sp>
          <p:nvSpPr>
            <p:cNvPr id="30" name="同心圆 27"/>
            <p:cNvSpPr/>
            <p:nvPr/>
          </p:nvSpPr>
          <p:spPr>
            <a:xfrm>
              <a:off x="304800" y="673100"/>
              <a:ext cx="4000500" cy="4000500"/>
            </a:xfrm>
            <a:prstGeom prst="hexagon">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sp>
          <p:nvSpPr>
            <p:cNvPr id="31" name="椭圆 28"/>
            <p:cNvSpPr/>
            <p:nvPr/>
          </p:nvSpPr>
          <p:spPr>
            <a:xfrm>
              <a:off x="392112" y="760412"/>
              <a:ext cx="3825874" cy="3825874"/>
            </a:xfrm>
            <a:prstGeom prst="hexagon">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cs typeface="+mn-ea"/>
                <a:sym typeface="+mn-lt"/>
              </a:endParaRPr>
            </a:p>
          </p:txBody>
        </p:sp>
      </p:grpSp>
      <p:sp>
        <p:nvSpPr>
          <p:cNvPr id="32" name="文本框 37"/>
          <p:cNvSpPr>
            <a:spLocks noChangeArrowheads="1"/>
          </p:cNvSpPr>
          <p:nvPr/>
        </p:nvSpPr>
        <p:spPr bwMode="auto">
          <a:xfrm>
            <a:off x="5535814" y="1256764"/>
            <a:ext cx="1313136" cy="1107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18" tIns="45709" rIns="91418" bIns="45709">
            <a:spAutoFit/>
          </a:bodyPr>
          <a:lstStyle>
            <a:lvl1pPr>
              <a:spcBef>
                <a:spcPct val="20000"/>
              </a:spcBef>
              <a:buFont typeface="Arial" panose="020B0604020202090204" pitchFamily="34" charset="0"/>
              <a:buChar char="•"/>
              <a:defRPr sz="3200">
                <a:solidFill>
                  <a:schemeClr val="tx1"/>
                </a:solidFill>
                <a:latin typeface="微软雅黑" panose="020B0503020204020204" pitchFamily="34" charset="-122"/>
                <a:ea typeface="微软雅黑" panose="020B0503020204020204"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anose="020B0503020204020204" pitchFamily="34" charset="-122"/>
                <a:ea typeface="微软雅黑" panose="020B0503020204020204"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anose="020B0503020204020204" pitchFamily="34" charset="-122"/>
                <a:ea typeface="微软雅黑" panose="020B0503020204020204"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9pPr>
          </a:lstStyle>
          <a:p>
            <a:pPr algn="ctr" eaLnBrk="1" hangingPunct="1">
              <a:spcBef>
                <a:spcPct val="0"/>
              </a:spcBef>
              <a:buFont typeface="Arial" panose="020B0604020202090204" pitchFamily="34" charset="0"/>
              <a:buNone/>
            </a:pPr>
            <a:r>
              <a:rPr lang="zh-CN" altLang="en-US" sz="2200" dirty="0" smtClean="0">
                <a:solidFill>
                  <a:schemeClr val="bg1"/>
                </a:solidFill>
                <a:latin typeface="+mn-lt"/>
                <a:ea typeface="+mn-ea"/>
                <a:cs typeface="+mn-ea"/>
                <a:sym typeface="+mn-lt"/>
              </a:rPr>
              <a:t>不断实战</a:t>
            </a:r>
            <a:endParaRPr lang="en-US" altLang="zh-CN" sz="2200" dirty="0" smtClean="0">
              <a:solidFill>
                <a:schemeClr val="bg1"/>
              </a:solidFill>
              <a:latin typeface="+mn-lt"/>
              <a:ea typeface="+mn-ea"/>
              <a:cs typeface="+mn-ea"/>
              <a:sym typeface="+mn-lt"/>
            </a:endParaRPr>
          </a:p>
          <a:p>
            <a:pPr algn="ctr" eaLnBrk="1" hangingPunct="1">
              <a:spcBef>
                <a:spcPct val="0"/>
              </a:spcBef>
              <a:buFont typeface="Arial" panose="020B0604020202090204" pitchFamily="34" charset="0"/>
              <a:buNone/>
            </a:pPr>
            <a:r>
              <a:rPr lang="zh-CN" altLang="en-US" sz="2200" dirty="0" smtClean="0">
                <a:solidFill>
                  <a:schemeClr val="bg1"/>
                </a:solidFill>
                <a:latin typeface="+mn-lt"/>
                <a:ea typeface="+mn-ea"/>
                <a:cs typeface="+mn-ea"/>
                <a:sym typeface="+mn-lt"/>
              </a:rPr>
              <a:t>持续学习</a:t>
            </a:r>
            <a:endParaRPr lang="en-US" altLang="zh-CN" sz="2200" dirty="0" smtClean="0">
              <a:solidFill>
                <a:schemeClr val="bg1"/>
              </a:solidFill>
              <a:latin typeface="+mn-lt"/>
              <a:ea typeface="+mn-ea"/>
              <a:cs typeface="+mn-ea"/>
              <a:sym typeface="+mn-lt"/>
            </a:endParaRPr>
          </a:p>
          <a:p>
            <a:pPr algn="ctr" eaLnBrk="1" hangingPunct="1">
              <a:spcBef>
                <a:spcPct val="0"/>
              </a:spcBef>
              <a:buFont typeface="Arial" panose="020B0604020202090204" pitchFamily="34" charset="0"/>
              <a:buNone/>
            </a:pPr>
            <a:r>
              <a:rPr lang="zh-CN" altLang="en-US" sz="2200" dirty="0" smtClean="0">
                <a:solidFill>
                  <a:schemeClr val="bg1"/>
                </a:solidFill>
                <a:latin typeface="+mn-lt"/>
                <a:ea typeface="+mn-ea"/>
                <a:cs typeface="+mn-ea"/>
                <a:sym typeface="+mn-lt"/>
              </a:rPr>
              <a:t>阅读源码</a:t>
            </a:r>
            <a:endParaRPr lang="zh-CN" altLang="en-US" sz="2200" dirty="0">
              <a:solidFill>
                <a:schemeClr val="bg1"/>
              </a:solidFill>
              <a:latin typeface="+mn-lt"/>
              <a:ea typeface="+mn-ea"/>
              <a:cs typeface="+mn-ea"/>
              <a:sym typeface="+mn-lt"/>
            </a:endParaRPr>
          </a:p>
        </p:txBody>
      </p:sp>
      <p:sp>
        <p:nvSpPr>
          <p:cNvPr id="33" name="文本框 37"/>
          <p:cNvSpPr>
            <a:spLocks noChangeArrowheads="1"/>
          </p:cNvSpPr>
          <p:nvPr/>
        </p:nvSpPr>
        <p:spPr bwMode="auto">
          <a:xfrm>
            <a:off x="3921201" y="3000774"/>
            <a:ext cx="1159247" cy="6770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18" tIns="45709" rIns="91418" bIns="45709">
            <a:spAutoFit/>
          </a:bodyPr>
          <a:lstStyle>
            <a:lvl1pPr>
              <a:spcBef>
                <a:spcPct val="20000"/>
              </a:spcBef>
              <a:buFont typeface="Arial" panose="020B0604020202090204" pitchFamily="34" charset="0"/>
              <a:buChar char="•"/>
              <a:defRPr sz="3200">
                <a:solidFill>
                  <a:schemeClr val="tx1"/>
                </a:solidFill>
                <a:latin typeface="微软雅黑" panose="020B0503020204020204" pitchFamily="34" charset="-122"/>
                <a:ea typeface="微软雅黑" panose="020B0503020204020204"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anose="020B0503020204020204" pitchFamily="34" charset="-122"/>
                <a:ea typeface="微软雅黑" panose="020B0503020204020204"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anose="020B0503020204020204" pitchFamily="34" charset="-122"/>
                <a:ea typeface="微软雅黑" panose="020B0503020204020204"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9pPr>
          </a:lstStyle>
          <a:p>
            <a:pPr algn="ctr" eaLnBrk="1" hangingPunct="1">
              <a:spcBef>
                <a:spcPct val="0"/>
              </a:spcBef>
              <a:buFont typeface="Arial" panose="020B0604020202090204" pitchFamily="34" charset="0"/>
              <a:buNone/>
            </a:pPr>
            <a:r>
              <a:rPr lang="zh-CN" altLang="en-US" sz="1900" dirty="0" smtClean="0">
                <a:latin typeface="+mn-lt"/>
                <a:ea typeface="+mn-ea"/>
                <a:cs typeface="+mn-ea"/>
                <a:sym typeface="+mn-lt"/>
              </a:rPr>
              <a:t>观看视频</a:t>
            </a:r>
            <a:endParaRPr lang="en-US" altLang="zh-CN" sz="1900" dirty="0" smtClean="0">
              <a:latin typeface="+mn-lt"/>
              <a:ea typeface="+mn-ea"/>
              <a:cs typeface="+mn-ea"/>
              <a:sym typeface="+mn-lt"/>
            </a:endParaRPr>
          </a:p>
          <a:p>
            <a:pPr algn="ctr" eaLnBrk="1" hangingPunct="1">
              <a:spcBef>
                <a:spcPct val="0"/>
              </a:spcBef>
              <a:buFont typeface="Arial" panose="020B0604020202090204" pitchFamily="34" charset="0"/>
              <a:buNone/>
            </a:pPr>
            <a:r>
              <a:rPr lang="zh-CN" altLang="en-US" sz="1900" dirty="0" smtClean="0">
                <a:latin typeface="+mn-lt"/>
                <a:ea typeface="+mn-ea"/>
                <a:cs typeface="+mn-ea"/>
                <a:sym typeface="+mn-lt"/>
              </a:rPr>
              <a:t>全面深入</a:t>
            </a:r>
            <a:endParaRPr lang="zh-CN" altLang="en-US" sz="1900" dirty="0">
              <a:latin typeface="+mn-lt"/>
              <a:ea typeface="+mn-ea"/>
              <a:cs typeface="+mn-ea"/>
              <a:sym typeface="+mn-lt"/>
            </a:endParaRPr>
          </a:p>
        </p:txBody>
      </p:sp>
      <p:sp>
        <p:nvSpPr>
          <p:cNvPr id="34" name="文本框 37"/>
          <p:cNvSpPr>
            <a:spLocks noChangeArrowheads="1"/>
          </p:cNvSpPr>
          <p:nvPr/>
        </p:nvSpPr>
        <p:spPr bwMode="auto">
          <a:xfrm>
            <a:off x="2270606" y="1792291"/>
            <a:ext cx="1159247" cy="6770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18" tIns="45709" rIns="91418" bIns="45709">
            <a:spAutoFit/>
          </a:bodyPr>
          <a:lstStyle>
            <a:lvl1pPr>
              <a:spcBef>
                <a:spcPct val="20000"/>
              </a:spcBef>
              <a:buFont typeface="Arial" panose="020B0604020202090204" pitchFamily="34" charset="0"/>
              <a:buChar char="•"/>
              <a:defRPr sz="3200">
                <a:solidFill>
                  <a:schemeClr val="tx1"/>
                </a:solidFill>
                <a:latin typeface="微软雅黑" panose="020B0503020204020204" pitchFamily="34" charset="-122"/>
                <a:ea typeface="微软雅黑" panose="020B0503020204020204"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anose="020B0503020204020204" pitchFamily="34" charset="-122"/>
                <a:ea typeface="微软雅黑" panose="020B0503020204020204"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anose="020B0503020204020204" pitchFamily="34" charset="-122"/>
                <a:ea typeface="微软雅黑" panose="020B0503020204020204"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9pPr>
          </a:lstStyle>
          <a:p>
            <a:pPr algn="ctr" eaLnBrk="1" hangingPunct="1">
              <a:spcBef>
                <a:spcPct val="0"/>
              </a:spcBef>
              <a:buFont typeface="Arial" panose="020B0604020202090204" pitchFamily="34" charset="0"/>
              <a:buNone/>
            </a:pPr>
            <a:r>
              <a:rPr lang="zh-CN" altLang="en-US" sz="1900" dirty="0" smtClean="0">
                <a:solidFill>
                  <a:schemeClr val="bg1"/>
                </a:solidFill>
                <a:latin typeface="+mn-lt"/>
                <a:ea typeface="+mn-ea"/>
                <a:cs typeface="+mn-ea"/>
                <a:sym typeface="+mn-lt"/>
              </a:rPr>
              <a:t>阅读书籍</a:t>
            </a:r>
            <a:endParaRPr lang="en-US" altLang="zh-CN" sz="1900" dirty="0" smtClean="0">
              <a:solidFill>
                <a:schemeClr val="bg1"/>
              </a:solidFill>
              <a:latin typeface="+mn-lt"/>
              <a:ea typeface="+mn-ea"/>
              <a:cs typeface="+mn-ea"/>
              <a:sym typeface="+mn-lt"/>
            </a:endParaRPr>
          </a:p>
          <a:p>
            <a:pPr algn="ctr" eaLnBrk="1" hangingPunct="1">
              <a:spcBef>
                <a:spcPct val="0"/>
              </a:spcBef>
              <a:buFont typeface="Arial" panose="020B0604020202090204" pitchFamily="34" charset="0"/>
              <a:buNone/>
            </a:pPr>
            <a:r>
              <a:rPr lang="zh-CN" altLang="en-US" sz="1900" dirty="0" smtClean="0">
                <a:solidFill>
                  <a:schemeClr val="bg1"/>
                </a:solidFill>
                <a:latin typeface="+mn-lt"/>
                <a:ea typeface="+mn-ea"/>
                <a:cs typeface="+mn-ea"/>
                <a:sym typeface="+mn-lt"/>
              </a:rPr>
              <a:t>初步了解</a:t>
            </a:r>
            <a:endParaRPr lang="zh-CN" altLang="en-US" sz="1900" dirty="0">
              <a:solidFill>
                <a:schemeClr val="bg1"/>
              </a:solidFill>
              <a:latin typeface="+mn-lt"/>
              <a:ea typeface="+mn-ea"/>
              <a:cs typeface="+mn-ea"/>
              <a:sym typeface="+mn-lt"/>
            </a:endParaRPr>
          </a:p>
        </p:txBody>
      </p:sp>
      <p:sp>
        <p:nvSpPr>
          <p:cNvPr id="35" name="文本框 37"/>
          <p:cNvSpPr>
            <a:spLocks noChangeArrowheads="1"/>
          </p:cNvSpPr>
          <p:nvPr/>
        </p:nvSpPr>
        <p:spPr bwMode="auto">
          <a:xfrm>
            <a:off x="1378367" y="2987620"/>
            <a:ext cx="646286" cy="46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1418" tIns="45709" rIns="91418" bIns="45709">
            <a:spAutoFit/>
          </a:bodyPr>
          <a:lstStyle>
            <a:lvl1pPr>
              <a:spcBef>
                <a:spcPct val="20000"/>
              </a:spcBef>
              <a:buFont typeface="Arial" panose="020B0604020202090204" pitchFamily="34" charset="0"/>
              <a:buChar char="•"/>
              <a:defRPr sz="3200">
                <a:solidFill>
                  <a:schemeClr val="tx1"/>
                </a:solidFill>
                <a:latin typeface="微软雅黑" panose="020B0503020204020204" pitchFamily="34" charset="-122"/>
                <a:ea typeface="微软雅黑" panose="020B0503020204020204"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anose="020B0503020204020204" pitchFamily="34" charset="-122"/>
                <a:ea typeface="微软雅黑" panose="020B0503020204020204"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anose="020B0503020204020204" pitchFamily="34" charset="-122"/>
                <a:ea typeface="微软雅黑" panose="020B0503020204020204"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9pPr>
          </a:lstStyle>
          <a:p>
            <a:pPr algn="ctr" eaLnBrk="1" hangingPunct="1">
              <a:spcBef>
                <a:spcPct val="0"/>
              </a:spcBef>
              <a:buFont typeface="Arial" panose="020B0604020202090204" pitchFamily="34" charset="0"/>
              <a:buNone/>
            </a:pPr>
            <a:r>
              <a:rPr lang="zh-CN" altLang="en-US" sz="1200" dirty="0" smtClean="0">
                <a:latin typeface="+mn-lt"/>
                <a:ea typeface="+mn-ea"/>
                <a:cs typeface="+mn-ea"/>
                <a:sym typeface="+mn-lt"/>
              </a:rPr>
              <a:t>测试环</a:t>
            </a:r>
            <a:endParaRPr lang="en-US" altLang="zh-CN" sz="1200" dirty="0" smtClean="0">
              <a:latin typeface="+mn-lt"/>
              <a:ea typeface="+mn-ea"/>
              <a:cs typeface="+mn-ea"/>
              <a:sym typeface="+mn-lt"/>
            </a:endParaRPr>
          </a:p>
          <a:p>
            <a:pPr algn="ctr" eaLnBrk="1" hangingPunct="1">
              <a:spcBef>
                <a:spcPct val="0"/>
              </a:spcBef>
              <a:buFont typeface="Arial" panose="020B0604020202090204" pitchFamily="34" charset="0"/>
              <a:buNone/>
            </a:pPr>
            <a:r>
              <a:rPr lang="zh-CN" altLang="en-US" sz="1200" dirty="0" smtClean="0">
                <a:latin typeface="+mn-lt"/>
                <a:ea typeface="+mn-ea"/>
                <a:cs typeface="+mn-ea"/>
                <a:sym typeface="+mn-lt"/>
              </a:rPr>
              <a:t>境体验</a:t>
            </a:r>
            <a:endParaRPr lang="en-US" altLang="zh-CN" sz="1200" dirty="0">
              <a:latin typeface="+mn-lt"/>
              <a:ea typeface="+mn-ea"/>
              <a:cs typeface="+mn-ea"/>
              <a:sym typeface="+mn-lt"/>
            </a:endParaRPr>
          </a:p>
        </p:txBody>
      </p:sp>
      <p:sp>
        <p:nvSpPr>
          <p:cNvPr id="36" name="矩形 76"/>
          <p:cNvSpPr>
            <a:spLocks noChangeArrowheads="1"/>
          </p:cNvSpPr>
          <p:nvPr/>
        </p:nvSpPr>
        <p:spPr bwMode="auto">
          <a:xfrm>
            <a:off x="1207708" y="3716045"/>
            <a:ext cx="1366070" cy="4195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7390" tIns="38696" rIns="77390" bIns="38696">
            <a:spAutoFit/>
          </a:bodyPr>
          <a:lstStyle>
            <a:lvl1pPr>
              <a:spcBef>
                <a:spcPct val="20000"/>
              </a:spcBef>
              <a:buFont typeface="Arial" panose="020B0604020202090204" pitchFamily="34" charset="0"/>
              <a:buChar char="•"/>
              <a:defRPr sz="3200">
                <a:solidFill>
                  <a:schemeClr val="tx1"/>
                </a:solidFill>
                <a:latin typeface="微软雅黑" panose="020B0503020204020204" pitchFamily="34" charset="-122"/>
                <a:ea typeface="微软雅黑" panose="020B0503020204020204"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anose="020B0503020204020204" pitchFamily="34" charset="-122"/>
                <a:ea typeface="微软雅黑" panose="020B0503020204020204"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anose="020B0503020204020204" pitchFamily="34" charset="-122"/>
                <a:ea typeface="微软雅黑" panose="020B0503020204020204"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9pPr>
          </a:lstStyle>
          <a:p>
            <a:pPr>
              <a:lnSpc>
                <a:spcPts val="1355"/>
              </a:lnSpc>
              <a:spcBef>
                <a:spcPct val="0"/>
              </a:spcBef>
              <a:buNone/>
            </a:pPr>
            <a:r>
              <a:rPr lang="zh-CN" altLang="en-US" sz="900" dirty="0" smtClean="0">
                <a:latin typeface="+mn-lt"/>
                <a:ea typeface="+mn-ea"/>
                <a:cs typeface="+mn-ea"/>
                <a:sym typeface="+mn-lt"/>
              </a:rPr>
              <a:t>去测试</a:t>
            </a:r>
            <a:r>
              <a:rPr lang="en-US" altLang="zh-CN" sz="900" dirty="0" smtClean="0">
                <a:latin typeface="+mn-lt"/>
                <a:ea typeface="+mn-ea"/>
                <a:cs typeface="+mn-ea"/>
                <a:sym typeface="+mn-lt"/>
              </a:rPr>
              <a:t>ES</a:t>
            </a:r>
            <a:endParaRPr lang="en-US" altLang="zh-CN" sz="900" dirty="0" smtClean="0">
              <a:latin typeface="+mn-lt"/>
              <a:ea typeface="+mn-ea"/>
              <a:cs typeface="+mn-ea"/>
              <a:sym typeface="+mn-lt"/>
            </a:endParaRPr>
          </a:p>
          <a:p>
            <a:pPr>
              <a:lnSpc>
                <a:spcPts val="1355"/>
              </a:lnSpc>
              <a:spcBef>
                <a:spcPct val="0"/>
              </a:spcBef>
              <a:buNone/>
            </a:pPr>
            <a:r>
              <a:rPr lang="zh-CN" altLang="en-US" sz="900" dirty="0" smtClean="0">
                <a:latin typeface="+mn-lt"/>
                <a:ea typeface="+mn-ea"/>
                <a:cs typeface="+mn-ea"/>
                <a:sym typeface="+mn-lt"/>
              </a:rPr>
              <a:t>官网</a:t>
            </a:r>
            <a:r>
              <a:rPr lang="en-US" altLang="zh-CN" sz="900" dirty="0" smtClean="0">
                <a:latin typeface="+mn-lt"/>
                <a:ea typeface="+mn-ea"/>
                <a:cs typeface="+mn-ea"/>
                <a:sym typeface="+mn-lt"/>
              </a:rPr>
              <a:t>API</a:t>
            </a:r>
            <a:r>
              <a:rPr lang="zh-CN" altLang="en-US" sz="900" dirty="0" smtClean="0">
                <a:latin typeface="+mn-lt"/>
                <a:ea typeface="+mn-ea"/>
                <a:cs typeface="+mn-ea"/>
                <a:sym typeface="+mn-lt"/>
              </a:rPr>
              <a:t>体验</a:t>
            </a:r>
            <a:endParaRPr lang="zh-CN" altLang="en-US" sz="900" dirty="0">
              <a:latin typeface="+mn-lt"/>
              <a:ea typeface="+mn-ea"/>
              <a:cs typeface="+mn-ea"/>
              <a:sym typeface="+mn-lt"/>
            </a:endParaRPr>
          </a:p>
        </p:txBody>
      </p:sp>
      <p:sp>
        <p:nvSpPr>
          <p:cNvPr id="37" name="矩形 80"/>
          <p:cNvSpPr>
            <a:spLocks noChangeArrowheads="1"/>
          </p:cNvSpPr>
          <p:nvPr/>
        </p:nvSpPr>
        <p:spPr bwMode="auto">
          <a:xfrm>
            <a:off x="2395840" y="2817671"/>
            <a:ext cx="1366070" cy="616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7390" tIns="38696" rIns="77390" bIns="38696">
            <a:spAutoFit/>
          </a:bodyPr>
          <a:lstStyle>
            <a:lvl1pPr>
              <a:spcBef>
                <a:spcPct val="20000"/>
              </a:spcBef>
              <a:buFont typeface="Arial" panose="020B0604020202090204" pitchFamily="34" charset="0"/>
              <a:buChar char="•"/>
              <a:defRPr sz="3200">
                <a:solidFill>
                  <a:schemeClr val="tx1"/>
                </a:solidFill>
                <a:latin typeface="微软雅黑" panose="020B0503020204020204" pitchFamily="34" charset="-122"/>
                <a:ea typeface="微软雅黑" panose="020B0503020204020204"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anose="020B0503020204020204" pitchFamily="34" charset="-122"/>
                <a:ea typeface="微软雅黑" panose="020B0503020204020204"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anose="020B0503020204020204" pitchFamily="34" charset="-122"/>
                <a:ea typeface="微软雅黑" panose="020B0503020204020204"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9pPr>
          </a:lstStyle>
          <a:p>
            <a:pPr>
              <a:lnSpc>
                <a:spcPts val="1355"/>
              </a:lnSpc>
              <a:spcBef>
                <a:spcPct val="0"/>
              </a:spcBef>
              <a:buNone/>
            </a:pPr>
            <a:r>
              <a:rPr lang="en-US" altLang="zh-CN" sz="900" dirty="0" err="1" smtClean="0">
                <a:latin typeface="+mn-lt"/>
                <a:ea typeface="+mn-ea"/>
                <a:cs typeface="+mn-ea"/>
                <a:sym typeface="+mn-lt"/>
              </a:rPr>
              <a:t>ElasticSearch</a:t>
            </a:r>
            <a:r>
              <a:rPr lang="zh-CN" altLang="en-US" sz="900" dirty="0" smtClean="0">
                <a:latin typeface="+mn-lt"/>
                <a:ea typeface="+mn-ea"/>
                <a:cs typeface="+mn-ea"/>
                <a:sym typeface="+mn-lt"/>
              </a:rPr>
              <a:t>源码解析和优化实战，偏基础，贴近官网</a:t>
            </a:r>
            <a:endParaRPr lang="zh-CN" altLang="en-US" sz="900" dirty="0">
              <a:latin typeface="+mn-lt"/>
              <a:ea typeface="+mn-ea"/>
              <a:cs typeface="+mn-ea"/>
              <a:sym typeface="+mn-lt"/>
            </a:endParaRPr>
          </a:p>
        </p:txBody>
      </p:sp>
      <p:sp>
        <p:nvSpPr>
          <p:cNvPr id="38" name="矩形 81"/>
          <p:cNvSpPr>
            <a:spLocks noChangeArrowheads="1"/>
          </p:cNvSpPr>
          <p:nvPr/>
        </p:nvSpPr>
        <p:spPr bwMode="auto">
          <a:xfrm>
            <a:off x="3962014" y="3959910"/>
            <a:ext cx="1366070" cy="616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7390" tIns="38696" rIns="77390" bIns="38696">
            <a:spAutoFit/>
          </a:bodyPr>
          <a:lstStyle>
            <a:lvl1pPr>
              <a:spcBef>
                <a:spcPct val="20000"/>
              </a:spcBef>
              <a:buFont typeface="Arial" panose="020B0604020202090204" pitchFamily="34" charset="0"/>
              <a:buChar char="•"/>
              <a:defRPr sz="3200">
                <a:solidFill>
                  <a:schemeClr val="tx1"/>
                </a:solidFill>
                <a:latin typeface="微软雅黑" panose="020B0503020204020204" pitchFamily="34" charset="-122"/>
                <a:ea typeface="微软雅黑" panose="020B0503020204020204"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anose="020B0503020204020204" pitchFamily="34" charset="-122"/>
                <a:ea typeface="微软雅黑" panose="020B0503020204020204"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anose="020B0503020204020204" pitchFamily="34" charset="-122"/>
                <a:ea typeface="微软雅黑" panose="020B0503020204020204"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9pPr>
          </a:lstStyle>
          <a:p>
            <a:pPr>
              <a:lnSpc>
                <a:spcPts val="1355"/>
              </a:lnSpc>
              <a:spcBef>
                <a:spcPct val="0"/>
              </a:spcBef>
              <a:buNone/>
            </a:pPr>
            <a:r>
              <a:rPr lang="zh-CN" altLang="en-US" sz="900" dirty="0" smtClean="0">
                <a:latin typeface="+mn-lt"/>
                <a:ea typeface="+mn-ea"/>
                <a:cs typeface="+mn-ea"/>
                <a:sym typeface="+mn-lt"/>
              </a:rPr>
              <a:t>极客时间，</a:t>
            </a:r>
            <a:r>
              <a:rPr lang="en-US" altLang="zh-CN" sz="900" dirty="0" err="1" smtClean="0">
                <a:latin typeface="+mn-lt"/>
                <a:ea typeface="+mn-ea"/>
                <a:cs typeface="+mn-ea"/>
                <a:sym typeface="+mn-lt"/>
              </a:rPr>
              <a:t>ebay</a:t>
            </a:r>
            <a:r>
              <a:rPr lang="zh-CN" altLang="en-US" sz="900" dirty="0" smtClean="0">
                <a:latin typeface="+mn-lt"/>
                <a:ea typeface="+mn-ea"/>
                <a:cs typeface="+mn-ea"/>
                <a:sym typeface="+mn-lt"/>
              </a:rPr>
              <a:t>阮一鸣实战课程，我买了可共享</a:t>
            </a:r>
            <a:endParaRPr lang="zh-CN" altLang="en-US" sz="900" dirty="0">
              <a:latin typeface="+mn-lt"/>
              <a:ea typeface="+mn-ea"/>
              <a:cs typeface="+mn-ea"/>
              <a:sym typeface="+mn-lt"/>
            </a:endParaRPr>
          </a:p>
        </p:txBody>
      </p:sp>
      <p:sp>
        <p:nvSpPr>
          <p:cNvPr id="39" name="矩形 82"/>
          <p:cNvSpPr>
            <a:spLocks noChangeArrowheads="1"/>
          </p:cNvSpPr>
          <p:nvPr/>
        </p:nvSpPr>
        <p:spPr bwMode="auto">
          <a:xfrm>
            <a:off x="5500632" y="2601526"/>
            <a:ext cx="1366070" cy="6167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7390" tIns="38696" rIns="77390" bIns="38696">
            <a:spAutoFit/>
          </a:bodyPr>
          <a:lstStyle>
            <a:lvl1pPr>
              <a:spcBef>
                <a:spcPct val="20000"/>
              </a:spcBef>
              <a:buFont typeface="Arial" panose="020B0604020202090204" pitchFamily="34" charset="0"/>
              <a:buChar char="•"/>
              <a:defRPr sz="3200">
                <a:solidFill>
                  <a:schemeClr val="tx1"/>
                </a:solidFill>
                <a:latin typeface="微软雅黑" panose="020B0503020204020204" pitchFamily="34" charset="-122"/>
                <a:ea typeface="微软雅黑" panose="020B0503020204020204" pitchFamily="34" charset="-122"/>
                <a:sym typeface="Calibri" pitchFamily="34" charset="0"/>
              </a:defRPr>
            </a:lvl1pPr>
            <a:lvl2pPr marL="742950" indent="-285750">
              <a:spcBef>
                <a:spcPct val="20000"/>
              </a:spcBef>
              <a:buFont typeface="Arial" panose="020B0604020202090204" pitchFamily="34" charset="0"/>
              <a:buChar char="–"/>
              <a:defRPr sz="2800">
                <a:solidFill>
                  <a:schemeClr val="tx1"/>
                </a:solidFill>
                <a:latin typeface="微软雅黑" panose="020B0503020204020204" pitchFamily="34" charset="-122"/>
                <a:ea typeface="微软雅黑" panose="020B0503020204020204" pitchFamily="34" charset="-122"/>
                <a:sym typeface="Calibri" pitchFamily="34" charset="0"/>
              </a:defRPr>
            </a:lvl2pPr>
            <a:lvl3pPr marL="1143000" indent="-228600">
              <a:spcBef>
                <a:spcPct val="20000"/>
              </a:spcBef>
              <a:buFont typeface="Arial" panose="020B0604020202090204" pitchFamily="34" charset="0"/>
              <a:buChar char="•"/>
              <a:defRPr sz="2400">
                <a:solidFill>
                  <a:schemeClr val="tx1"/>
                </a:solidFill>
                <a:latin typeface="微软雅黑" panose="020B0503020204020204" pitchFamily="34" charset="-122"/>
                <a:ea typeface="微软雅黑" panose="020B0503020204020204" pitchFamily="34" charset="-122"/>
                <a:sym typeface="Calibri" pitchFamily="34" charset="0"/>
              </a:defRPr>
            </a:lvl3pPr>
            <a:lvl4pPr marL="16002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4pPr>
            <a:lvl5pPr marL="2057400" indent="-228600">
              <a:spcBef>
                <a:spcPct val="20000"/>
              </a:spcBef>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5pPr>
            <a:lvl6pPr marL="25146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6pPr>
            <a:lvl7pPr marL="29718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7pPr>
            <a:lvl8pPr marL="34290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8pPr>
            <a:lvl9pPr marL="3886200" indent="-228600" eaLnBrk="0" fontAlgn="base" hangingPunct="0">
              <a:spcBef>
                <a:spcPct val="20000"/>
              </a:spcBef>
              <a:spcAft>
                <a:spcPct val="0"/>
              </a:spcAft>
              <a:buFont typeface="Arial" panose="020B0604020202090204" pitchFamily="34" charset="0"/>
              <a:buChar char="»"/>
              <a:defRPr sz="2000">
                <a:solidFill>
                  <a:schemeClr val="tx1"/>
                </a:solidFill>
                <a:latin typeface="微软雅黑" panose="020B0503020204020204" pitchFamily="34" charset="-122"/>
                <a:ea typeface="微软雅黑" panose="020B0503020204020204" pitchFamily="34" charset="-122"/>
                <a:sym typeface="Calibri" pitchFamily="34" charset="0"/>
              </a:defRPr>
            </a:lvl9pPr>
          </a:lstStyle>
          <a:p>
            <a:pPr>
              <a:lnSpc>
                <a:spcPts val="1355"/>
              </a:lnSpc>
              <a:spcBef>
                <a:spcPct val="0"/>
              </a:spcBef>
              <a:buNone/>
            </a:pPr>
            <a:r>
              <a:rPr lang="zh-CN" altLang="en-US" sz="900" dirty="0">
                <a:latin typeface="+mn-lt"/>
                <a:ea typeface="+mn-ea"/>
                <a:cs typeface="+mn-ea"/>
                <a:sym typeface="+mn-lt"/>
              </a:rPr>
              <a:t>官</a:t>
            </a:r>
            <a:r>
              <a:rPr lang="zh-CN" altLang="en-US" sz="900" dirty="0" smtClean="0">
                <a:latin typeface="+mn-lt"/>
                <a:ea typeface="+mn-ea"/>
                <a:cs typeface="+mn-ea"/>
                <a:sym typeface="+mn-lt"/>
              </a:rPr>
              <a:t>网，中文官网，源码，</a:t>
            </a:r>
            <a:endParaRPr lang="en-US" altLang="zh-CN" sz="900" dirty="0" smtClean="0">
              <a:latin typeface="+mn-lt"/>
              <a:ea typeface="+mn-ea"/>
              <a:cs typeface="+mn-ea"/>
              <a:sym typeface="+mn-lt"/>
            </a:endParaRPr>
          </a:p>
          <a:p>
            <a:pPr>
              <a:lnSpc>
                <a:spcPts val="1355"/>
              </a:lnSpc>
              <a:spcBef>
                <a:spcPct val="0"/>
              </a:spcBef>
              <a:buNone/>
            </a:pPr>
            <a:r>
              <a:rPr lang="en-US" altLang="zh-CN" sz="900" dirty="0" err="1" smtClean="0">
                <a:latin typeface="+mn-lt"/>
                <a:ea typeface="+mn-ea"/>
                <a:cs typeface="+mn-ea"/>
                <a:sym typeface="+mn-lt"/>
              </a:rPr>
              <a:t>Lucene</a:t>
            </a:r>
            <a:r>
              <a:rPr lang="zh-CN" altLang="en-US" sz="900" dirty="0" smtClean="0">
                <a:latin typeface="+mn-lt"/>
                <a:ea typeface="+mn-ea"/>
                <a:cs typeface="+mn-ea"/>
                <a:sym typeface="+mn-lt"/>
              </a:rPr>
              <a:t>实战，优秀博客</a:t>
            </a:r>
            <a:r>
              <a:rPr lang="en-US" altLang="zh-CN" sz="900" dirty="0" smtClean="0">
                <a:latin typeface="+mn-lt"/>
                <a:ea typeface="+mn-ea"/>
                <a:cs typeface="+mn-ea"/>
                <a:sym typeface="+mn-lt"/>
              </a:rPr>
              <a:t>(</a:t>
            </a:r>
            <a:r>
              <a:rPr lang="zh-CN" altLang="en-US" sz="900" dirty="0" smtClean="0">
                <a:latin typeface="+mn-lt"/>
                <a:ea typeface="+mn-ea"/>
                <a:cs typeface="+mn-ea"/>
                <a:sym typeface="+mn-lt"/>
              </a:rPr>
              <a:t>铭毅天下</a:t>
            </a:r>
            <a:r>
              <a:rPr lang="en-US" altLang="zh-CN" sz="900" dirty="0" smtClean="0">
                <a:latin typeface="+mn-lt"/>
                <a:ea typeface="+mn-ea"/>
                <a:cs typeface="+mn-ea"/>
                <a:sym typeface="+mn-lt"/>
              </a:rPr>
              <a:t>)</a:t>
            </a:r>
            <a:endParaRPr lang="zh-CN" altLang="en-US" sz="900" dirty="0">
              <a:latin typeface="+mn-lt"/>
              <a:ea typeface="+mn-ea"/>
              <a:cs typeface="+mn-ea"/>
              <a:sym typeface="+mn-lt"/>
            </a:endParaRPr>
          </a:p>
        </p:txBody>
      </p:sp>
      <p:grpSp>
        <p:nvGrpSpPr>
          <p:cNvPr id="42" name="组合 41"/>
          <p:cNvGrpSpPr/>
          <p:nvPr/>
        </p:nvGrpSpPr>
        <p:grpSpPr>
          <a:xfrm>
            <a:off x="665486" y="2373483"/>
            <a:ext cx="420830" cy="375536"/>
            <a:chOff x="5252030" y="2008764"/>
            <a:chExt cx="809336" cy="809336"/>
          </a:xfrm>
          <a:solidFill>
            <a:srgbClr val="005A9E"/>
          </a:solidFill>
        </p:grpSpPr>
        <p:sp>
          <p:nvSpPr>
            <p:cNvPr id="43" name="椭圆 50"/>
            <p:cNvSpPr/>
            <p:nvPr/>
          </p:nvSpPr>
          <p:spPr>
            <a:xfrm>
              <a:off x="5252030" y="2008764"/>
              <a:ext cx="809336" cy="809336"/>
            </a:xfrm>
            <a:prstGeom prst="hexagon">
              <a:avLst/>
            </a:prstGeom>
            <a:grpFill/>
            <a:ln w="25400" cap="flat" cmpd="sng" algn="ctr">
              <a:noFill/>
              <a:prstDash val="solid"/>
            </a:ln>
            <a:effectLst>
              <a:outerShdw blurRad="444500" dist="254000" dir="8100000" algn="tr" rotWithShape="0">
                <a:prstClr val="black">
                  <a:alpha val="50000"/>
                </a:prstClr>
              </a:outerShdw>
            </a:effectLst>
          </p:spPr>
          <p:txBody>
            <a:bodyPr rtlCol="0" anchor="ctr"/>
            <a:lstStyle/>
            <a:p>
              <a:pPr defTabSz="913765">
                <a:spcBef>
                  <a:spcPts val="0"/>
                </a:spcBef>
                <a:spcAft>
                  <a:spcPts val="0"/>
                </a:spcAft>
                <a:defRPr/>
              </a:pPr>
              <a:endParaRPr lang="zh-CN" altLang="en-US" kern="0">
                <a:solidFill>
                  <a:schemeClr val="bg1"/>
                </a:solidFill>
                <a:cs typeface="+mn-ea"/>
                <a:sym typeface="+mn-lt"/>
              </a:endParaRPr>
            </a:p>
          </p:txBody>
        </p:sp>
        <p:sp>
          <p:nvSpPr>
            <p:cNvPr id="44" name="椭圆 51"/>
            <p:cNvSpPr/>
            <p:nvPr/>
          </p:nvSpPr>
          <p:spPr>
            <a:xfrm>
              <a:off x="5269270" y="2029388"/>
              <a:ext cx="769580" cy="769580"/>
            </a:xfrm>
            <a:prstGeom prst="hexagon">
              <a:avLst/>
            </a:prstGeom>
            <a:grpFill/>
            <a:ln>
              <a:noFill/>
            </a:ln>
            <a:effectLst>
              <a:innerShdw blurRad="368300" dist="254000">
                <a:prstClr val="black">
                  <a:alpha val="22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cs typeface="+mn-ea"/>
                <a:sym typeface="+mn-lt"/>
              </a:endParaRPr>
            </a:p>
          </p:txBody>
        </p:sp>
      </p:gr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Effect transition="in" filter="fade">
                                      <p:cBhvr>
                                        <p:cTn id="9" dur="500"/>
                                        <p:tgtEl>
                                          <p:spTgt spid="42"/>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wipe(left)">
                                      <p:cBhvr>
                                        <p:cTn id="13" dur="500"/>
                                        <p:tgtEl>
                                          <p:spTgt spid="21"/>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p:cTn id="17" dur="500" fill="hold"/>
                                        <p:tgtEl>
                                          <p:spTgt spid="29"/>
                                        </p:tgtEl>
                                        <p:attrNameLst>
                                          <p:attrName>ppt_w</p:attrName>
                                        </p:attrNameLst>
                                      </p:cBhvr>
                                      <p:tavLst>
                                        <p:tav tm="0">
                                          <p:val>
                                            <p:fltVal val="0"/>
                                          </p:val>
                                        </p:tav>
                                        <p:tav tm="100000">
                                          <p:val>
                                            <p:strVal val="#ppt_w"/>
                                          </p:val>
                                        </p:tav>
                                      </p:tavLst>
                                    </p:anim>
                                    <p:anim calcmode="lin" valueType="num">
                                      <p:cBhvr>
                                        <p:cTn id="18" dur="500" fill="hold"/>
                                        <p:tgtEl>
                                          <p:spTgt spid="29"/>
                                        </p:tgtEl>
                                        <p:attrNameLst>
                                          <p:attrName>ppt_h</p:attrName>
                                        </p:attrNameLst>
                                      </p:cBhvr>
                                      <p:tavLst>
                                        <p:tav tm="0">
                                          <p:val>
                                            <p:fltVal val="0"/>
                                          </p:val>
                                        </p:tav>
                                        <p:tav tm="100000">
                                          <p:val>
                                            <p:strVal val="#ppt_h"/>
                                          </p:val>
                                        </p:tav>
                                      </p:tavLst>
                                    </p:anim>
                                    <p:animEffect transition="in" filter="fade">
                                      <p:cBhvr>
                                        <p:cTn id="19" dur="500"/>
                                        <p:tgtEl>
                                          <p:spTgt spid="29"/>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p:cTn id="23" dur="500" fill="hold"/>
                                        <p:tgtEl>
                                          <p:spTgt spid="35"/>
                                        </p:tgtEl>
                                        <p:attrNameLst>
                                          <p:attrName>ppt_w</p:attrName>
                                        </p:attrNameLst>
                                      </p:cBhvr>
                                      <p:tavLst>
                                        <p:tav tm="0">
                                          <p:val>
                                            <p:fltVal val="0"/>
                                          </p:val>
                                        </p:tav>
                                        <p:tav tm="100000">
                                          <p:val>
                                            <p:strVal val="#ppt_w"/>
                                          </p:val>
                                        </p:tav>
                                      </p:tavLst>
                                    </p:anim>
                                    <p:anim calcmode="lin" valueType="num">
                                      <p:cBhvr>
                                        <p:cTn id="24" dur="500" fill="hold"/>
                                        <p:tgtEl>
                                          <p:spTgt spid="35"/>
                                        </p:tgtEl>
                                        <p:attrNameLst>
                                          <p:attrName>ppt_h</p:attrName>
                                        </p:attrNameLst>
                                      </p:cBhvr>
                                      <p:tavLst>
                                        <p:tav tm="0">
                                          <p:val>
                                            <p:fltVal val="0"/>
                                          </p:val>
                                        </p:tav>
                                        <p:tav tm="100000">
                                          <p:val>
                                            <p:strVal val="#ppt_h"/>
                                          </p:val>
                                        </p:tav>
                                      </p:tavLst>
                                    </p:anim>
                                    <p:animEffect transition="in" filter="fade">
                                      <p:cBhvr>
                                        <p:cTn id="25" dur="500"/>
                                        <p:tgtEl>
                                          <p:spTgt spid="35"/>
                                        </p:tgtEl>
                                      </p:cBhvr>
                                    </p:animEffect>
                                  </p:childTnLst>
                                </p:cTn>
                              </p:par>
                            </p:childTnLst>
                          </p:cTn>
                        </p:par>
                        <p:par>
                          <p:cTn id="26" fill="hold">
                            <p:stCondLst>
                              <p:cond delay="2000"/>
                            </p:stCondLst>
                            <p:childTnLst>
                              <p:par>
                                <p:cTn id="27" presetID="22" presetClass="entr" presetSubtype="8" fill="hold" nodeType="afterEffect">
                                  <p:stCondLst>
                                    <p:cond delay="0"/>
                                  </p:stCondLst>
                                  <p:childTnLst>
                                    <p:set>
                                      <p:cBhvr>
                                        <p:cTn id="28" dur="1" fill="hold">
                                          <p:stCondLst>
                                            <p:cond delay="0"/>
                                          </p:stCondLst>
                                        </p:cTn>
                                        <p:tgtEl>
                                          <p:spTgt spid="19"/>
                                        </p:tgtEl>
                                        <p:attrNameLst>
                                          <p:attrName>style.visibility</p:attrName>
                                        </p:attrNameLst>
                                      </p:cBhvr>
                                      <p:to>
                                        <p:strVal val="visible"/>
                                      </p:to>
                                    </p:set>
                                    <p:animEffect transition="in" filter="wipe(left)">
                                      <p:cBhvr>
                                        <p:cTn id="29" dur="500"/>
                                        <p:tgtEl>
                                          <p:spTgt spid="19"/>
                                        </p:tgtEl>
                                      </p:cBhvr>
                                    </p:animEffect>
                                  </p:childTnLst>
                                </p:cTn>
                              </p:par>
                            </p:childTnLst>
                          </p:cTn>
                        </p:par>
                        <p:par>
                          <p:cTn id="30" fill="hold">
                            <p:stCondLst>
                              <p:cond delay="2500"/>
                            </p:stCondLst>
                            <p:childTnLst>
                              <p:par>
                                <p:cTn id="31" presetID="53" presetClass="entr" presetSubtype="16" fill="hold" nodeType="afterEffect">
                                  <p:stCondLst>
                                    <p:cond delay="0"/>
                                  </p:stCondLst>
                                  <p:childTnLst>
                                    <p:set>
                                      <p:cBhvr>
                                        <p:cTn id="32" dur="1" fill="hold">
                                          <p:stCondLst>
                                            <p:cond delay="0"/>
                                          </p:stCondLst>
                                        </p:cTn>
                                        <p:tgtEl>
                                          <p:spTgt spid="16"/>
                                        </p:tgtEl>
                                        <p:attrNameLst>
                                          <p:attrName>style.visibility</p:attrName>
                                        </p:attrNameLst>
                                      </p:cBhvr>
                                      <p:to>
                                        <p:strVal val="visible"/>
                                      </p:to>
                                    </p:set>
                                    <p:anim calcmode="lin" valueType="num">
                                      <p:cBhvr>
                                        <p:cTn id="33" dur="500" fill="hold"/>
                                        <p:tgtEl>
                                          <p:spTgt spid="16"/>
                                        </p:tgtEl>
                                        <p:attrNameLst>
                                          <p:attrName>ppt_w</p:attrName>
                                        </p:attrNameLst>
                                      </p:cBhvr>
                                      <p:tavLst>
                                        <p:tav tm="0">
                                          <p:val>
                                            <p:fltVal val="0"/>
                                          </p:val>
                                        </p:tav>
                                        <p:tav tm="100000">
                                          <p:val>
                                            <p:strVal val="#ppt_w"/>
                                          </p:val>
                                        </p:tav>
                                      </p:tavLst>
                                    </p:anim>
                                    <p:anim calcmode="lin" valueType="num">
                                      <p:cBhvr>
                                        <p:cTn id="34" dur="500" fill="hold"/>
                                        <p:tgtEl>
                                          <p:spTgt spid="16"/>
                                        </p:tgtEl>
                                        <p:attrNameLst>
                                          <p:attrName>ppt_h</p:attrName>
                                        </p:attrNameLst>
                                      </p:cBhvr>
                                      <p:tavLst>
                                        <p:tav tm="0">
                                          <p:val>
                                            <p:fltVal val="0"/>
                                          </p:val>
                                        </p:tav>
                                        <p:tav tm="100000">
                                          <p:val>
                                            <p:strVal val="#ppt_h"/>
                                          </p:val>
                                        </p:tav>
                                      </p:tavLst>
                                    </p:anim>
                                    <p:animEffect transition="in" filter="fade">
                                      <p:cBhvr>
                                        <p:cTn id="35" dur="500"/>
                                        <p:tgtEl>
                                          <p:spTgt spid="16"/>
                                        </p:tgtEl>
                                      </p:cBhvr>
                                    </p:animEffect>
                                  </p:childTnLst>
                                </p:cTn>
                              </p:par>
                            </p:childTnLst>
                          </p:cTn>
                        </p:par>
                        <p:par>
                          <p:cTn id="36" fill="hold">
                            <p:stCondLst>
                              <p:cond delay="3000"/>
                            </p:stCondLst>
                            <p:childTnLst>
                              <p:par>
                                <p:cTn id="37" presetID="53" presetClass="entr" presetSubtype="16" fill="hold" grpId="0" nodeType="afterEffect">
                                  <p:stCondLst>
                                    <p:cond delay="0"/>
                                  </p:stCondLst>
                                  <p:childTnLst>
                                    <p:set>
                                      <p:cBhvr>
                                        <p:cTn id="38" dur="1" fill="hold">
                                          <p:stCondLst>
                                            <p:cond delay="0"/>
                                          </p:stCondLst>
                                        </p:cTn>
                                        <p:tgtEl>
                                          <p:spTgt spid="34"/>
                                        </p:tgtEl>
                                        <p:attrNameLst>
                                          <p:attrName>style.visibility</p:attrName>
                                        </p:attrNameLst>
                                      </p:cBhvr>
                                      <p:to>
                                        <p:strVal val="visible"/>
                                      </p:to>
                                    </p:set>
                                    <p:anim calcmode="lin" valueType="num">
                                      <p:cBhvr>
                                        <p:cTn id="39" dur="500" fill="hold"/>
                                        <p:tgtEl>
                                          <p:spTgt spid="34"/>
                                        </p:tgtEl>
                                        <p:attrNameLst>
                                          <p:attrName>ppt_w</p:attrName>
                                        </p:attrNameLst>
                                      </p:cBhvr>
                                      <p:tavLst>
                                        <p:tav tm="0">
                                          <p:val>
                                            <p:fltVal val="0"/>
                                          </p:val>
                                        </p:tav>
                                        <p:tav tm="100000">
                                          <p:val>
                                            <p:strVal val="#ppt_w"/>
                                          </p:val>
                                        </p:tav>
                                      </p:tavLst>
                                    </p:anim>
                                    <p:anim calcmode="lin" valueType="num">
                                      <p:cBhvr>
                                        <p:cTn id="40" dur="500" fill="hold"/>
                                        <p:tgtEl>
                                          <p:spTgt spid="34"/>
                                        </p:tgtEl>
                                        <p:attrNameLst>
                                          <p:attrName>ppt_h</p:attrName>
                                        </p:attrNameLst>
                                      </p:cBhvr>
                                      <p:tavLst>
                                        <p:tav tm="0">
                                          <p:val>
                                            <p:fltVal val="0"/>
                                          </p:val>
                                        </p:tav>
                                        <p:tav tm="100000">
                                          <p:val>
                                            <p:strVal val="#ppt_h"/>
                                          </p:val>
                                        </p:tav>
                                      </p:tavLst>
                                    </p:anim>
                                    <p:animEffect transition="in" filter="fade">
                                      <p:cBhvr>
                                        <p:cTn id="41" dur="500"/>
                                        <p:tgtEl>
                                          <p:spTgt spid="34"/>
                                        </p:tgtEl>
                                      </p:cBhvr>
                                    </p:animEffect>
                                  </p:childTnLst>
                                </p:cTn>
                              </p:par>
                            </p:childTnLst>
                          </p:cTn>
                        </p:par>
                        <p:par>
                          <p:cTn id="42" fill="hold">
                            <p:stCondLst>
                              <p:cond delay="3500"/>
                            </p:stCondLst>
                            <p:childTnLst>
                              <p:par>
                                <p:cTn id="43" presetID="22" presetClass="entr" presetSubtype="8" fill="hold" nodeType="after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wipe(left)">
                                      <p:cBhvr>
                                        <p:cTn id="45" dur="500"/>
                                        <p:tgtEl>
                                          <p:spTgt spid="20"/>
                                        </p:tgtEl>
                                      </p:cBhvr>
                                    </p:animEffect>
                                  </p:childTnLst>
                                </p:cTn>
                              </p:par>
                            </p:childTnLst>
                          </p:cTn>
                        </p:par>
                        <p:par>
                          <p:cTn id="46" fill="hold">
                            <p:stCondLst>
                              <p:cond delay="4000"/>
                            </p:stCondLst>
                            <p:childTnLst>
                              <p:par>
                                <p:cTn id="47" presetID="53" presetClass="entr" presetSubtype="16" fill="hold" nodeType="afterEffect">
                                  <p:stCondLst>
                                    <p:cond delay="0"/>
                                  </p:stCondLst>
                                  <p:childTnLst>
                                    <p:set>
                                      <p:cBhvr>
                                        <p:cTn id="48" dur="1" fill="hold">
                                          <p:stCondLst>
                                            <p:cond delay="0"/>
                                          </p:stCondLst>
                                        </p:cTn>
                                        <p:tgtEl>
                                          <p:spTgt spid="26"/>
                                        </p:tgtEl>
                                        <p:attrNameLst>
                                          <p:attrName>style.visibility</p:attrName>
                                        </p:attrNameLst>
                                      </p:cBhvr>
                                      <p:to>
                                        <p:strVal val="visible"/>
                                      </p:to>
                                    </p:set>
                                    <p:anim calcmode="lin" valueType="num">
                                      <p:cBhvr>
                                        <p:cTn id="49" dur="500" fill="hold"/>
                                        <p:tgtEl>
                                          <p:spTgt spid="26"/>
                                        </p:tgtEl>
                                        <p:attrNameLst>
                                          <p:attrName>ppt_w</p:attrName>
                                        </p:attrNameLst>
                                      </p:cBhvr>
                                      <p:tavLst>
                                        <p:tav tm="0">
                                          <p:val>
                                            <p:fltVal val="0"/>
                                          </p:val>
                                        </p:tav>
                                        <p:tav tm="100000">
                                          <p:val>
                                            <p:strVal val="#ppt_w"/>
                                          </p:val>
                                        </p:tav>
                                      </p:tavLst>
                                    </p:anim>
                                    <p:anim calcmode="lin" valueType="num">
                                      <p:cBhvr>
                                        <p:cTn id="50" dur="500" fill="hold"/>
                                        <p:tgtEl>
                                          <p:spTgt spid="26"/>
                                        </p:tgtEl>
                                        <p:attrNameLst>
                                          <p:attrName>ppt_h</p:attrName>
                                        </p:attrNameLst>
                                      </p:cBhvr>
                                      <p:tavLst>
                                        <p:tav tm="0">
                                          <p:val>
                                            <p:fltVal val="0"/>
                                          </p:val>
                                        </p:tav>
                                        <p:tav tm="100000">
                                          <p:val>
                                            <p:strVal val="#ppt_h"/>
                                          </p:val>
                                        </p:tav>
                                      </p:tavLst>
                                    </p:anim>
                                    <p:animEffect transition="in" filter="fade">
                                      <p:cBhvr>
                                        <p:cTn id="51" dur="500"/>
                                        <p:tgtEl>
                                          <p:spTgt spid="26"/>
                                        </p:tgtEl>
                                      </p:cBhvr>
                                    </p:animEffect>
                                  </p:childTnLst>
                                </p:cTn>
                              </p:par>
                            </p:childTnLst>
                          </p:cTn>
                        </p:par>
                        <p:par>
                          <p:cTn id="52" fill="hold">
                            <p:stCondLst>
                              <p:cond delay="4500"/>
                            </p:stCondLst>
                            <p:childTnLst>
                              <p:par>
                                <p:cTn id="53" presetID="53" presetClass="entr" presetSubtype="16" fill="hold" grpId="0" nodeType="afterEffect">
                                  <p:stCondLst>
                                    <p:cond delay="0"/>
                                  </p:stCondLst>
                                  <p:childTnLst>
                                    <p:set>
                                      <p:cBhvr>
                                        <p:cTn id="54" dur="1" fill="hold">
                                          <p:stCondLst>
                                            <p:cond delay="0"/>
                                          </p:stCondLst>
                                        </p:cTn>
                                        <p:tgtEl>
                                          <p:spTgt spid="33"/>
                                        </p:tgtEl>
                                        <p:attrNameLst>
                                          <p:attrName>style.visibility</p:attrName>
                                        </p:attrNameLst>
                                      </p:cBhvr>
                                      <p:to>
                                        <p:strVal val="visible"/>
                                      </p:to>
                                    </p:set>
                                    <p:anim calcmode="lin" valueType="num">
                                      <p:cBhvr>
                                        <p:cTn id="55" dur="500" fill="hold"/>
                                        <p:tgtEl>
                                          <p:spTgt spid="33"/>
                                        </p:tgtEl>
                                        <p:attrNameLst>
                                          <p:attrName>ppt_w</p:attrName>
                                        </p:attrNameLst>
                                      </p:cBhvr>
                                      <p:tavLst>
                                        <p:tav tm="0">
                                          <p:val>
                                            <p:fltVal val="0"/>
                                          </p:val>
                                        </p:tav>
                                        <p:tav tm="100000">
                                          <p:val>
                                            <p:strVal val="#ppt_w"/>
                                          </p:val>
                                        </p:tav>
                                      </p:tavLst>
                                    </p:anim>
                                    <p:anim calcmode="lin" valueType="num">
                                      <p:cBhvr>
                                        <p:cTn id="56" dur="500" fill="hold"/>
                                        <p:tgtEl>
                                          <p:spTgt spid="33"/>
                                        </p:tgtEl>
                                        <p:attrNameLst>
                                          <p:attrName>ppt_h</p:attrName>
                                        </p:attrNameLst>
                                      </p:cBhvr>
                                      <p:tavLst>
                                        <p:tav tm="0">
                                          <p:val>
                                            <p:fltVal val="0"/>
                                          </p:val>
                                        </p:tav>
                                        <p:tav tm="100000">
                                          <p:val>
                                            <p:strVal val="#ppt_h"/>
                                          </p:val>
                                        </p:tav>
                                      </p:tavLst>
                                    </p:anim>
                                    <p:animEffect transition="in" filter="fade">
                                      <p:cBhvr>
                                        <p:cTn id="57" dur="500"/>
                                        <p:tgtEl>
                                          <p:spTgt spid="33"/>
                                        </p:tgtEl>
                                      </p:cBhvr>
                                    </p:animEffect>
                                  </p:childTnLst>
                                </p:cTn>
                              </p:par>
                            </p:childTnLst>
                          </p:cTn>
                        </p:par>
                        <p:par>
                          <p:cTn id="58" fill="hold">
                            <p:stCondLst>
                              <p:cond delay="5000"/>
                            </p:stCondLst>
                            <p:childTnLst>
                              <p:par>
                                <p:cTn id="59" presetID="22" presetClass="entr" presetSubtype="2" fill="hold" nodeType="afterEffect">
                                  <p:stCondLst>
                                    <p:cond delay="0"/>
                                  </p:stCondLst>
                                  <p:childTnLst>
                                    <p:set>
                                      <p:cBhvr>
                                        <p:cTn id="60" dur="1" fill="hold">
                                          <p:stCondLst>
                                            <p:cond delay="0"/>
                                          </p:stCondLst>
                                        </p:cTn>
                                        <p:tgtEl>
                                          <p:spTgt spid="22"/>
                                        </p:tgtEl>
                                        <p:attrNameLst>
                                          <p:attrName>style.visibility</p:attrName>
                                        </p:attrNameLst>
                                      </p:cBhvr>
                                      <p:to>
                                        <p:strVal val="visible"/>
                                      </p:to>
                                    </p:set>
                                    <p:animEffect transition="in" filter="wipe(right)">
                                      <p:cBhvr>
                                        <p:cTn id="61" dur="500"/>
                                        <p:tgtEl>
                                          <p:spTgt spid="22"/>
                                        </p:tgtEl>
                                      </p:cBhvr>
                                    </p:animEffect>
                                  </p:childTnLst>
                                </p:cTn>
                              </p:par>
                              <p:par>
                                <p:cTn id="62" presetID="22" presetClass="entr" presetSubtype="8" fill="hold" nodeType="withEffect">
                                  <p:stCondLst>
                                    <p:cond delay="0"/>
                                  </p:stCondLst>
                                  <p:childTnLst>
                                    <p:set>
                                      <p:cBhvr>
                                        <p:cTn id="63" dur="1" fill="hold">
                                          <p:stCondLst>
                                            <p:cond delay="0"/>
                                          </p:stCondLst>
                                        </p:cTn>
                                        <p:tgtEl>
                                          <p:spTgt spid="9"/>
                                        </p:tgtEl>
                                        <p:attrNameLst>
                                          <p:attrName>style.visibility</p:attrName>
                                        </p:attrNameLst>
                                      </p:cBhvr>
                                      <p:to>
                                        <p:strVal val="visible"/>
                                      </p:to>
                                    </p:set>
                                    <p:animEffect transition="in" filter="wipe(left)">
                                      <p:cBhvr>
                                        <p:cTn id="64" dur="500"/>
                                        <p:tgtEl>
                                          <p:spTgt spid="9"/>
                                        </p:tgtEl>
                                      </p:cBhvr>
                                    </p:animEffect>
                                  </p:childTnLst>
                                </p:cTn>
                              </p:par>
                            </p:childTnLst>
                          </p:cTn>
                        </p:par>
                        <p:par>
                          <p:cTn id="65" fill="hold">
                            <p:stCondLst>
                              <p:cond delay="5500"/>
                            </p:stCondLst>
                            <p:childTnLst>
                              <p:par>
                                <p:cTn id="66" presetID="53" presetClass="entr" presetSubtype="16" fill="hold" nodeType="afterEffect">
                                  <p:stCondLst>
                                    <p:cond delay="0"/>
                                  </p:stCondLst>
                                  <p:childTnLst>
                                    <p:set>
                                      <p:cBhvr>
                                        <p:cTn id="67" dur="1" fill="hold">
                                          <p:stCondLst>
                                            <p:cond delay="0"/>
                                          </p:stCondLst>
                                        </p:cTn>
                                        <p:tgtEl>
                                          <p:spTgt spid="13"/>
                                        </p:tgtEl>
                                        <p:attrNameLst>
                                          <p:attrName>style.visibility</p:attrName>
                                        </p:attrNameLst>
                                      </p:cBhvr>
                                      <p:to>
                                        <p:strVal val="visible"/>
                                      </p:to>
                                    </p:set>
                                    <p:anim calcmode="lin" valueType="num">
                                      <p:cBhvr>
                                        <p:cTn id="68" dur="500" fill="hold"/>
                                        <p:tgtEl>
                                          <p:spTgt spid="13"/>
                                        </p:tgtEl>
                                        <p:attrNameLst>
                                          <p:attrName>ppt_w</p:attrName>
                                        </p:attrNameLst>
                                      </p:cBhvr>
                                      <p:tavLst>
                                        <p:tav tm="0">
                                          <p:val>
                                            <p:fltVal val="0"/>
                                          </p:val>
                                        </p:tav>
                                        <p:tav tm="100000">
                                          <p:val>
                                            <p:strVal val="#ppt_w"/>
                                          </p:val>
                                        </p:tav>
                                      </p:tavLst>
                                    </p:anim>
                                    <p:anim calcmode="lin" valueType="num">
                                      <p:cBhvr>
                                        <p:cTn id="69" dur="500" fill="hold"/>
                                        <p:tgtEl>
                                          <p:spTgt spid="13"/>
                                        </p:tgtEl>
                                        <p:attrNameLst>
                                          <p:attrName>ppt_h</p:attrName>
                                        </p:attrNameLst>
                                      </p:cBhvr>
                                      <p:tavLst>
                                        <p:tav tm="0">
                                          <p:val>
                                            <p:fltVal val="0"/>
                                          </p:val>
                                        </p:tav>
                                        <p:tav tm="100000">
                                          <p:val>
                                            <p:strVal val="#ppt_h"/>
                                          </p:val>
                                        </p:tav>
                                      </p:tavLst>
                                    </p:anim>
                                    <p:animEffect transition="in" filter="fade">
                                      <p:cBhvr>
                                        <p:cTn id="70" dur="500"/>
                                        <p:tgtEl>
                                          <p:spTgt spid="13"/>
                                        </p:tgtEl>
                                      </p:cBhvr>
                                    </p:animEffect>
                                  </p:childTnLst>
                                </p:cTn>
                              </p:par>
                              <p:par>
                                <p:cTn id="71" presetID="53" presetClass="entr" presetSubtype="16" fill="hold" nodeType="withEffect">
                                  <p:stCondLst>
                                    <p:cond delay="0"/>
                                  </p:stCondLst>
                                  <p:childTnLst>
                                    <p:set>
                                      <p:cBhvr>
                                        <p:cTn id="72" dur="1" fill="hold">
                                          <p:stCondLst>
                                            <p:cond delay="0"/>
                                          </p:stCondLst>
                                        </p:cTn>
                                        <p:tgtEl>
                                          <p:spTgt spid="10"/>
                                        </p:tgtEl>
                                        <p:attrNameLst>
                                          <p:attrName>style.visibility</p:attrName>
                                        </p:attrNameLst>
                                      </p:cBhvr>
                                      <p:to>
                                        <p:strVal val="visible"/>
                                      </p:to>
                                    </p:set>
                                    <p:anim calcmode="lin" valueType="num">
                                      <p:cBhvr>
                                        <p:cTn id="73" dur="500" fill="hold"/>
                                        <p:tgtEl>
                                          <p:spTgt spid="10"/>
                                        </p:tgtEl>
                                        <p:attrNameLst>
                                          <p:attrName>ppt_w</p:attrName>
                                        </p:attrNameLst>
                                      </p:cBhvr>
                                      <p:tavLst>
                                        <p:tav tm="0">
                                          <p:val>
                                            <p:fltVal val="0"/>
                                          </p:val>
                                        </p:tav>
                                        <p:tav tm="100000">
                                          <p:val>
                                            <p:strVal val="#ppt_w"/>
                                          </p:val>
                                        </p:tav>
                                      </p:tavLst>
                                    </p:anim>
                                    <p:anim calcmode="lin" valueType="num">
                                      <p:cBhvr>
                                        <p:cTn id="74" dur="500" fill="hold"/>
                                        <p:tgtEl>
                                          <p:spTgt spid="10"/>
                                        </p:tgtEl>
                                        <p:attrNameLst>
                                          <p:attrName>ppt_h</p:attrName>
                                        </p:attrNameLst>
                                      </p:cBhvr>
                                      <p:tavLst>
                                        <p:tav tm="0">
                                          <p:val>
                                            <p:fltVal val="0"/>
                                          </p:val>
                                        </p:tav>
                                        <p:tav tm="100000">
                                          <p:val>
                                            <p:strVal val="#ppt_h"/>
                                          </p:val>
                                        </p:tav>
                                      </p:tavLst>
                                    </p:anim>
                                    <p:animEffect transition="in" filter="fade">
                                      <p:cBhvr>
                                        <p:cTn id="75" dur="500"/>
                                        <p:tgtEl>
                                          <p:spTgt spid="10"/>
                                        </p:tgtEl>
                                      </p:cBhvr>
                                    </p:animEffect>
                                  </p:childTnLst>
                                </p:cTn>
                              </p:par>
                            </p:childTnLst>
                          </p:cTn>
                        </p:par>
                        <p:par>
                          <p:cTn id="76" fill="hold">
                            <p:stCondLst>
                              <p:cond delay="6000"/>
                            </p:stCondLst>
                            <p:childTnLst>
                              <p:par>
                                <p:cTn id="77" presetID="53" presetClass="entr" presetSubtype="16" fill="hold" grpId="0" nodeType="afterEffect">
                                  <p:stCondLst>
                                    <p:cond delay="0"/>
                                  </p:stCondLst>
                                  <p:childTnLst>
                                    <p:set>
                                      <p:cBhvr>
                                        <p:cTn id="78" dur="1" fill="hold">
                                          <p:stCondLst>
                                            <p:cond delay="0"/>
                                          </p:stCondLst>
                                        </p:cTn>
                                        <p:tgtEl>
                                          <p:spTgt spid="32"/>
                                        </p:tgtEl>
                                        <p:attrNameLst>
                                          <p:attrName>style.visibility</p:attrName>
                                        </p:attrNameLst>
                                      </p:cBhvr>
                                      <p:to>
                                        <p:strVal val="visible"/>
                                      </p:to>
                                    </p:set>
                                    <p:anim calcmode="lin" valueType="num">
                                      <p:cBhvr>
                                        <p:cTn id="79" dur="500" fill="hold"/>
                                        <p:tgtEl>
                                          <p:spTgt spid="32"/>
                                        </p:tgtEl>
                                        <p:attrNameLst>
                                          <p:attrName>ppt_w</p:attrName>
                                        </p:attrNameLst>
                                      </p:cBhvr>
                                      <p:tavLst>
                                        <p:tav tm="0">
                                          <p:val>
                                            <p:fltVal val="0"/>
                                          </p:val>
                                        </p:tav>
                                        <p:tav tm="100000">
                                          <p:val>
                                            <p:strVal val="#ppt_w"/>
                                          </p:val>
                                        </p:tav>
                                      </p:tavLst>
                                    </p:anim>
                                    <p:anim calcmode="lin" valueType="num">
                                      <p:cBhvr>
                                        <p:cTn id="80" dur="500" fill="hold"/>
                                        <p:tgtEl>
                                          <p:spTgt spid="32"/>
                                        </p:tgtEl>
                                        <p:attrNameLst>
                                          <p:attrName>ppt_h</p:attrName>
                                        </p:attrNameLst>
                                      </p:cBhvr>
                                      <p:tavLst>
                                        <p:tav tm="0">
                                          <p:val>
                                            <p:fltVal val="0"/>
                                          </p:val>
                                        </p:tav>
                                        <p:tav tm="100000">
                                          <p:val>
                                            <p:strVal val="#ppt_h"/>
                                          </p:val>
                                        </p:tav>
                                      </p:tavLst>
                                    </p:anim>
                                    <p:animEffect transition="in" filter="fade">
                                      <p:cBhvr>
                                        <p:cTn id="81" dur="500"/>
                                        <p:tgtEl>
                                          <p:spTgt spid="32"/>
                                        </p:tgtEl>
                                      </p:cBhvr>
                                    </p:animEffect>
                                  </p:childTnLst>
                                </p:cTn>
                              </p:par>
                            </p:childTnLst>
                          </p:cTn>
                        </p:par>
                        <p:par>
                          <p:cTn id="82" fill="hold">
                            <p:stCondLst>
                              <p:cond delay="6500"/>
                            </p:stCondLst>
                            <p:childTnLst>
                              <p:par>
                                <p:cTn id="83" presetID="22" presetClass="entr" presetSubtype="8" fill="hold" nodeType="afterEffect">
                                  <p:stCondLst>
                                    <p:cond delay="0"/>
                                  </p:stCondLst>
                                  <p:childTnLst>
                                    <p:set>
                                      <p:cBhvr>
                                        <p:cTn id="84" dur="1" fill="hold">
                                          <p:stCondLst>
                                            <p:cond delay="0"/>
                                          </p:stCondLst>
                                        </p:cTn>
                                        <p:tgtEl>
                                          <p:spTgt spid="8"/>
                                        </p:tgtEl>
                                        <p:attrNameLst>
                                          <p:attrName>style.visibility</p:attrName>
                                        </p:attrNameLst>
                                      </p:cBhvr>
                                      <p:to>
                                        <p:strVal val="visible"/>
                                      </p:to>
                                    </p:set>
                                    <p:animEffect transition="in" filter="wipe(left)">
                                      <p:cBhvr>
                                        <p:cTn id="85" dur="500"/>
                                        <p:tgtEl>
                                          <p:spTgt spid="8"/>
                                        </p:tgtEl>
                                      </p:cBhvr>
                                    </p:animEffect>
                                  </p:childTnLst>
                                </p:cTn>
                              </p:par>
                            </p:childTnLst>
                          </p:cTn>
                        </p:par>
                        <p:par>
                          <p:cTn id="86" fill="hold">
                            <p:stCondLst>
                              <p:cond delay="7000"/>
                            </p:stCondLst>
                            <p:childTnLst>
                              <p:par>
                                <p:cTn id="87" presetID="53" presetClass="entr" presetSubtype="16" fill="hold" nodeType="afterEffect">
                                  <p:stCondLst>
                                    <p:cond delay="0"/>
                                  </p:stCondLst>
                                  <p:childTnLst>
                                    <p:set>
                                      <p:cBhvr>
                                        <p:cTn id="88" dur="1" fill="hold">
                                          <p:stCondLst>
                                            <p:cond delay="0"/>
                                          </p:stCondLst>
                                        </p:cTn>
                                        <p:tgtEl>
                                          <p:spTgt spid="23"/>
                                        </p:tgtEl>
                                        <p:attrNameLst>
                                          <p:attrName>style.visibility</p:attrName>
                                        </p:attrNameLst>
                                      </p:cBhvr>
                                      <p:to>
                                        <p:strVal val="visible"/>
                                      </p:to>
                                    </p:set>
                                    <p:anim calcmode="lin" valueType="num">
                                      <p:cBhvr>
                                        <p:cTn id="89" dur="500" fill="hold"/>
                                        <p:tgtEl>
                                          <p:spTgt spid="23"/>
                                        </p:tgtEl>
                                        <p:attrNameLst>
                                          <p:attrName>ppt_w</p:attrName>
                                        </p:attrNameLst>
                                      </p:cBhvr>
                                      <p:tavLst>
                                        <p:tav tm="0">
                                          <p:val>
                                            <p:fltVal val="0"/>
                                          </p:val>
                                        </p:tav>
                                        <p:tav tm="100000">
                                          <p:val>
                                            <p:strVal val="#ppt_w"/>
                                          </p:val>
                                        </p:tav>
                                      </p:tavLst>
                                    </p:anim>
                                    <p:anim calcmode="lin" valueType="num">
                                      <p:cBhvr>
                                        <p:cTn id="90" dur="500" fill="hold"/>
                                        <p:tgtEl>
                                          <p:spTgt spid="23"/>
                                        </p:tgtEl>
                                        <p:attrNameLst>
                                          <p:attrName>ppt_h</p:attrName>
                                        </p:attrNameLst>
                                      </p:cBhvr>
                                      <p:tavLst>
                                        <p:tav tm="0">
                                          <p:val>
                                            <p:fltVal val="0"/>
                                          </p:val>
                                        </p:tav>
                                        <p:tav tm="100000">
                                          <p:val>
                                            <p:strVal val="#ppt_h"/>
                                          </p:val>
                                        </p:tav>
                                      </p:tavLst>
                                    </p:anim>
                                    <p:animEffect transition="in" filter="fade">
                                      <p:cBhvr>
                                        <p:cTn id="91" dur="500"/>
                                        <p:tgtEl>
                                          <p:spTgt spid="23"/>
                                        </p:tgtEl>
                                      </p:cBhvr>
                                    </p:animEffect>
                                  </p:childTnLst>
                                </p:cTn>
                              </p:par>
                              <p:par>
                                <p:cTn id="92" presetID="10" presetClass="entr" presetSubtype="0" fill="hold" grpId="0" nodeType="withEffect">
                                  <p:stCondLst>
                                    <p:cond delay="250"/>
                                  </p:stCondLst>
                                  <p:childTnLst>
                                    <p:set>
                                      <p:cBhvr>
                                        <p:cTn id="93" dur="1" fill="hold">
                                          <p:stCondLst>
                                            <p:cond delay="0"/>
                                          </p:stCondLst>
                                        </p:cTn>
                                        <p:tgtEl>
                                          <p:spTgt spid="36"/>
                                        </p:tgtEl>
                                        <p:attrNameLst>
                                          <p:attrName>style.visibility</p:attrName>
                                        </p:attrNameLst>
                                      </p:cBhvr>
                                      <p:to>
                                        <p:strVal val="visible"/>
                                      </p:to>
                                    </p:set>
                                    <p:animEffect transition="in" filter="fade">
                                      <p:cBhvr>
                                        <p:cTn id="94" dur="400"/>
                                        <p:tgtEl>
                                          <p:spTgt spid="36"/>
                                        </p:tgtEl>
                                      </p:cBhvr>
                                    </p:animEffect>
                                  </p:childTnLst>
                                </p:cTn>
                              </p:par>
                              <p:par>
                                <p:cTn id="95" presetID="10" presetClass="entr" presetSubtype="0" fill="hold" grpId="0" nodeType="withEffect">
                                  <p:stCondLst>
                                    <p:cond delay="250"/>
                                  </p:stCondLst>
                                  <p:childTnLst>
                                    <p:set>
                                      <p:cBhvr>
                                        <p:cTn id="96" dur="1" fill="hold">
                                          <p:stCondLst>
                                            <p:cond delay="0"/>
                                          </p:stCondLst>
                                        </p:cTn>
                                        <p:tgtEl>
                                          <p:spTgt spid="37"/>
                                        </p:tgtEl>
                                        <p:attrNameLst>
                                          <p:attrName>style.visibility</p:attrName>
                                        </p:attrNameLst>
                                      </p:cBhvr>
                                      <p:to>
                                        <p:strVal val="visible"/>
                                      </p:to>
                                    </p:set>
                                    <p:animEffect transition="in" filter="fade">
                                      <p:cBhvr>
                                        <p:cTn id="97" dur="500"/>
                                        <p:tgtEl>
                                          <p:spTgt spid="37"/>
                                        </p:tgtEl>
                                      </p:cBhvr>
                                    </p:animEffect>
                                  </p:childTnLst>
                                </p:cTn>
                              </p:par>
                              <p:par>
                                <p:cTn id="98" presetID="10" presetClass="entr" presetSubtype="0" fill="hold" grpId="0" nodeType="withEffect">
                                  <p:stCondLst>
                                    <p:cond delay="250"/>
                                  </p:stCondLst>
                                  <p:childTnLst>
                                    <p:set>
                                      <p:cBhvr>
                                        <p:cTn id="99" dur="1" fill="hold">
                                          <p:stCondLst>
                                            <p:cond delay="0"/>
                                          </p:stCondLst>
                                        </p:cTn>
                                        <p:tgtEl>
                                          <p:spTgt spid="38"/>
                                        </p:tgtEl>
                                        <p:attrNameLst>
                                          <p:attrName>style.visibility</p:attrName>
                                        </p:attrNameLst>
                                      </p:cBhvr>
                                      <p:to>
                                        <p:strVal val="visible"/>
                                      </p:to>
                                    </p:set>
                                    <p:animEffect transition="in" filter="fade">
                                      <p:cBhvr>
                                        <p:cTn id="100" dur="400"/>
                                        <p:tgtEl>
                                          <p:spTgt spid="38"/>
                                        </p:tgtEl>
                                      </p:cBhvr>
                                    </p:animEffect>
                                  </p:childTnLst>
                                </p:cTn>
                              </p:par>
                              <p:par>
                                <p:cTn id="101" presetID="10" presetClass="entr" presetSubtype="0" fill="hold" grpId="0" nodeType="withEffect">
                                  <p:stCondLst>
                                    <p:cond delay="250"/>
                                  </p:stCondLst>
                                  <p:childTnLst>
                                    <p:set>
                                      <p:cBhvr>
                                        <p:cTn id="102" dur="1" fill="hold">
                                          <p:stCondLst>
                                            <p:cond delay="0"/>
                                          </p:stCondLst>
                                        </p:cTn>
                                        <p:tgtEl>
                                          <p:spTgt spid="39"/>
                                        </p:tgtEl>
                                        <p:attrNameLst>
                                          <p:attrName>style.visibility</p:attrName>
                                        </p:attrNameLst>
                                      </p:cBhvr>
                                      <p:to>
                                        <p:strVal val="visible"/>
                                      </p:to>
                                    </p:set>
                                    <p:animEffect transition="in" filter="fade">
                                      <p:cBhvr>
                                        <p:cTn id="103"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5" grpId="0"/>
      <p:bldP spid="36" grpId="0"/>
      <p:bldP spid="37" grpId="0"/>
      <p:bldP spid="38" grpId="0"/>
      <p:bldP spid="3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框 23"/>
          <p:cNvSpPr txBox="1"/>
          <p:nvPr/>
        </p:nvSpPr>
        <p:spPr>
          <a:xfrm>
            <a:off x="1403648" y="2499742"/>
            <a:ext cx="184731" cy="369332"/>
          </a:xfrm>
          <a:prstGeom prst="rect">
            <a:avLst/>
          </a:prstGeom>
          <a:noFill/>
        </p:spPr>
        <p:txBody>
          <a:bodyPr wrap="none" rtlCol="0">
            <a:spAutoFit/>
          </a:bodyPr>
          <a:lstStyle/>
          <a:p>
            <a:endParaRPr lang="zh-CN" altLang="en-US" dirty="0"/>
          </a:p>
        </p:txBody>
      </p:sp>
      <p:pic>
        <p:nvPicPr>
          <p:cNvPr id="8"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835696" y="195486"/>
            <a:ext cx="5158729" cy="45186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3" name="圆角矩形 2"/>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4" name="矩形 3"/>
          <p:cNvSpPr/>
          <p:nvPr/>
        </p:nvSpPr>
        <p:spPr>
          <a:xfrm>
            <a:off x="1027196" y="226702"/>
            <a:ext cx="2031325" cy="461665"/>
          </a:xfrm>
          <a:prstGeom prst="rect">
            <a:avLst/>
          </a:prstGeom>
        </p:spPr>
        <p:txBody>
          <a:bodyPr wrap="none">
            <a:spAutoFit/>
          </a:bodyPr>
          <a:lstStyle/>
          <a:p>
            <a:pPr defTabSz="913765"/>
            <a:r>
              <a:rPr lang="zh-CN" altLang="en-US" sz="2400" b="1" kern="0" dirty="0">
                <a:solidFill>
                  <a:srgbClr val="005A9E"/>
                </a:solidFill>
                <a:cs typeface="+mn-ea"/>
                <a:sym typeface="+mn-lt"/>
              </a:rPr>
              <a:t>此处添加标题</a:t>
            </a:r>
            <a:endParaRPr lang="zh-CN" altLang="en-US" sz="2400" b="1" kern="0" dirty="0">
              <a:solidFill>
                <a:srgbClr val="005A9E"/>
              </a:solidFill>
              <a:cs typeface="+mn-ea"/>
              <a:sym typeface="+mn-lt"/>
            </a:endParaRPr>
          </a:p>
        </p:txBody>
      </p:sp>
      <p:grpSp>
        <p:nvGrpSpPr>
          <p:cNvPr id="5" name="Group 17"/>
          <p:cNvGrpSpPr>
            <a:grpSpLocks noChangeAspect="1"/>
          </p:cNvGrpSpPr>
          <p:nvPr/>
        </p:nvGrpSpPr>
        <p:grpSpPr bwMode="auto">
          <a:xfrm>
            <a:off x="179512" y="212152"/>
            <a:ext cx="457188" cy="490764"/>
            <a:chOff x="231" y="1205"/>
            <a:chExt cx="640" cy="687"/>
          </a:xfrm>
          <a:solidFill>
            <a:srgbClr val="005A9E"/>
          </a:solidFill>
          <a:effectLst/>
        </p:grpSpPr>
        <p:sp>
          <p:nvSpPr>
            <p:cNvPr id="6"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7"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24" name="文本框 23"/>
          <p:cNvSpPr txBox="1"/>
          <p:nvPr/>
        </p:nvSpPr>
        <p:spPr>
          <a:xfrm>
            <a:off x="1403648" y="2499742"/>
            <a:ext cx="184731" cy="369332"/>
          </a:xfrm>
          <a:prstGeom prst="rect">
            <a:avLst/>
          </a:prstGeom>
          <a:noFill/>
        </p:spPr>
        <p:txBody>
          <a:bodyPr wrap="none" rtlCol="0">
            <a:spAutoFit/>
          </a:bodyPr>
          <a:lstStyle/>
          <a:p>
            <a:endParaRPr lang="zh-CN" altLang="en-US" dirty="0"/>
          </a:p>
        </p:txBody>
      </p:sp>
      <p:pic>
        <p:nvPicPr>
          <p:cNvPr id="13316" name="Picture 4" descr="https://img-blog.csdnimg.cn/2717ae2cfad74e49a8d290009bbc93a0.png?x-oss-process=image/watermark,type_ZmFuZ3poZW5naGVpdGk,shadow_10,text_aHR0cHM6Ly9ibG9nLmNzZG4ubmV0L2NoZW55YW8xOTk0,size_16,color_FFFFFF,t_70"/>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2556256" y="-26374659"/>
            <a:ext cx="11288931" cy="4709323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4" name="直接连接符 13"/>
          <p:cNvCxnSpPr/>
          <p:nvPr/>
        </p:nvCxnSpPr>
        <p:spPr>
          <a:xfrm>
            <a:off x="3700059" y="2462747"/>
            <a:ext cx="3236046" cy="0"/>
          </a:xfrm>
          <a:prstGeom prst="line">
            <a:avLst/>
          </a:prstGeom>
          <a:noFill/>
          <a:ln w="19050" cap="flat" cmpd="sng" algn="ctr">
            <a:solidFill>
              <a:srgbClr val="E7E6E6">
                <a:lumMod val="50000"/>
              </a:srgbClr>
            </a:solidFill>
            <a:prstDash val="sysDot"/>
            <a:miter lim="800000"/>
            <a:tailEnd type="oval"/>
          </a:ln>
          <a:effectLst/>
        </p:spPr>
      </p:cxnSp>
      <p:grpSp>
        <p:nvGrpSpPr>
          <p:cNvPr id="15" name="组合 14"/>
          <p:cNvGrpSpPr/>
          <p:nvPr/>
        </p:nvGrpSpPr>
        <p:grpSpPr>
          <a:xfrm>
            <a:off x="1136404" y="1629843"/>
            <a:ext cx="1837257" cy="1837257"/>
            <a:chOff x="1959919" y="2023759"/>
            <a:chExt cx="2773806" cy="2773806"/>
          </a:xfrm>
        </p:grpSpPr>
        <p:grpSp>
          <p:nvGrpSpPr>
            <p:cNvPr id="16" name="组合 15"/>
            <p:cNvGrpSpPr/>
            <p:nvPr/>
          </p:nvGrpSpPr>
          <p:grpSpPr>
            <a:xfrm>
              <a:off x="1959919" y="2023759"/>
              <a:ext cx="2773806" cy="2773806"/>
              <a:chOff x="2099081" y="2031187"/>
              <a:chExt cx="2739620" cy="2739620"/>
            </a:xfrm>
          </p:grpSpPr>
          <p:sp>
            <p:nvSpPr>
              <p:cNvPr id="19" name="椭圆 18"/>
              <p:cNvSpPr/>
              <p:nvPr/>
            </p:nvSpPr>
            <p:spPr>
              <a:xfrm>
                <a:off x="2099081" y="2031187"/>
                <a:ext cx="2739620" cy="2739620"/>
              </a:xfrm>
              <a:prstGeom prst="ellipse">
                <a:avLst/>
              </a:prstGeom>
              <a:gradFill flip="none" rotWithShape="1">
                <a:gsLst>
                  <a:gs pos="0">
                    <a:sysClr val="window" lastClr="FFFFFF">
                      <a:lumMod val="85000"/>
                    </a:sysClr>
                  </a:gs>
                  <a:gs pos="100000">
                    <a:sysClr val="window" lastClr="FFFFFF">
                      <a:alpha val="99000"/>
                    </a:sysClr>
                  </a:gs>
                </a:gsLst>
                <a:path path="circle">
                  <a:fillToRect l="100000" t="100000"/>
                </a:path>
                <a:tileRect r="-100000" b="-100000"/>
              </a:gradFill>
              <a:ln w="12700" cap="flat" cmpd="sng" algn="ctr">
                <a:noFill/>
                <a:prstDash val="solid"/>
                <a:miter lim="800000"/>
              </a:ln>
              <a:effectLst>
                <a:softEdge rad="101600"/>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sp>
            <p:nvSpPr>
              <p:cNvPr id="20" name="圆角矩形 19"/>
              <p:cNvSpPr/>
              <p:nvPr/>
            </p:nvSpPr>
            <p:spPr>
              <a:xfrm>
                <a:off x="2377216" y="2309322"/>
                <a:ext cx="2183348" cy="2183348"/>
              </a:xfrm>
              <a:prstGeom prst="roundRect">
                <a:avLst>
                  <a:gd name="adj" fmla="val 50000"/>
                </a:avLst>
              </a:prstGeom>
              <a:gradFill flip="none" rotWithShape="1">
                <a:gsLst>
                  <a:gs pos="100000">
                    <a:sysClr val="window" lastClr="FFFFFF"/>
                  </a:gs>
                  <a:gs pos="0">
                    <a:srgbClr val="B8BBBC"/>
                  </a:gs>
                </a:gsLst>
                <a:lin ang="5400000" scaled="0"/>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grpSp>
        <p:sp>
          <p:nvSpPr>
            <p:cNvPr id="17" name="椭圆 16"/>
            <p:cNvSpPr/>
            <p:nvPr/>
          </p:nvSpPr>
          <p:spPr>
            <a:xfrm>
              <a:off x="2510240" y="2574081"/>
              <a:ext cx="1673164" cy="1673161"/>
            </a:xfrm>
            <a:prstGeom prst="ellipse">
              <a:avLst/>
            </a:prstGeom>
            <a:solidFill>
              <a:srgbClr val="005A9E"/>
            </a:solidFill>
            <a:ln w="12700" cap="flat" cmpd="sng" algn="ctr">
              <a:noFill/>
              <a:prstDash val="solid"/>
              <a:miter lim="800000"/>
            </a:ln>
            <a:effectLst>
              <a:innerShdw blurRad="203200" dist="50800" dir="16200000">
                <a:prstClr val="black">
                  <a:alpha val="50000"/>
                </a:prstClr>
              </a:inn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9000" b="0" i="0" u="none" strike="noStrike" kern="0" cap="none" spc="0" normalizeH="0" baseline="0" noProof="0">
                <a:ln>
                  <a:noFill/>
                </a:ln>
                <a:solidFill>
                  <a:sysClr val="window" lastClr="FFFFFF"/>
                </a:solidFill>
                <a:effectLst/>
                <a:uLnTx/>
                <a:uFillTx/>
                <a:cs typeface="+mn-ea"/>
                <a:sym typeface="+mn-lt"/>
              </a:endParaRPr>
            </a:p>
          </p:txBody>
        </p:sp>
      </p:grpSp>
      <p:sp>
        <p:nvSpPr>
          <p:cNvPr id="21" name="矩形 20"/>
          <p:cNvSpPr/>
          <p:nvPr/>
        </p:nvSpPr>
        <p:spPr>
          <a:xfrm>
            <a:off x="3635896" y="1629843"/>
            <a:ext cx="2139047" cy="623248"/>
          </a:xfrm>
          <a:prstGeom prst="rect">
            <a:avLst/>
          </a:prstGeom>
        </p:spPr>
        <p:txBody>
          <a:bodyPr wrap="none" lIns="68580" tIns="34290" rIns="68580" bIns="34290">
            <a:spAutoFit/>
          </a:bodyPr>
          <a:lstStyle/>
          <a:p>
            <a:pPr defTabSz="913765">
              <a:spcBef>
                <a:spcPts val="0"/>
              </a:spcBef>
              <a:spcAft>
                <a:spcPts val="0"/>
              </a:spcAft>
              <a:defRPr/>
            </a:pPr>
            <a:r>
              <a:rPr lang="en-US" altLang="zh-CN" sz="3600" b="1" kern="0" dirty="0" smtClean="0">
                <a:solidFill>
                  <a:srgbClr val="005A9E"/>
                </a:solidFill>
                <a:cs typeface="+mn-ea"/>
                <a:sym typeface="+mn-lt"/>
              </a:rPr>
              <a:t>ES</a:t>
            </a:r>
            <a:r>
              <a:rPr lang="zh-CN" altLang="en-US" sz="3600" b="1" kern="0" dirty="0" smtClean="0">
                <a:solidFill>
                  <a:srgbClr val="005A9E"/>
                </a:solidFill>
                <a:cs typeface="+mn-ea"/>
                <a:sym typeface="+mn-lt"/>
              </a:rPr>
              <a:t>的介绍</a:t>
            </a:r>
            <a:endParaRPr lang="zh-CN" altLang="en-US" sz="3600" b="1" kern="0" dirty="0">
              <a:solidFill>
                <a:srgbClr val="005A9E"/>
              </a:solidFill>
              <a:cs typeface="+mn-ea"/>
              <a:sym typeface="+mn-lt"/>
            </a:endParaRPr>
          </a:p>
        </p:txBody>
      </p:sp>
      <p:cxnSp>
        <p:nvCxnSpPr>
          <p:cNvPr id="26" name="直接连接符 25"/>
          <p:cNvCxnSpPr/>
          <p:nvPr/>
        </p:nvCxnSpPr>
        <p:spPr>
          <a:xfrm flipV="1">
            <a:off x="3203848" y="1203598"/>
            <a:ext cx="0" cy="2808312"/>
          </a:xfrm>
          <a:prstGeom prst="line">
            <a:avLst/>
          </a:prstGeom>
          <a:noFill/>
          <a:ln w="12700" cap="flat" cmpd="sng" algn="ctr">
            <a:solidFill>
              <a:sysClr val="windowText" lastClr="000000"/>
            </a:solidFill>
            <a:prstDash val="dash"/>
          </a:ln>
          <a:effectLst/>
        </p:spPr>
      </p:cxnSp>
      <p:sp>
        <p:nvSpPr>
          <p:cNvPr id="27" name="矩形 26"/>
          <p:cNvSpPr/>
          <p:nvPr/>
        </p:nvSpPr>
        <p:spPr>
          <a:xfrm>
            <a:off x="0" y="5009752"/>
            <a:ext cx="9144000" cy="133747"/>
          </a:xfrm>
          <a:prstGeom prst="rect">
            <a:avLst/>
          </a:prstGeom>
          <a:solidFill>
            <a:srgbClr val="005A9E"/>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cs typeface="+mn-ea"/>
              <a:sym typeface="+mn-lt"/>
            </a:endParaRPr>
          </a:p>
        </p:txBody>
      </p:sp>
      <p:sp>
        <p:nvSpPr>
          <p:cNvPr id="28" name="TextBox 27"/>
          <p:cNvSpPr txBox="1"/>
          <p:nvPr/>
        </p:nvSpPr>
        <p:spPr>
          <a:xfrm>
            <a:off x="1629197" y="1896383"/>
            <a:ext cx="635927" cy="132343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en-US" altLang="zh-CN" sz="8000" b="1" i="0" u="none" strike="noStrike" kern="0" cap="none" spc="0" normalizeH="0" baseline="0" noProof="0" dirty="0" smtClean="0">
                <a:ln>
                  <a:noFill/>
                </a:ln>
                <a:solidFill>
                  <a:sysClr val="window" lastClr="FFFFFF"/>
                </a:solidFill>
                <a:effectLst/>
                <a:uLnTx/>
                <a:uFillTx/>
                <a:cs typeface="+mn-ea"/>
                <a:sym typeface="+mn-lt"/>
              </a:rPr>
              <a:t>1</a:t>
            </a:r>
            <a:endParaRPr kumimoji="0" lang="en-US" altLang="zh-CN" sz="8000" b="1" i="0" u="none" strike="noStrike" kern="0" cap="none" spc="0" normalizeH="0" baseline="0" noProof="0" dirty="0" smtClean="0">
              <a:ln>
                <a:noFill/>
              </a:ln>
              <a:solidFill>
                <a:sysClr val="window" lastClr="FFFFFF"/>
              </a:solidFill>
              <a:effectLst/>
              <a:uLnTx/>
              <a:uFillTx/>
              <a:cs typeface="+mn-ea"/>
              <a:sym typeface="+mn-lt"/>
            </a:endParaRPr>
          </a:p>
        </p:txBody>
      </p:sp>
      <p:sp>
        <p:nvSpPr>
          <p:cNvPr id="30" name="矩形 29"/>
          <p:cNvSpPr/>
          <p:nvPr/>
        </p:nvSpPr>
        <p:spPr>
          <a:xfrm>
            <a:off x="5364533" y="2944186"/>
            <a:ext cx="816890" cy="623248"/>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性能</a:t>
            </a:r>
            <a:endParaRPr lang="zh-CN" altLang="en-US" kern="0" dirty="0">
              <a:solidFill>
                <a:sysClr val="window" lastClr="FFFFFF">
                  <a:lumMod val="50000"/>
                </a:sysClr>
              </a:solidFill>
              <a:cs typeface="+mn-ea"/>
              <a:sym typeface="+mn-lt"/>
            </a:endParaRPr>
          </a:p>
          <a:p>
            <a:pPr marL="214630" indent="-214630">
              <a:buFont typeface="Wingdings" panose="05000000000000000000" pitchFamily="2" charset="2"/>
              <a:buChar char="l"/>
            </a:pPr>
            <a:endParaRPr lang="zh-CN" altLang="en-US" kern="0" dirty="0">
              <a:solidFill>
                <a:sysClr val="window" lastClr="FFFFFF">
                  <a:lumMod val="50000"/>
                </a:sysClr>
              </a:solidFill>
              <a:cs typeface="+mn-ea"/>
              <a:sym typeface="+mn-lt"/>
            </a:endParaRPr>
          </a:p>
        </p:txBody>
      </p:sp>
      <p:sp>
        <p:nvSpPr>
          <p:cNvPr id="31" name="矩形 30"/>
          <p:cNvSpPr/>
          <p:nvPr/>
        </p:nvSpPr>
        <p:spPr>
          <a:xfrm>
            <a:off x="3737723" y="2941907"/>
            <a:ext cx="816890"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a:solidFill>
                  <a:srgbClr val="005A9E"/>
                </a:solidFill>
                <a:cs typeface="+mn-ea"/>
                <a:sym typeface="+mn-lt"/>
              </a:rPr>
              <a:t>应用</a:t>
            </a:r>
            <a:endParaRPr lang="zh-CN" altLang="en-US" kern="0" dirty="0">
              <a:solidFill>
                <a:sysClr val="window" lastClr="FFFFFF">
                  <a:lumMod val="50000"/>
                </a:sysClr>
              </a:solidFill>
              <a:cs typeface="+mn-ea"/>
              <a:sym typeface="+mn-lt"/>
            </a:endParaRPr>
          </a:p>
        </p:txBody>
      </p:sp>
      <p:sp>
        <p:nvSpPr>
          <p:cNvPr id="32" name="矩形 31"/>
          <p:cNvSpPr/>
          <p:nvPr/>
        </p:nvSpPr>
        <p:spPr>
          <a:xfrm>
            <a:off x="3737723" y="3261040"/>
            <a:ext cx="816890"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smtClean="0">
                <a:solidFill>
                  <a:srgbClr val="005A9E"/>
                </a:solidFill>
                <a:cs typeface="+mn-ea"/>
                <a:sym typeface="+mn-lt"/>
              </a:rPr>
              <a:t>限制</a:t>
            </a:r>
            <a:endParaRPr lang="zh-CN" altLang="en-US" kern="0" dirty="0">
              <a:solidFill>
                <a:sysClr val="window" lastClr="FFFFFF">
                  <a:lumMod val="50000"/>
                </a:sysClr>
              </a:solidFill>
              <a:cs typeface="+mn-ea"/>
              <a:sym typeface="+mn-lt"/>
            </a:endParaRPr>
          </a:p>
        </p:txBody>
      </p:sp>
      <p:sp>
        <p:nvSpPr>
          <p:cNvPr id="18" name="矩形 17"/>
          <p:cNvSpPr/>
          <p:nvPr/>
        </p:nvSpPr>
        <p:spPr>
          <a:xfrm>
            <a:off x="3734238" y="2639035"/>
            <a:ext cx="816890"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a:solidFill>
                  <a:srgbClr val="005A9E"/>
                </a:solidFill>
                <a:cs typeface="+mn-ea"/>
                <a:sym typeface="+mn-lt"/>
              </a:rPr>
              <a:t>八卦</a:t>
            </a:r>
            <a:endParaRPr lang="zh-CN" altLang="en-US" kern="0" dirty="0">
              <a:solidFill>
                <a:sysClr val="window" lastClr="FFFFFF">
                  <a:lumMod val="50000"/>
                </a:sysClr>
              </a:solidFill>
              <a:cs typeface="+mn-ea"/>
              <a:sym typeface="+mn-lt"/>
            </a:endParaRPr>
          </a:p>
        </p:txBody>
      </p:sp>
      <p:sp>
        <p:nvSpPr>
          <p:cNvPr id="22" name="矩形 21"/>
          <p:cNvSpPr/>
          <p:nvPr/>
        </p:nvSpPr>
        <p:spPr>
          <a:xfrm>
            <a:off x="5366498" y="2625053"/>
            <a:ext cx="816890"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a:solidFill>
                  <a:srgbClr val="005A9E"/>
                </a:solidFill>
                <a:cs typeface="+mn-ea"/>
                <a:sym typeface="+mn-lt"/>
              </a:rPr>
              <a:t>定义</a:t>
            </a:r>
            <a:endParaRPr lang="zh-CN" altLang="en-US" kern="0" dirty="0">
              <a:solidFill>
                <a:sysClr val="window" lastClr="FFFFFF">
                  <a:lumMod val="50000"/>
                </a:sysClr>
              </a:solidFill>
              <a:cs typeface="+mn-ea"/>
              <a:sym typeface="+mn-lt"/>
            </a:endParaRPr>
          </a:p>
        </p:txBody>
      </p:sp>
      <p:sp>
        <p:nvSpPr>
          <p:cNvPr id="23" name="矩形 22"/>
          <p:cNvSpPr/>
          <p:nvPr/>
        </p:nvSpPr>
        <p:spPr>
          <a:xfrm>
            <a:off x="5364088" y="3268090"/>
            <a:ext cx="816890" cy="346249"/>
          </a:xfrm>
          <a:prstGeom prst="rect">
            <a:avLst/>
          </a:prstGeom>
        </p:spPr>
        <p:txBody>
          <a:bodyPr wrap="none" lIns="68580" tIns="34290" rIns="68580" bIns="34290">
            <a:spAutoFit/>
          </a:bodyPr>
          <a:lstStyle/>
          <a:p>
            <a:pPr marL="214630" indent="-214630">
              <a:buFont typeface="Wingdings" panose="05000000000000000000" pitchFamily="2" charset="2"/>
              <a:buChar char="l"/>
            </a:pPr>
            <a:r>
              <a:rPr lang="zh-CN" altLang="en-US" b="1" kern="0" dirty="0">
                <a:solidFill>
                  <a:srgbClr val="005A9E"/>
                </a:solidFill>
                <a:cs typeface="+mn-ea"/>
                <a:sym typeface="+mn-lt"/>
              </a:rPr>
              <a:t>版本</a:t>
            </a:r>
            <a:endParaRPr lang="zh-CN" altLang="en-US" kern="0" dirty="0">
              <a:solidFill>
                <a:sysClr val="window" lastClr="FFFFFF">
                  <a:lumMod val="50000"/>
                </a:sysClr>
              </a:solidFill>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500" fill="hold"/>
                                        <p:tgtEl>
                                          <p:spTgt spid="15"/>
                                        </p:tgtEl>
                                        <p:attrNameLst>
                                          <p:attrName>ppt_w</p:attrName>
                                        </p:attrNameLst>
                                      </p:cBhvr>
                                      <p:tavLst>
                                        <p:tav tm="0">
                                          <p:val>
                                            <p:fltVal val="0"/>
                                          </p:val>
                                        </p:tav>
                                        <p:tav tm="100000">
                                          <p:val>
                                            <p:strVal val="#ppt_w"/>
                                          </p:val>
                                        </p:tav>
                                      </p:tavLst>
                                    </p:anim>
                                    <p:anim calcmode="lin" valueType="num">
                                      <p:cBhvr>
                                        <p:cTn id="8" dur="500" fill="hold"/>
                                        <p:tgtEl>
                                          <p:spTgt spid="15"/>
                                        </p:tgtEl>
                                        <p:attrNameLst>
                                          <p:attrName>ppt_h</p:attrName>
                                        </p:attrNameLst>
                                      </p:cBhvr>
                                      <p:tavLst>
                                        <p:tav tm="0">
                                          <p:val>
                                            <p:fltVal val="0"/>
                                          </p:val>
                                        </p:tav>
                                        <p:tav tm="100000">
                                          <p:val>
                                            <p:strVal val="#ppt_h"/>
                                          </p:val>
                                        </p:tav>
                                      </p:tavLst>
                                    </p:anim>
                                    <p:animEffect transition="in" filter="fade">
                                      <p:cBhvr>
                                        <p:cTn id="9" dur="500"/>
                                        <p:tgtEl>
                                          <p:spTgt spid="15"/>
                                        </p:tgtEl>
                                      </p:cBhvr>
                                    </p:animEffect>
                                  </p:childTnLst>
                                </p:cTn>
                              </p:par>
                              <p:par>
                                <p:cTn id="10" presetID="38" presetClass="entr" presetSubtype="0" accel="50000" fill="hold" grpId="0" nodeType="withEffect">
                                  <p:stCondLst>
                                    <p:cond delay="0"/>
                                  </p:stCondLst>
                                  <p:iterate type="lt">
                                    <p:tmPct val="50000"/>
                                  </p:iterate>
                                  <p:childTnLst>
                                    <p:set>
                                      <p:cBhvr>
                                        <p:cTn id="11" dur="1" fill="hold">
                                          <p:stCondLst>
                                            <p:cond delay="0"/>
                                          </p:stCondLst>
                                        </p:cTn>
                                        <p:tgtEl>
                                          <p:spTgt spid="28"/>
                                        </p:tgtEl>
                                        <p:attrNameLst>
                                          <p:attrName>style.visibility</p:attrName>
                                        </p:attrNameLst>
                                      </p:cBhvr>
                                      <p:to>
                                        <p:strVal val="visible"/>
                                      </p:to>
                                    </p:set>
                                    <p:set>
                                      <p:cBhvr>
                                        <p:cTn id="12" dur="364" fill="hold">
                                          <p:stCondLst>
                                            <p:cond delay="0"/>
                                          </p:stCondLst>
                                        </p:cTn>
                                        <p:tgtEl>
                                          <p:spTgt spid="28"/>
                                        </p:tgtEl>
                                        <p:attrNameLst>
                                          <p:attrName>style.rotation</p:attrName>
                                        </p:attrNameLst>
                                      </p:cBhvr>
                                      <p:to>
                                        <p:strVal val="-45.0"/>
                                      </p:to>
                                    </p:set>
                                    <p:anim calcmode="lin" valueType="num">
                                      <p:cBhvr>
                                        <p:cTn id="13" dur="364" fill="hold">
                                          <p:stCondLst>
                                            <p:cond delay="364"/>
                                          </p:stCondLst>
                                        </p:cTn>
                                        <p:tgtEl>
                                          <p:spTgt spid="28"/>
                                        </p:tgtEl>
                                        <p:attrNameLst>
                                          <p:attrName>style.rotation</p:attrName>
                                        </p:attrNameLst>
                                      </p:cBhvr>
                                      <p:tavLst>
                                        <p:tav tm="0">
                                          <p:val>
                                            <p:fltVal val="-45"/>
                                          </p:val>
                                        </p:tav>
                                        <p:tav tm="69900">
                                          <p:val>
                                            <p:fltVal val="45"/>
                                          </p:val>
                                        </p:tav>
                                        <p:tav tm="100000">
                                          <p:val>
                                            <p:fltVal val="0"/>
                                          </p:val>
                                        </p:tav>
                                      </p:tavLst>
                                    </p:anim>
                                    <p:anim calcmode="lin" valueType="num">
                                      <p:cBhvr>
                                        <p:cTn id="14" dur="364" fill="hold">
                                          <p:stCondLst>
                                            <p:cond delay="0"/>
                                          </p:stCondLst>
                                        </p:cTn>
                                        <p:tgtEl>
                                          <p:spTgt spid="28"/>
                                        </p:tgtEl>
                                        <p:attrNameLst>
                                          <p:attrName>ppt_y</p:attrName>
                                        </p:attrNameLst>
                                      </p:cBhvr>
                                      <p:tavLst>
                                        <p:tav tm="0">
                                          <p:val>
                                            <p:strVal val="#ppt_y-1"/>
                                          </p:val>
                                        </p:tav>
                                        <p:tav tm="100000">
                                          <p:val>
                                            <p:strVal val="#ppt_y-(0.354*#ppt_w-0.172*#ppt_h)"/>
                                          </p:val>
                                        </p:tav>
                                      </p:tavLst>
                                    </p:anim>
                                    <p:anim calcmode="lin" valueType="num">
                                      <p:cBhvr>
                                        <p:cTn id="15" dur="125" decel="50000" autoRev="1" fill="hold">
                                          <p:stCondLst>
                                            <p:cond delay="364"/>
                                          </p:stCondLst>
                                        </p:cTn>
                                        <p:tgtEl>
                                          <p:spTgt spid="28"/>
                                        </p:tgtEl>
                                        <p:attrNameLst>
                                          <p:attrName>ppt_y</p:attrName>
                                        </p:attrNameLst>
                                      </p:cBhvr>
                                      <p:tavLst>
                                        <p:tav tm="0">
                                          <p:val>
                                            <p:strVal val="#ppt_y-(0.354*#ppt_w-0.172*#ppt_h)"/>
                                          </p:val>
                                        </p:tav>
                                        <p:tav tm="100000">
                                          <p:val>
                                            <p:strVal val="#ppt_y-(0.354*#ppt_w-0.172*#ppt_h)-#ppt_h/2"/>
                                          </p:val>
                                        </p:tav>
                                      </p:tavLst>
                                    </p:anim>
                                    <p:anim calcmode="lin" valueType="num">
                                      <p:cBhvr>
                                        <p:cTn id="16" dur="109" fill="hold">
                                          <p:stCondLst>
                                            <p:cond delay="691"/>
                                          </p:stCondLst>
                                        </p:cTn>
                                        <p:tgtEl>
                                          <p:spTgt spid="28"/>
                                        </p:tgtEl>
                                        <p:attrNameLst>
                                          <p:attrName>ppt_y</p:attrName>
                                        </p:attrNameLst>
                                      </p:cBhvr>
                                      <p:tavLst>
                                        <p:tav tm="0">
                                          <p:val>
                                            <p:strVal val="#ppt_y-(0.354*#ppt_w-0.172*#ppt_h)"/>
                                          </p:val>
                                        </p:tav>
                                        <p:tav tm="100000">
                                          <p:val>
                                            <p:strVal val="#ppt_y"/>
                                          </p:val>
                                        </p:tav>
                                      </p:tavLst>
                                    </p:anim>
                                  </p:childTnLst>
                                </p:cTn>
                              </p:par>
                              <p:par>
                                <p:cTn id="17" presetID="22" presetClass="entr" presetSubtype="4"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down)">
                                      <p:cBhvr>
                                        <p:cTn id="19" dur="500"/>
                                        <p:tgtEl>
                                          <p:spTgt spid="26"/>
                                        </p:tgtEl>
                                      </p:cBhvr>
                                    </p:animEffect>
                                  </p:childTnLst>
                                </p:cTn>
                              </p:par>
                            </p:childTnLst>
                          </p:cTn>
                        </p:par>
                        <p:par>
                          <p:cTn id="20" fill="hold">
                            <p:stCondLst>
                              <p:cond delay="0"/>
                            </p:stCondLst>
                            <p:childTnLst>
                              <p:par>
                                <p:cTn id="21" presetID="22" presetClass="entr" presetSubtype="8"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left)">
                                      <p:cBhvr>
                                        <p:cTn id="23" dur="500"/>
                                        <p:tgtEl>
                                          <p:spTgt spid="14"/>
                                        </p:tgtEl>
                                      </p:cBhvr>
                                    </p:animEffect>
                                  </p:childTnLst>
                                </p:cTn>
                              </p:par>
                            </p:childTnLst>
                          </p:cTn>
                        </p:par>
                        <p:par>
                          <p:cTn id="24" fill="hold">
                            <p:stCondLst>
                              <p:cond delay="500"/>
                            </p:stCondLst>
                            <p:childTnLst>
                              <p:par>
                                <p:cTn id="25" presetID="2" presetClass="entr" presetSubtype="2" decel="100000" fill="hold" grpId="0" nodeType="afterEffect">
                                  <p:stCondLst>
                                    <p:cond delay="0"/>
                                  </p:stCondLst>
                                  <p:iterate type="lt">
                                    <p:tmPct val="10000"/>
                                  </p:iterate>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1+#ppt_w/2"/>
                                          </p:val>
                                        </p:tav>
                                        <p:tav tm="100000">
                                          <p:val>
                                            <p:strVal val="#ppt_x"/>
                                          </p:val>
                                        </p:tav>
                                      </p:tavLst>
                                    </p:anim>
                                    <p:anim calcmode="lin" valueType="num">
                                      <p:cBhvr additive="base">
                                        <p:cTn id="28" dur="500" fill="hold"/>
                                        <p:tgtEl>
                                          <p:spTgt spid="21"/>
                                        </p:tgtEl>
                                        <p:attrNameLst>
                                          <p:attrName>ppt_y</p:attrName>
                                        </p:attrNameLst>
                                      </p:cBhvr>
                                      <p:tavLst>
                                        <p:tav tm="0">
                                          <p:val>
                                            <p:strVal val="#ppt_y"/>
                                          </p:val>
                                        </p:tav>
                                        <p:tav tm="100000">
                                          <p:val>
                                            <p:strVal val="#ppt_y"/>
                                          </p:val>
                                        </p:tav>
                                      </p:tavLst>
                                    </p:anim>
                                  </p:childTnLst>
                                </p:cTn>
                              </p:par>
                              <p:par>
                                <p:cTn id="29" presetID="50" presetClass="entr" presetSubtype="0" decel="100000" fill="hold" grpId="0" nodeType="withEffect">
                                  <p:stCondLst>
                                    <p:cond delay="450"/>
                                  </p:stCondLst>
                                  <p:childTnLst>
                                    <p:set>
                                      <p:cBhvr>
                                        <p:cTn id="30" dur="1" fill="hold">
                                          <p:stCondLst>
                                            <p:cond delay="0"/>
                                          </p:stCondLst>
                                        </p:cTn>
                                        <p:tgtEl>
                                          <p:spTgt spid="30"/>
                                        </p:tgtEl>
                                        <p:attrNameLst>
                                          <p:attrName>style.visibility</p:attrName>
                                        </p:attrNameLst>
                                      </p:cBhvr>
                                      <p:to>
                                        <p:strVal val="visible"/>
                                      </p:to>
                                    </p:set>
                                    <p:anim calcmode="lin" valueType="num">
                                      <p:cBhvr>
                                        <p:cTn id="31" dur="1000" fill="hold"/>
                                        <p:tgtEl>
                                          <p:spTgt spid="30"/>
                                        </p:tgtEl>
                                        <p:attrNameLst>
                                          <p:attrName>ppt_w</p:attrName>
                                        </p:attrNameLst>
                                      </p:cBhvr>
                                      <p:tavLst>
                                        <p:tav tm="0">
                                          <p:val>
                                            <p:strVal val="#ppt_w+.3"/>
                                          </p:val>
                                        </p:tav>
                                        <p:tav tm="100000">
                                          <p:val>
                                            <p:strVal val="#ppt_w"/>
                                          </p:val>
                                        </p:tav>
                                      </p:tavLst>
                                    </p:anim>
                                    <p:anim calcmode="lin" valueType="num">
                                      <p:cBhvr>
                                        <p:cTn id="32" dur="1000" fill="hold"/>
                                        <p:tgtEl>
                                          <p:spTgt spid="30"/>
                                        </p:tgtEl>
                                        <p:attrNameLst>
                                          <p:attrName>ppt_h</p:attrName>
                                        </p:attrNameLst>
                                      </p:cBhvr>
                                      <p:tavLst>
                                        <p:tav tm="0">
                                          <p:val>
                                            <p:strVal val="#ppt_h"/>
                                          </p:val>
                                        </p:tav>
                                        <p:tav tm="100000">
                                          <p:val>
                                            <p:strVal val="#ppt_h"/>
                                          </p:val>
                                        </p:tav>
                                      </p:tavLst>
                                    </p:anim>
                                    <p:animEffect transition="in" filter="fade">
                                      <p:cBhvr>
                                        <p:cTn id="33" dur="1000"/>
                                        <p:tgtEl>
                                          <p:spTgt spid="30"/>
                                        </p:tgtEl>
                                      </p:cBhvr>
                                    </p:animEffect>
                                  </p:childTnLst>
                                </p:cTn>
                              </p:par>
                              <p:par>
                                <p:cTn id="34" presetID="50" presetClass="entr" presetSubtype="0" decel="100000" fill="hold" grpId="0" nodeType="withEffect">
                                  <p:stCondLst>
                                    <p:cond delay="850"/>
                                  </p:stCondLst>
                                  <p:childTnLst>
                                    <p:set>
                                      <p:cBhvr>
                                        <p:cTn id="35" dur="1" fill="hold">
                                          <p:stCondLst>
                                            <p:cond delay="0"/>
                                          </p:stCondLst>
                                        </p:cTn>
                                        <p:tgtEl>
                                          <p:spTgt spid="31"/>
                                        </p:tgtEl>
                                        <p:attrNameLst>
                                          <p:attrName>style.visibility</p:attrName>
                                        </p:attrNameLst>
                                      </p:cBhvr>
                                      <p:to>
                                        <p:strVal val="visible"/>
                                      </p:to>
                                    </p:set>
                                    <p:anim calcmode="lin" valueType="num">
                                      <p:cBhvr>
                                        <p:cTn id="36" dur="1000" fill="hold"/>
                                        <p:tgtEl>
                                          <p:spTgt spid="31"/>
                                        </p:tgtEl>
                                        <p:attrNameLst>
                                          <p:attrName>ppt_w</p:attrName>
                                        </p:attrNameLst>
                                      </p:cBhvr>
                                      <p:tavLst>
                                        <p:tav tm="0">
                                          <p:val>
                                            <p:strVal val="#ppt_w+.3"/>
                                          </p:val>
                                        </p:tav>
                                        <p:tav tm="100000">
                                          <p:val>
                                            <p:strVal val="#ppt_w"/>
                                          </p:val>
                                        </p:tav>
                                      </p:tavLst>
                                    </p:anim>
                                    <p:anim calcmode="lin" valueType="num">
                                      <p:cBhvr>
                                        <p:cTn id="37" dur="1000" fill="hold"/>
                                        <p:tgtEl>
                                          <p:spTgt spid="31"/>
                                        </p:tgtEl>
                                        <p:attrNameLst>
                                          <p:attrName>ppt_h</p:attrName>
                                        </p:attrNameLst>
                                      </p:cBhvr>
                                      <p:tavLst>
                                        <p:tav tm="0">
                                          <p:val>
                                            <p:strVal val="#ppt_h"/>
                                          </p:val>
                                        </p:tav>
                                        <p:tav tm="100000">
                                          <p:val>
                                            <p:strVal val="#ppt_h"/>
                                          </p:val>
                                        </p:tav>
                                      </p:tavLst>
                                    </p:anim>
                                    <p:animEffect transition="in" filter="fade">
                                      <p:cBhvr>
                                        <p:cTn id="38" dur="1000"/>
                                        <p:tgtEl>
                                          <p:spTgt spid="31"/>
                                        </p:tgtEl>
                                      </p:cBhvr>
                                    </p:animEffect>
                                  </p:childTnLst>
                                </p:cTn>
                              </p:par>
                              <p:par>
                                <p:cTn id="39" presetID="50" presetClass="entr" presetSubtype="0" decel="100000" fill="hold" grpId="0" nodeType="withEffect">
                                  <p:stCondLst>
                                    <p:cond delay="1250"/>
                                  </p:stCondLst>
                                  <p:childTnLst>
                                    <p:set>
                                      <p:cBhvr>
                                        <p:cTn id="40" dur="1" fill="hold">
                                          <p:stCondLst>
                                            <p:cond delay="0"/>
                                          </p:stCondLst>
                                        </p:cTn>
                                        <p:tgtEl>
                                          <p:spTgt spid="32"/>
                                        </p:tgtEl>
                                        <p:attrNameLst>
                                          <p:attrName>style.visibility</p:attrName>
                                        </p:attrNameLst>
                                      </p:cBhvr>
                                      <p:to>
                                        <p:strVal val="visible"/>
                                      </p:to>
                                    </p:set>
                                    <p:anim calcmode="lin" valueType="num">
                                      <p:cBhvr>
                                        <p:cTn id="41" dur="1000" fill="hold"/>
                                        <p:tgtEl>
                                          <p:spTgt spid="32"/>
                                        </p:tgtEl>
                                        <p:attrNameLst>
                                          <p:attrName>ppt_w</p:attrName>
                                        </p:attrNameLst>
                                      </p:cBhvr>
                                      <p:tavLst>
                                        <p:tav tm="0">
                                          <p:val>
                                            <p:strVal val="#ppt_w+.3"/>
                                          </p:val>
                                        </p:tav>
                                        <p:tav tm="100000">
                                          <p:val>
                                            <p:strVal val="#ppt_w"/>
                                          </p:val>
                                        </p:tav>
                                      </p:tavLst>
                                    </p:anim>
                                    <p:anim calcmode="lin" valueType="num">
                                      <p:cBhvr>
                                        <p:cTn id="42" dur="1000" fill="hold"/>
                                        <p:tgtEl>
                                          <p:spTgt spid="32"/>
                                        </p:tgtEl>
                                        <p:attrNameLst>
                                          <p:attrName>ppt_h</p:attrName>
                                        </p:attrNameLst>
                                      </p:cBhvr>
                                      <p:tavLst>
                                        <p:tav tm="0">
                                          <p:val>
                                            <p:strVal val="#ppt_h"/>
                                          </p:val>
                                        </p:tav>
                                        <p:tav tm="100000">
                                          <p:val>
                                            <p:strVal val="#ppt_h"/>
                                          </p:val>
                                        </p:tav>
                                      </p:tavLst>
                                    </p:anim>
                                    <p:animEffect transition="in" filter="fade">
                                      <p:cBhvr>
                                        <p:cTn id="43" dur="1000"/>
                                        <p:tgtEl>
                                          <p:spTgt spid="32"/>
                                        </p:tgtEl>
                                      </p:cBhvr>
                                    </p:animEffect>
                                  </p:childTnLst>
                                </p:cTn>
                              </p:par>
                            </p:childTnLst>
                          </p:cTn>
                        </p:par>
                        <p:par>
                          <p:cTn id="44" fill="hold">
                            <p:stCondLst>
                              <p:cond delay="2750"/>
                            </p:stCondLst>
                            <p:childTnLst>
                              <p:par>
                                <p:cTn id="45" presetID="50" presetClass="entr" presetSubtype="0" decel="100000" fill="hold" grpId="0" nodeType="afterEffect">
                                  <p:stCondLst>
                                    <p:cond delay="0"/>
                                  </p:stCondLst>
                                  <p:childTnLst>
                                    <p:set>
                                      <p:cBhvr>
                                        <p:cTn id="46" dur="1" fill="hold">
                                          <p:stCondLst>
                                            <p:cond delay="0"/>
                                          </p:stCondLst>
                                        </p:cTn>
                                        <p:tgtEl>
                                          <p:spTgt spid="18"/>
                                        </p:tgtEl>
                                        <p:attrNameLst>
                                          <p:attrName>style.visibility</p:attrName>
                                        </p:attrNameLst>
                                      </p:cBhvr>
                                      <p:to>
                                        <p:strVal val="visible"/>
                                      </p:to>
                                    </p:set>
                                    <p:anim calcmode="lin" valueType="num">
                                      <p:cBhvr>
                                        <p:cTn id="47" dur="1000" fill="hold"/>
                                        <p:tgtEl>
                                          <p:spTgt spid="18"/>
                                        </p:tgtEl>
                                        <p:attrNameLst>
                                          <p:attrName>ppt_w</p:attrName>
                                        </p:attrNameLst>
                                      </p:cBhvr>
                                      <p:tavLst>
                                        <p:tav tm="0">
                                          <p:val>
                                            <p:strVal val="#ppt_w+.3"/>
                                          </p:val>
                                        </p:tav>
                                        <p:tav tm="100000">
                                          <p:val>
                                            <p:strVal val="#ppt_w"/>
                                          </p:val>
                                        </p:tav>
                                      </p:tavLst>
                                    </p:anim>
                                    <p:anim calcmode="lin" valueType="num">
                                      <p:cBhvr>
                                        <p:cTn id="48" dur="1000" fill="hold"/>
                                        <p:tgtEl>
                                          <p:spTgt spid="18"/>
                                        </p:tgtEl>
                                        <p:attrNameLst>
                                          <p:attrName>ppt_h</p:attrName>
                                        </p:attrNameLst>
                                      </p:cBhvr>
                                      <p:tavLst>
                                        <p:tav tm="0">
                                          <p:val>
                                            <p:strVal val="#ppt_h"/>
                                          </p:val>
                                        </p:tav>
                                        <p:tav tm="100000">
                                          <p:val>
                                            <p:strVal val="#ppt_h"/>
                                          </p:val>
                                        </p:tav>
                                      </p:tavLst>
                                    </p:anim>
                                    <p:animEffect transition="in" filter="fade">
                                      <p:cBhvr>
                                        <p:cTn id="49" dur="1000"/>
                                        <p:tgtEl>
                                          <p:spTgt spid="18"/>
                                        </p:tgtEl>
                                      </p:cBhvr>
                                    </p:animEffect>
                                  </p:childTnLst>
                                </p:cTn>
                              </p:par>
                              <p:par>
                                <p:cTn id="50" presetID="50" presetClass="entr" presetSubtype="0" decel="100000" fill="hold" grpId="0" nodeType="withEffect">
                                  <p:stCondLst>
                                    <p:cond delay="450"/>
                                  </p:stCondLst>
                                  <p:childTnLst>
                                    <p:set>
                                      <p:cBhvr>
                                        <p:cTn id="51" dur="1" fill="hold">
                                          <p:stCondLst>
                                            <p:cond delay="0"/>
                                          </p:stCondLst>
                                        </p:cTn>
                                        <p:tgtEl>
                                          <p:spTgt spid="22"/>
                                        </p:tgtEl>
                                        <p:attrNameLst>
                                          <p:attrName>style.visibility</p:attrName>
                                        </p:attrNameLst>
                                      </p:cBhvr>
                                      <p:to>
                                        <p:strVal val="visible"/>
                                      </p:to>
                                    </p:set>
                                    <p:anim calcmode="lin" valueType="num">
                                      <p:cBhvr>
                                        <p:cTn id="52" dur="1000" fill="hold"/>
                                        <p:tgtEl>
                                          <p:spTgt spid="22"/>
                                        </p:tgtEl>
                                        <p:attrNameLst>
                                          <p:attrName>ppt_w</p:attrName>
                                        </p:attrNameLst>
                                      </p:cBhvr>
                                      <p:tavLst>
                                        <p:tav tm="0">
                                          <p:val>
                                            <p:strVal val="#ppt_w+.3"/>
                                          </p:val>
                                        </p:tav>
                                        <p:tav tm="100000">
                                          <p:val>
                                            <p:strVal val="#ppt_w"/>
                                          </p:val>
                                        </p:tav>
                                      </p:tavLst>
                                    </p:anim>
                                    <p:anim calcmode="lin" valueType="num">
                                      <p:cBhvr>
                                        <p:cTn id="53" dur="1000" fill="hold"/>
                                        <p:tgtEl>
                                          <p:spTgt spid="22"/>
                                        </p:tgtEl>
                                        <p:attrNameLst>
                                          <p:attrName>ppt_h</p:attrName>
                                        </p:attrNameLst>
                                      </p:cBhvr>
                                      <p:tavLst>
                                        <p:tav tm="0">
                                          <p:val>
                                            <p:strVal val="#ppt_h"/>
                                          </p:val>
                                        </p:tav>
                                        <p:tav tm="100000">
                                          <p:val>
                                            <p:strVal val="#ppt_h"/>
                                          </p:val>
                                        </p:tav>
                                      </p:tavLst>
                                    </p:anim>
                                    <p:animEffect transition="in" filter="fade">
                                      <p:cBhvr>
                                        <p:cTn id="54" dur="1000"/>
                                        <p:tgtEl>
                                          <p:spTgt spid="22"/>
                                        </p:tgtEl>
                                      </p:cBhvr>
                                    </p:animEffect>
                                  </p:childTnLst>
                                </p:cTn>
                              </p:par>
                              <p:par>
                                <p:cTn id="55" presetID="50" presetClass="entr" presetSubtype="0" decel="100000" fill="hold" grpId="0" nodeType="withEffect">
                                  <p:stCondLst>
                                    <p:cond delay="850"/>
                                  </p:stCondLst>
                                  <p:childTnLst>
                                    <p:set>
                                      <p:cBhvr>
                                        <p:cTn id="56" dur="1" fill="hold">
                                          <p:stCondLst>
                                            <p:cond delay="0"/>
                                          </p:stCondLst>
                                        </p:cTn>
                                        <p:tgtEl>
                                          <p:spTgt spid="23"/>
                                        </p:tgtEl>
                                        <p:attrNameLst>
                                          <p:attrName>style.visibility</p:attrName>
                                        </p:attrNameLst>
                                      </p:cBhvr>
                                      <p:to>
                                        <p:strVal val="visible"/>
                                      </p:to>
                                    </p:set>
                                    <p:anim calcmode="lin" valueType="num">
                                      <p:cBhvr>
                                        <p:cTn id="57" dur="1000" fill="hold"/>
                                        <p:tgtEl>
                                          <p:spTgt spid="23"/>
                                        </p:tgtEl>
                                        <p:attrNameLst>
                                          <p:attrName>ppt_w</p:attrName>
                                        </p:attrNameLst>
                                      </p:cBhvr>
                                      <p:tavLst>
                                        <p:tav tm="0">
                                          <p:val>
                                            <p:strVal val="#ppt_w+.3"/>
                                          </p:val>
                                        </p:tav>
                                        <p:tav tm="100000">
                                          <p:val>
                                            <p:strVal val="#ppt_w"/>
                                          </p:val>
                                        </p:tav>
                                      </p:tavLst>
                                    </p:anim>
                                    <p:anim calcmode="lin" valueType="num">
                                      <p:cBhvr>
                                        <p:cTn id="58" dur="1000" fill="hold"/>
                                        <p:tgtEl>
                                          <p:spTgt spid="23"/>
                                        </p:tgtEl>
                                        <p:attrNameLst>
                                          <p:attrName>ppt_h</p:attrName>
                                        </p:attrNameLst>
                                      </p:cBhvr>
                                      <p:tavLst>
                                        <p:tav tm="0">
                                          <p:val>
                                            <p:strVal val="#ppt_h"/>
                                          </p:val>
                                        </p:tav>
                                        <p:tav tm="100000">
                                          <p:val>
                                            <p:strVal val="#ppt_h"/>
                                          </p:val>
                                        </p:tav>
                                      </p:tavLst>
                                    </p:anim>
                                    <p:animEffect transition="in" filter="fade">
                                      <p:cBhvr>
                                        <p:cTn id="59"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8" grpId="0"/>
      <p:bldP spid="30" grpId="0"/>
      <p:bldP spid="31" grpId="0"/>
      <p:bldP spid="32" grpId="0"/>
      <p:bldP spid="18" grpId="0"/>
      <p:bldP spid="22" grpId="0"/>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p:cNvGrpSpPr/>
          <p:nvPr/>
        </p:nvGrpSpPr>
        <p:grpSpPr>
          <a:xfrm>
            <a:off x="194390" y="794763"/>
            <a:ext cx="2026460" cy="2026460"/>
            <a:chOff x="926446" y="1741376"/>
            <a:chExt cx="2701946" cy="2701946"/>
          </a:xfrm>
        </p:grpSpPr>
        <p:sp>
          <p:nvSpPr>
            <p:cNvPr id="23" name="椭圆 22"/>
            <p:cNvSpPr/>
            <p:nvPr/>
          </p:nvSpPr>
          <p:spPr>
            <a:xfrm>
              <a:off x="926446" y="1741376"/>
              <a:ext cx="2701946" cy="2701946"/>
            </a:xfrm>
            <a:prstGeom prst="ellipse">
              <a:avLst/>
            </a:prstGeom>
            <a:gradFill flip="none" rotWithShape="1">
              <a:gsLst>
                <a:gs pos="0">
                  <a:sysClr val="window" lastClr="FFFFFF"/>
                </a:gs>
                <a:gs pos="100000">
                  <a:sysClr val="window" lastClr="FFFFFF">
                    <a:lumMod val="85000"/>
                  </a:sysClr>
                </a:gs>
              </a:gsLst>
              <a:lin ang="5400000" scaled="1"/>
              <a:tileRect/>
            </a:gradFill>
            <a:ln w="19050" cap="flat" cmpd="sng" algn="ctr">
              <a:gradFill>
                <a:gsLst>
                  <a:gs pos="0">
                    <a:sysClr val="window" lastClr="FFFFFF"/>
                  </a:gs>
                  <a:gs pos="100000">
                    <a:sysClr val="window" lastClr="FFFFFF">
                      <a:lumMod val="75000"/>
                    </a:sysClr>
                  </a:gs>
                </a:gsLst>
                <a:lin ang="5400000" scaled="1"/>
              </a:gradFill>
              <a:prstDash val="solid"/>
              <a:miter lim="800000"/>
            </a:ln>
            <a:effectLst>
              <a:outerShdw blurRad="279400" dist="152400" dir="2700000" sx="102000" sy="102000" algn="tl" rotWithShape="0">
                <a:prstClr val="black">
                  <a:alpha val="28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sp>
          <p:nvSpPr>
            <p:cNvPr id="24" name="圆角矩形 23"/>
            <p:cNvSpPr/>
            <p:nvPr/>
          </p:nvSpPr>
          <p:spPr>
            <a:xfrm>
              <a:off x="1278052" y="2092982"/>
              <a:ext cx="1998734" cy="1998734"/>
            </a:xfrm>
            <a:prstGeom prst="roundRect">
              <a:avLst>
                <a:gd name="adj" fmla="val 50000"/>
              </a:avLst>
            </a:prstGeom>
            <a:gradFill flip="none" rotWithShape="1">
              <a:gsLst>
                <a:gs pos="100000">
                  <a:sysClr val="window" lastClr="FFFFFF"/>
                </a:gs>
                <a:gs pos="0">
                  <a:srgbClr val="B8BBBC"/>
                </a:gs>
              </a:gsLst>
              <a:lin ang="5400000" scaled="0"/>
              <a:tileRect/>
            </a:gra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 lastClr="FFFFFF"/>
                </a:solidFill>
                <a:effectLst/>
                <a:uLnTx/>
                <a:uFillTx/>
                <a:cs typeface="+mn-ea"/>
                <a:sym typeface="+mn-lt"/>
              </a:endParaRPr>
            </a:p>
          </p:txBody>
        </p:sp>
      </p:grpSp>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800219"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八卦</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pSp>
        <p:nvGrpSpPr>
          <p:cNvPr id="26" name="组合 25"/>
          <p:cNvGrpSpPr/>
          <p:nvPr/>
        </p:nvGrpSpPr>
        <p:grpSpPr>
          <a:xfrm>
            <a:off x="481327" y="2899611"/>
            <a:ext cx="1441420" cy="369332"/>
            <a:chOff x="1673911" y="4373350"/>
            <a:chExt cx="1921894" cy="492442"/>
          </a:xfrm>
        </p:grpSpPr>
        <p:sp>
          <p:nvSpPr>
            <p:cNvPr id="27" name="圆角矩形 26"/>
            <p:cNvSpPr/>
            <p:nvPr/>
          </p:nvSpPr>
          <p:spPr>
            <a:xfrm>
              <a:off x="1793812" y="4421987"/>
              <a:ext cx="1702648" cy="404014"/>
            </a:xfrm>
            <a:prstGeom prst="roundRect">
              <a:avLst>
                <a:gd name="adj" fmla="val 50000"/>
              </a:avLst>
            </a:prstGeom>
            <a:solidFill>
              <a:srgbClr val="005A9E"/>
            </a:solidFill>
            <a:ln w="28575" cap="flat">
              <a:solidFill>
                <a:schemeClr val="bg1">
                  <a:lumMod val="85000"/>
                </a:schemeClr>
              </a:solidFill>
              <a:prstDash val="solid"/>
              <a:miter lim="800000"/>
            </a:ln>
            <a:effectLst>
              <a:outerShdw blurRad="228600" dist="228600" dir="5400000" algn="t" rotWithShape="0">
                <a:sysClr val="windowText" lastClr="000000">
                  <a:lumMod val="85000"/>
                  <a:lumOff val="15000"/>
                  <a:alpha val="28000"/>
                </a:sysClr>
              </a:outerShdw>
            </a:effectLst>
          </p:spPr>
          <p:txBody>
            <a:bodyPr vert="horz" wrap="square" lIns="91440" tIns="45720" rIns="91440" bIns="45720" numCol="1" anchor="t" anchorCtr="0" compatLnSpc="1"/>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prstClr val="black"/>
                </a:solidFill>
                <a:effectLst/>
                <a:uLnTx/>
                <a:uFillTx/>
                <a:cs typeface="+mn-ea"/>
                <a:sym typeface="+mn-lt"/>
              </a:endParaRPr>
            </a:p>
          </p:txBody>
        </p:sp>
        <p:sp>
          <p:nvSpPr>
            <p:cNvPr id="28" name="文本框 48"/>
            <p:cNvSpPr txBox="1"/>
            <p:nvPr/>
          </p:nvSpPr>
          <p:spPr>
            <a:xfrm>
              <a:off x="1673911" y="4373350"/>
              <a:ext cx="1921894" cy="492442"/>
            </a:xfrm>
            <a:prstGeom prst="rect">
              <a:avLst/>
            </a:prstGeom>
            <a:noFill/>
          </p:spPr>
          <p:txBody>
            <a:bodyPr wrap="none" rtlCol="0">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lang="en-US" altLang="zh-CN" kern="0" dirty="0" smtClean="0">
                  <a:solidFill>
                    <a:sysClr val="window" lastClr="FFFFFF"/>
                  </a:solidFill>
                  <a:cs typeface="+mn-ea"/>
                  <a:sym typeface="+mn-lt"/>
                </a:rPr>
                <a:t>S</a:t>
              </a:r>
              <a:r>
                <a:rPr kumimoji="0" lang="en-US" altLang="zh-CN" sz="1800" b="0" i="0" u="none" strike="noStrike" kern="0" cap="none" spc="0" normalizeH="0" baseline="0" noProof="0" dirty="0" smtClean="0">
                  <a:ln>
                    <a:noFill/>
                  </a:ln>
                  <a:solidFill>
                    <a:sysClr val="window" lastClr="FFFFFF"/>
                  </a:solidFill>
                  <a:effectLst/>
                  <a:uLnTx/>
                  <a:uFillTx/>
                  <a:cs typeface="+mn-ea"/>
                  <a:sym typeface="+mn-lt"/>
                </a:rPr>
                <a:t>hay </a:t>
              </a:r>
              <a:r>
                <a:rPr kumimoji="0" lang="en-US" altLang="zh-CN" sz="1800" b="0" i="0" u="none" strike="noStrike" kern="0" cap="none" spc="0" normalizeH="0" baseline="0" noProof="0" dirty="0" err="1" smtClean="0">
                  <a:ln>
                    <a:noFill/>
                  </a:ln>
                  <a:solidFill>
                    <a:sysClr val="window" lastClr="FFFFFF"/>
                  </a:solidFill>
                  <a:effectLst/>
                  <a:uLnTx/>
                  <a:uFillTx/>
                  <a:cs typeface="+mn-ea"/>
                  <a:sym typeface="+mn-lt"/>
                </a:rPr>
                <a:t>Banon</a:t>
              </a:r>
              <a:endParaRPr kumimoji="0" lang="en-US" altLang="zh-CN" sz="1800" b="0" i="0" u="none" strike="noStrike" kern="0" cap="none" spc="0" normalizeH="0" baseline="0" noProof="0" dirty="0" smtClean="0">
                <a:ln>
                  <a:noFill/>
                </a:ln>
                <a:solidFill>
                  <a:sysClr val="window" lastClr="FFFFFF"/>
                </a:solidFill>
                <a:effectLst/>
                <a:uLnTx/>
                <a:uFillTx/>
                <a:cs typeface="+mn-ea"/>
                <a:sym typeface="+mn-lt"/>
              </a:endParaRPr>
            </a:p>
          </p:txBody>
        </p:sp>
      </p:grpSp>
      <p:pic>
        <p:nvPicPr>
          <p:cNvPr id="4" name="图片 3"/>
          <p:cNvPicPr>
            <a:picLocks noChangeAspect="1"/>
          </p:cNvPicPr>
          <p:nvPr/>
        </p:nvPicPr>
        <p:blipFill>
          <a:blip r:embed="rId1"/>
          <a:stretch>
            <a:fillRect/>
          </a:stretch>
        </p:blipFill>
        <p:spPr>
          <a:xfrm>
            <a:off x="742945" y="1280855"/>
            <a:ext cx="936104" cy="1024288"/>
          </a:xfrm>
          <a:prstGeom prst="rect">
            <a:avLst/>
          </a:prstGeom>
        </p:spPr>
      </p:pic>
      <p:sp>
        <p:nvSpPr>
          <p:cNvPr id="42" name="文本框 41"/>
          <p:cNvSpPr txBox="1"/>
          <p:nvPr/>
        </p:nvSpPr>
        <p:spPr>
          <a:xfrm>
            <a:off x="2555776" y="1059582"/>
            <a:ext cx="6126626" cy="3415030"/>
          </a:xfrm>
          <a:prstGeom prst="rect">
            <a:avLst/>
          </a:prstGeom>
          <a:noFill/>
        </p:spPr>
        <p:txBody>
          <a:bodyPr wrap="square" rtlCol="0">
            <a:spAutoFit/>
          </a:bodyPr>
          <a:lstStyle/>
          <a:p>
            <a:r>
              <a:rPr lang="zh-CN" altLang="en-US" sz="1200" dirty="0" smtClean="0"/>
              <a:t>创始人：</a:t>
            </a:r>
            <a:r>
              <a:rPr lang="en-US" altLang="zh-CN" sz="1200" dirty="0" smtClean="0"/>
              <a:t>Shay </a:t>
            </a:r>
            <a:r>
              <a:rPr lang="en-US" altLang="zh-CN" sz="1200" dirty="0" err="1" smtClean="0"/>
              <a:t>Banon</a:t>
            </a:r>
            <a:r>
              <a:rPr lang="en-US" altLang="zh-CN" sz="1200" dirty="0" smtClean="0"/>
              <a:t>,</a:t>
            </a:r>
            <a:r>
              <a:rPr lang="zh-CN" altLang="en-US" sz="1200" dirty="0" smtClean="0"/>
              <a:t>以色列人</a:t>
            </a:r>
            <a:r>
              <a:rPr lang="zh-CN" altLang="en-US" sz="1200" dirty="0"/>
              <a:t>，</a:t>
            </a:r>
            <a:r>
              <a:rPr lang="en-US" altLang="zh-CN" sz="1200" dirty="0" smtClean="0"/>
              <a:t>46</a:t>
            </a:r>
            <a:r>
              <a:rPr lang="zh-CN" altLang="en-US" sz="1200" dirty="0" smtClean="0"/>
              <a:t>岁</a:t>
            </a:r>
            <a:r>
              <a:rPr lang="en-US" altLang="zh-CN" sz="1200" dirty="0" smtClean="0"/>
              <a:t>(1978</a:t>
            </a:r>
            <a:r>
              <a:rPr lang="zh-CN" altLang="en-US" sz="1200" dirty="0" smtClean="0"/>
              <a:t>出生</a:t>
            </a:r>
            <a:r>
              <a:rPr lang="en-US" altLang="zh-CN" sz="1200" dirty="0" smtClean="0"/>
              <a:t>)</a:t>
            </a:r>
            <a:r>
              <a:rPr lang="zh-CN" altLang="en-US" sz="1200" dirty="0" smtClean="0"/>
              <a:t>，</a:t>
            </a:r>
            <a:r>
              <a:rPr lang="en-US" altLang="zh-CN" sz="1200" dirty="0" smtClean="0"/>
              <a:t>2021</a:t>
            </a:r>
            <a:r>
              <a:rPr lang="zh-CN" altLang="en-US" sz="1200" dirty="0"/>
              <a:t>年</a:t>
            </a:r>
            <a:r>
              <a:rPr lang="en-US" altLang="zh-CN" sz="1200" dirty="0"/>
              <a:t>4</a:t>
            </a:r>
            <a:r>
              <a:rPr lang="zh-CN" altLang="en-US" sz="1200" dirty="0"/>
              <a:t>月</a:t>
            </a:r>
            <a:r>
              <a:rPr lang="zh-CN" altLang="en-US" sz="1200" dirty="0">
                <a:hlinkClick r:id="rId2"/>
              </a:rPr>
              <a:t>胡润富豪榜</a:t>
            </a:r>
            <a:r>
              <a:rPr lang="en-US" altLang="zh-CN" sz="1200" dirty="0"/>
              <a:t>2378</a:t>
            </a:r>
            <a:r>
              <a:rPr lang="zh-CN" altLang="en-US" sz="1200" dirty="0" smtClean="0"/>
              <a:t>名，</a:t>
            </a:r>
            <a:r>
              <a:rPr lang="en-US" altLang="zh-CN" sz="1200" dirty="0" smtClean="0"/>
              <a:t>32</a:t>
            </a:r>
            <a:r>
              <a:rPr lang="zh-CN" altLang="en-US" sz="1200" dirty="0" smtClean="0"/>
              <a:t>岁开始写</a:t>
            </a:r>
            <a:r>
              <a:rPr lang="en-US" altLang="zh-CN" sz="1200" dirty="0" smtClean="0"/>
              <a:t>ES</a:t>
            </a:r>
            <a:r>
              <a:rPr lang="zh-CN" altLang="en-US" sz="1200" dirty="0" smtClean="0"/>
              <a:t>，技术改变人生，我辈楷模</a:t>
            </a:r>
            <a:endParaRPr lang="en-US" altLang="zh-CN" sz="1200" dirty="0"/>
          </a:p>
          <a:p>
            <a:endParaRPr lang="en-US" altLang="zh-CN" sz="1200" dirty="0" smtClean="0"/>
          </a:p>
          <a:p>
            <a:r>
              <a:rPr lang="zh-CN" altLang="en-US" sz="1200" dirty="0" smtClean="0"/>
              <a:t>公司：简称</a:t>
            </a:r>
            <a:r>
              <a:rPr lang="en-US" altLang="zh-CN" sz="1200" dirty="0" smtClean="0"/>
              <a:t>Elastic</a:t>
            </a:r>
            <a:r>
              <a:rPr lang="zh-CN" altLang="en-US" sz="1200" dirty="0" smtClean="0"/>
              <a:t>，主要业务提供搜索引擎及周边服务，股票代码</a:t>
            </a:r>
            <a:r>
              <a:rPr lang="en-US" altLang="zh-CN" sz="1200" dirty="0" smtClean="0"/>
              <a:t>ESTC(56.4$</a:t>
            </a:r>
            <a:r>
              <a:rPr lang="zh-CN" altLang="en-US" sz="1200" dirty="0" smtClean="0"/>
              <a:t>，较</a:t>
            </a:r>
            <a:r>
              <a:rPr lang="zh-CN" altLang="en-US" sz="1200" dirty="0"/>
              <a:t>近一年最高</a:t>
            </a:r>
            <a:r>
              <a:rPr lang="en-US" altLang="zh-CN" sz="1200" dirty="0" smtClean="0"/>
              <a:t>189.8</a:t>
            </a:r>
            <a:r>
              <a:rPr lang="zh-CN" altLang="en-US" sz="1200" dirty="0" smtClean="0"/>
              <a:t>跌</a:t>
            </a:r>
            <a:r>
              <a:rPr lang="en-US" altLang="zh-CN" sz="1200" dirty="0" smtClean="0"/>
              <a:t>70%+)</a:t>
            </a:r>
            <a:r>
              <a:rPr lang="zh-CN" altLang="en-US" sz="1200" dirty="0" smtClean="0"/>
              <a:t>，注册地荷兰</a:t>
            </a:r>
            <a:r>
              <a:rPr lang="en-US" altLang="zh-CN" sz="1200" dirty="0" smtClean="0"/>
              <a:t>,2018.10</a:t>
            </a:r>
            <a:r>
              <a:rPr lang="zh-CN" altLang="en-US" sz="1200" dirty="0" smtClean="0"/>
              <a:t>月上市，发行价</a:t>
            </a:r>
            <a:r>
              <a:rPr lang="en-US" altLang="zh-CN" sz="1200" dirty="0" smtClean="0"/>
              <a:t>36</a:t>
            </a:r>
            <a:r>
              <a:rPr lang="zh-CN" altLang="en-US" sz="1200" dirty="0" smtClean="0"/>
              <a:t>，首日开盘价</a:t>
            </a:r>
            <a:r>
              <a:rPr lang="en-US" altLang="zh-CN" sz="1200" dirty="0" smtClean="0"/>
              <a:t>70</a:t>
            </a:r>
            <a:endParaRPr lang="en-US" altLang="zh-CN" sz="1200" dirty="0"/>
          </a:p>
          <a:p>
            <a:endParaRPr lang="en-US" altLang="zh-CN" sz="1200" dirty="0" smtClean="0"/>
          </a:p>
          <a:p>
            <a:r>
              <a:rPr lang="zh-CN" altLang="en-US" sz="1200" dirty="0" smtClean="0"/>
              <a:t>背后故事：要为想成为厨师的妻子开发一个方便搜索菜谱的应用，在</a:t>
            </a:r>
            <a:r>
              <a:rPr lang="en-US" altLang="zh-CN" sz="1200" dirty="0" err="1" smtClean="0"/>
              <a:t>Lucene</a:t>
            </a:r>
            <a:r>
              <a:rPr lang="zh-CN" altLang="en-US" sz="1200" dirty="0" smtClean="0"/>
              <a:t>的基础上</a:t>
            </a:r>
            <a:r>
              <a:rPr lang="zh-CN" altLang="en-US" sz="1200" dirty="0"/>
              <a:t>开发</a:t>
            </a:r>
            <a:r>
              <a:rPr lang="zh-CN" altLang="en-US" sz="1200" dirty="0" smtClean="0"/>
              <a:t>了第一个开源“</a:t>
            </a:r>
            <a:r>
              <a:rPr lang="en-US" altLang="zh-CN" sz="1200" dirty="0" smtClean="0"/>
              <a:t>Compass</a:t>
            </a:r>
            <a:r>
              <a:rPr lang="zh-CN" altLang="en-US" sz="1200" dirty="0" smtClean="0"/>
              <a:t>”库。后来在工作中发现需要一个易用，高性能，实时，分布式搜索服务，于是重写“</a:t>
            </a:r>
            <a:r>
              <a:rPr lang="en-US" altLang="zh-CN" sz="1200" dirty="0" smtClean="0"/>
              <a:t>Compass</a:t>
            </a:r>
            <a:r>
              <a:rPr lang="zh-CN" altLang="en-US" sz="1200" dirty="0" smtClean="0"/>
              <a:t>”</a:t>
            </a:r>
            <a:r>
              <a:rPr lang="en-US" altLang="zh-CN" sz="1200" dirty="0" smtClean="0"/>
              <a:t>,</a:t>
            </a:r>
            <a:r>
              <a:rPr lang="zh-CN" altLang="en-US" sz="1200" dirty="0" smtClean="0"/>
              <a:t>打造成一个独立的</a:t>
            </a:r>
            <a:r>
              <a:rPr lang="en-US" altLang="zh-CN" sz="1200" dirty="0" smtClean="0"/>
              <a:t>Server</a:t>
            </a:r>
            <a:r>
              <a:rPr lang="zh-CN" altLang="en-US" sz="1200" dirty="0" smtClean="0"/>
              <a:t>，并成立开源项目</a:t>
            </a:r>
            <a:r>
              <a:rPr lang="en-US" altLang="zh-CN" sz="1200" dirty="0" smtClean="0"/>
              <a:t>Elastic</a:t>
            </a:r>
            <a:r>
              <a:rPr lang="zh-CN" altLang="en-US" sz="1200" dirty="0" smtClean="0"/>
              <a:t>，</a:t>
            </a:r>
            <a:r>
              <a:rPr lang="en-US" altLang="zh-CN" sz="1200" dirty="0" smtClean="0"/>
              <a:t>2010.2</a:t>
            </a:r>
            <a:r>
              <a:rPr lang="zh-CN" altLang="en-US" sz="1200" dirty="0" smtClean="0"/>
              <a:t>月发布首个公开版本</a:t>
            </a:r>
            <a:endParaRPr lang="en-US" altLang="zh-CN" sz="1200" dirty="0" smtClean="0"/>
          </a:p>
          <a:p>
            <a:endParaRPr lang="en-US" altLang="zh-CN" sz="1200" dirty="0"/>
          </a:p>
          <a:p>
            <a:r>
              <a:rPr lang="en-US" altLang="zh-CN" sz="1200" dirty="0" smtClean="0"/>
              <a:t>ES</a:t>
            </a:r>
            <a:r>
              <a:rPr lang="zh-CN" altLang="en-US" sz="1200" dirty="0" smtClean="0"/>
              <a:t>战绩：</a:t>
            </a:r>
            <a:r>
              <a:rPr lang="zh-CN" altLang="en-US" sz="1200" dirty="0" smtClean="0">
                <a:hlinkClick r:id="rId3"/>
              </a:rPr>
              <a:t>搜索引擎排名</a:t>
            </a:r>
            <a:r>
              <a:rPr lang="zh-CN" altLang="en-US" sz="1200" dirty="0" smtClean="0"/>
              <a:t>第一，</a:t>
            </a:r>
            <a:r>
              <a:rPr lang="en-US" altLang="zh-CN" sz="1200" dirty="0" err="1" smtClean="0">
                <a:hlinkClick r:id="rId4"/>
              </a:rPr>
              <a:t>githut</a:t>
            </a:r>
            <a:r>
              <a:rPr lang="zh-CN" altLang="en-US" sz="1200" dirty="0" smtClean="0"/>
              <a:t>上</a:t>
            </a:r>
            <a:r>
              <a:rPr lang="en-US" altLang="zh-CN" sz="1200" dirty="0" smtClean="0"/>
              <a:t>59.4k</a:t>
            </a:r>
            <a:r>
              <a:rPr lang="zh-CN" altLang="en-US" sz="1200" dirty="0" smtClean="0"/>
              <a:t>个</a:t>
            </a:r>
            <a:r>
              <a:rPr lang="en-US" altLang="zh-CN" sz="1200" dirty="0" smtClean="0"/>
              <a:t>star</a:t>
            </a:r>
            <a:r>
              <a:rPr lang="zh-CN" altLang="en-US" sz="1200" dirty="0" smtClean="0"/>
              <a:t>，同时与</a:t>
            </a:r>
            <a:r>
              <a:rPr lang="en-US" altLang="zh-CN" sz="1200" dirty="0" smtClean="0"/>
              <a:t>Elastic</a:t>
            </a:r>
            <a:r>
              <a:rPr lang="zh-CN" altLang="en-US" sz="1200" dirty="0" smtClean="0"/>
              <a:t>公司内部</a:t>
            </a:r>
            <a:r>
              <a:rPr lang="en-US" altLang="zh-CN" sz="1200" dirty="0" err="1" smtClean="0"/>
              <a:t>LogStash,Kibana,Beat</a:t>
            </a:r>
            <a:r>
              <a:rPr lang="zh-CN" altLang="en-US" sz="1200" dirty="0" smtClean="0"/>
              <a:t>等开源项目相互打通，服务全球大部分顶级互联网公司</a:t>
            </a:r>
            <a:endParaRPr lang="en-US" altLang="zh-CN" sz="1200" dirty="0" smtClean="0"/>
          </a:p>
          <a:p>
            <a:endParaRPr lang="en-US" altLang="zh-CN" sz="1200" dirty="0"/>
          </a:p>
          <a:p>
            <a:r>
              <a:rPr lang="zh-CN" altLang="en-US" sz="1200" dirty="0" smtClean="0"/>
              <a:t>近日新闻：</a:t>
            </a:r>
            <a:endParaRPr lang="zh-CN" altLang="en-US" sz="1200" dirty="0" smtClean="0"/>
          </a:p>
          <a:p>
            <a:r>
              <a:rPr lang="zh-CN" altLang="en-US" sz="1200" dirty="0" smtClean="0">
                <a:sym typeface="+mn-ea"/>
              </a:rPr>
              <a:t>开源风波：</a:t>
            </a:r>
            <a:r>
              <a:rPr lang="en-US" altLang="zh-CN" sz="1200" dirty="0" smtClean="0">
                <a:sym typeface="+mn-ea"/>
              </a:rPr>
              <a:t>2021</a:t>
            </a:r>
            <a:r>
              <a:rPr lang="zh-CN" altLang="en-US" sz="1200" dirty="0" smtClean="0">
                <a:sym typeface="+mn-ea"/>
              </a:rPr>
              <a:t>年</a:t>
            </a:r>
            <a:r>
              <a:rPr lang="en-US" altLang="zh-CN" sz="1200" dirty="0" smtClean="0">
                <a:sym typeface="+mn-ea"/>
              </a:rPr>
              <a:t>1</a:t>
            </a:r>
            <a:r>
              <a:rPr lang="zh-CN" altLang="en-US" sz="1200" dirty="0" smtClean="0">
                <a:sym typeface="+mn-ea"/>
              </a:rPr>
              <a:t>月修改开源协议，随即与</a:t>
            </a:r>
            <a:r>
              <a:rPr lang="en-US" altLang="zh-CN" sz="1200" dirty="0" err="1" smtClean="0">
                <a:sym typeface="+mn-ea"/>
              </a:rPr>
              <a:t>aws</a:t>
            </a:r>
            <a:r>
              <a:rPr lang="zh-CN" altLang="en-US" sz="1200" dirty="0" smtClean="0">
                <a:sym typeface="+mn-ea"/>
              </a:rPr>
              <a:t>陷入版权风波，</a:t>
            </a:r>
            <a:r>
              <a:rPr lang="en-US" altLang="zh-CN" sz="1200" dirty="0" smtClean="0">
                <a:sym typeface="+mn-ea"/>
              </a:rPr>
              <a:t>2022</a:t>
            </a:r>
            <a:r>
              <a:rPr lang="zh-CN" altLang="en-US" sz="1200" dirty="0" smtClean="0">
                <a:sym typeface="+mn-ea"/>
              </a:rPr>
              <a:t>年</a:t>
            </a:r>
            <a:r>
              <a:rPr lang="en-US" altLang="zh-CN" sz="1200" dirty="0" smtClean="0">
                <a:sym typeface="+mn-ea"/>
              </a:rPr>
              <a:t>2</a:t>
            </a:r>
            <a:r>
              <a:rPr lang="zh-CN" altLang="en-US" sz="1200" dirty="0" smtClean="0">
                <a:sym typeface="+mn-ea"/>
              </a:rPr>
              <a:t>月和解</a:t>
            </a:r>
            <a:endParaRPr lang="en-US" altLang="zh-CN" sz="1200" dirty="0" smtClean="0"/>
          </a:p>
          <a:p>
            <a:r>
              <a:rPr lang="zh-CN" altLang="en-US" sz="1200" dirty="0"/>
              <a:t>换</a:t>
            </a:r>
            <a:r>
              <a:rPr lang="zh-CN" altLang="en-US" sz="1200" dirty="0" smtClean="0"/>
              <a:t>帅</a:t>
            </a:r>
            <a:r>
              <a:rPr lang="zh-CN" altLang="en-US" sz="1200" dirty="0" smtClean="0"/>
              <a:t>风波：</a:t>
            </a:r>
            <a:r>
              <a:rPr lang="en-US" altLang="zh-CN" sz="1200" dirty="0" smtClean="0"/>
              <a:t>2022.1.9</a:t>
            </a:r>
            <a:r>
              <a:rPr lang="zh-CN" altLang="en-US" sz="1200" dirty="0" smtClean="0"/>
              <a:t>日，</a:t>
            </a:r>
            <a:r>
              <a:rPr lang="en-US" altLang="zh-CN" sz="1200" dirty="0" smtClean="0"/>
              <a:t>CEO</a:t>
            </a:r>
            <a:r>
              <a:rPr lang="zh-CN" altLang="en-US" sz="1200" dirty="0" smtClean="0"/>
              <a:t>变更为</a:t>
            </a:r>
            <a:r>
              <a:rPr lang="en-US" altLang="zh-CN" sz="1200" dirty="0" err="1" smtClean="0"/>
              <a:t>Ashuosh</a:t>
            </a:r>
            <a:r>
              <a:rPr lang="en-US" altLang="zh-CN" sz="1200" dirty="0" smtClean="0"/>
              <a:t> Kulkarni</a:t>
            </a:r>
            <a:endParaRPr lang="en-US" altLang="zh-CN" sz="1200" dirty="0" smtClean="0"/>
          </a:p>
          <a:p>
            <a:r>
              <a:rPr lang="zh-CN" altLang="en-US" sz="1200" dirty="0"/>
              <a:t>新</a:t>
            </a:r>
            <a:r>
              <a:rPr lang="zh-CN" altLang="en-US" sz="1200" dirty="0" smtClean="0"/>
              <a:t>版本：</a:t>
            </a:r>
            <a:r>
              <a:rPr lang="en-US" altLang="zh-CN" sz="1200" dirty="0" smtClean="0"/>
              <a:t>2022.2.10</a:t>
            </a:r>
            <a:r>
              <a:rPr lang="zh-CN" altLang="en-US" sz="1200" dirty="0" smtClean="0"/>
              <a:t>，</a:t>
            </a:r>
            <a:r>
              <a:rPr lang="en-US" altLang="zh-CN" sz="1200" dirty="0" smtClean="0"/>
              <a:t>ES8.0</a:t>
            </a:r>
            <a:r>
              <a:rPr lang="zh-CN" altLang="en-US" sz="1200" dirty="0" smtClean="0"/>
              <a:t>正式发布，对</a:t>
            </a:r>
            <a:r>
              <a:rPr lang="en-US" altLang="zh-CN" sz="1200" dirty="0" smtClean="0"/>
              <a:t>NLP</a:t>
            </a:r>
            <a:r>
              <a:rPr lang="zh-CN" altLang="en-US" sz="1200" dirty="0" smtClean="0"/>
              <a:t>模型，</a:t>
            </a:r>
            <a:r>
              <a:rPr lang="en-US" altLang="zh-CN" sz="1200" dirty="0" smtClean="0"/>
              <a:t>ANN</a:t>
            </a:r>
            <a:r>
              <a:rPr lang="zh-CN" altLang="en-US" sz="1200" dirty="0" smtClean="0"/>
              <a:t>搜索做了原生支持，</a:t>
            </a:r>
            <a:r>
              <a:rPr lang="zh-CN" altLang="en-US" sz="1200" dirty="0" smtClean="0">
                <a:hlinkClick r:id="rId5"/>
              </a:rPr>
              <a:t>详情</a:t>
            </a:r>
            <a:endParaRPr lang="en-US" altLang="zh-CN" sz="1200" dirty="0" smtClean="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1+#ppt_w/2"/>
                                          </p:val>
                                        </p:tav>
                                        <p:tav tm="100000">
                                          <p:val>
                                            <p:strVal val="#ppt_x"/>
                                          </p:val>
                                        </p:tav>
                                      </p:tavLst>
                                    </p:anim>
                                    <p:anim calcmode="lin" valueType="num">
                                      <p:cBhvr additive="base">
                                        <p:cTn id="8" dur="500" fill="hold"/>
                                        <p:tgtEl>
                                          <p:spTgt spid="22"/>
                                        </p:tgtEl>
                                        <p:attrNameLst>
                                          <p:attrName>ppt_y</p:attrName>
                                        </p:attrNameLst>
                                      </p:cBhvr>
                                      <p:tavLst>
                                        <p:tav tm="0">
                                          <p:val>
                                            <p:strVal val="#ppt_y"/>
                                          </p:val>
                                        </p:tav>
                                        <p:tav tm="100000">
                                          <p:val>
                                            <p:strVal val="#ppt_y"/>
                                          </p:val>
                                        </p:tav>
                                      </p:tavLst>
                                    </p:anim>
                                  </p:childTnLst>
                                </p:cTn>
                              </p:par>
                              <p:par>
                                <p:cTn id="9" presetID="47" presetClass="entr" presetSubtype="0" fill="hold" nodeType="withEffect">
                                  <p:stCondLst>
                                    <p:cond delay="600"/>
                                  </p:stCondLst>
                                  <p:childTnLst>
                                    <p:set>
                                      <p:cBhvr>
                                        <p:cTn id="10" dur="1" fill="hold">
                                          <p:stCondLst>
                                            <p:cond delay="0"/>
                                          </p:stCondLst>
                                        </p:cTn>
                                        <p:tgtEl>
                                          <p:spTgt spid="26"/>
                                        </p:tgtEl>
                                        <p:attrNameLst>
                                          <p:attrName>style.visibility</p:attrName>
                                        </p:attrNameLst>
                                      </p:cBhvr>
                                      <p:to>
                                        <p:strVal val="visible"/>
                                      </p:to>
                                    </p:set>
                                    <p:animEffect transition="in" filter="fade">
                                      <p:cBhvr>
                                        <p:cTn id="11" dur="500"/>
                                        <p:tgtEl>
                                          <p:spTgt spid="26"/>
                                        </p:tgtEl>
                                      </p:cBhvr>
                                    </p:animEffect>
                                    <p:anim calcmode="lin" valueType="num">
                                      <p:cBhvr>
                                        <p:cTn id="12" dur="500" fill="hold"/>
                                        <p:tgtEl>
                                          <p:spTgt spid="26"/>
                                        </p:tgtEl>
                                        <p:attrNameLst>
                                          <p:attrName>ppt_x</p:attrName>
                                        </p:attrNameLst>
                                      </p:cBhvr>
                                      <p:tavLst>
                                        <p:tav tm="0">
                                          <p:val>
                                            <p:strVal val="#ppt_x"/>
                                          </p:val>
                                        </p:tav>
                                        <p:tav tm="100000">
                                          <p:val>
                                            <p:strVal val="#ppt_x"/>
                                          </p:val>
                                        </p:tav>
                                      </p:tavLst>
                                    </p:anim>
                                    <p:anim calcmode="lin" valueType="num">
                                      <p:cBhvr>
                                        <p:cTn id="13" dur="5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800219"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定义</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42" name="文本框 41"/>
          <p:cNvSpPr txBox="1"/>
          <p:nvPr/>
        </p:nvSpPr>
        <p:spPr>
          <a:xfrm>
            <a:off x="1547664" y="1059582"/>
            <a:ext cx="6126626" cy="2308324"/>
          </a:xfrm>
          <a:prstGeom prst="rect">
            <a:avLst/>
          </a:prstGeom>
          <a:noFill/>
        </p:spPr>
        <p:txBody>
          <a:bodyPr wrap="square" rtlCol="0">
            <a:spAutoFit/>
          </a:bodyPr>
          <a:lstStyle/>
          <a:p>
            <a:r>
              <a:rPr lang="en-US" altLang="zh-CN" sz="1200" dirty="0" err="1">
                <a:latin typeface="微软雅黑" panose="020B0503020204020204" pitchFamily="34" charset="-122"/>
                <a:ea typeface="微软雅黑" panose="020B0503020204020204" pitchFamily="34" charset="-122"/>
              </a:rPr>
              <a:t>Elasticsearch</a:t>
            </a:r>
            <a:r>
              <a:rPr lang="en-US" altLang="zh-CN" sz="1200" dirty="0">
                <a:latin typeface="微软雅黑" panose="020B0503020204020204" pitchFamily="34" charset="-122"/>
                <a:ea typeface="微软雅黑" panose="020B0503020204020204" pitchFamily="34" charset="-122"/>
              </a:rPr>
              <a:t> is the </a:t>
            </a:r>
            <a:r>
              <a:rPr lang="en-US" altLang="zh-CN" sz="1200" b="1" dirty="0">
                <a:solidFill>
                  <a:srgbClr val="FF0000"/>
                </a:solidFill>
                <a:latin typeface="微软雅黑" panose="020B0503020204020204" pitchFamily="34" charset="-122"/>
                <a:ea typeface="微软雅黑" panose="020B0503020204020204" pitchFamily="34" charset="-122"/>
              </a:rPr>
              <a:t>distributed</a:t>
            </a:r>
            <a:r>
              <a:rPr lang="en-US" altLang="zh-CN" sz="1200" dirty="0">
                <a:latin typeface="微软雅黑" panose="020B0503020204020204" pitchFamily="34" charset="-122"/>
                <a:ea typeface="微软雅黑" panose="020B0503020204020204" pitchFamily="34" charset="-122"/>
              </a:rPr>
              <a:t> </a:t>
            </a:r>
            <a:r>
              <a:rPr lang="en-US" altLang="zh-CN" sz="1200" b="1" dirty="0">
                <a:solidFill>
                  <a:srgbClr val="FF0000"/>
                </a:solidFill>
                <a:latin typeface="微软雅黑" panose="020B0503020204020204" pitchFamily="34" charset="-122"/>
                <a:ea typeface="微软雅黑" panose="020B0503020204020204" pitchFamily="34" charset="-122"/>
              </a:rPr>
              <a:t>search</a:t>
            </a:r>
            <a:r>
              <a:rPr lang="en-US" altLang="zh-CN" sz="1200" dirty="0">
                <a:latin typeface="微软雅黑" panose="020B0503020204020204" pitchFamily="34" charset="-122"/>
                <a:ea typeface="微软雅黑" panose="020B0503020204020204" pitchFamily="34" charset="-122"/>
              </a:rPr>
              <a:t> and </a:t>
            </a:r>
            <a:r>
              <a:rPr lang="en-US" altLang="zh-CN" sz="1200" b="1" dirty="0">
                <a:solidFill>
                  <a:srgbClr val="FF0000"/>
                </a:solidFill>
                <a:latin typeface="微软雅黑" panose="020B0503020204020204" pitchFamily="34" charset="-122"/>
                <a:ea typeface="微软雅黑" panose="020B0503020204020204" pitchFamily="34" charset="-122"/>
              </a:rPr>
              <a:t>analytics</a:t>
            </a:r>
            <a:r>
              <a:rPr lang="en-US" altLang="zh-CN" sz="1200" dirty="0">
                <a:latin typeface="微软雅黑" panose="020B0503020204020204" pitchFamily="34" charset="-122"/>
                <a:ea typeface="微软雅黑" panose="020B0503020204020204" pitchFamily="34" charset="-122"/>
              </a:rPr>
              <a:t> engine at the heart of the Elastic Stack. </a:t>
            </a:r>
            <a:r>
              <a:rPr lang="en-US" altLang="zh-CN" sz="1200" dirty="0" err="1">
                <a:latin typeface="微软雅黑" panose="020B0503020204020204" pitchFamily="34" charset="-122"/>
                <a:ea typeface="微软雅黑" panose="020B0503020204020204" pitchFamily="34" charset="-122"/>
              </a:rPr>
              <a:t>Logstash</a:t>
            </a:r>
            <a:r>
              <a:rPr lang="en-US" altLang="zh-CN" sz="1200" dirty="0">
                <a:latin typeface="微软雅黑" panose="020B0503020204020204" pitchFamily="34" charset="-122"/>
                <a:ea typeface="微软雅黑" panose="020B0503020204020204" pitchFamily="34" charset="-122"/>
              </a:rPr>
              <a:t> and Beats facilitate collecting, aggregating, and enriching your data and storing it in </a:t>
            </a:r>
            <a:r>
              <a:rPr lang="en-US" altLang="zh-CN" sz="1200" dirty="0" err="1">
                <a:latin typeface="微软雅黑" panose="020B0503020204020204" pitchFamily="34" charset="-122"/>
                <a:ea typeface="微软雅黑" panose="020B0503020204020204" pitchFamily="34" charset="-122"/>
              </a:rPr>
              <a:t>Elasticsearch</a:t>
            </a:r>
            <a:r>
              <a:rPr lang="en-US" altLang="zh-CN" sz="1200" dirty="0">
                <a:latin typeface="微软雅黑" panose="020B0503020204020204" pitchFamily="34" charset="-122"/>
                <a:ea typeface="微软雅黑" panose="020B0503020204020204" pitchFamily="34" charset="-122"/>
              </a:rPr>
              <a:t>. </a:t>
            </a:r>
            <a:r>
              <a:rPr lang="en-US" altLang="zh-CN" sz="1200" dirty="0" err="1">
                <a:latin typeface="微软雅黑" panose="020B0503020204020204" pitchFamily="34" charset="-122"/>
                <a:ea typeface="微软雅黑" panose="020B0503020204020204" pitchFamily="34" charset="-122"/>
              </a:rPr>
              <a:t>Kibana</a:t>
            </a:r>
            <a:r>
              <a:rPr lang="en-US" altLang="zh-CN" sz="1200" dirty="0">
                <a:latin typeface="微软雅黑" panose="020B0503020204020204" pitchFamily="34" charset="-122"/>
                <a:ea typeface="微软雅黑" panose="020B0503020204020204" pitchFamily="34" charset="-122"/>
              </a:rPr>
              <a:t> enables you to interactively explore, visualize, and share insights into your data and manage and monitor the stack. </a:t>
            </a:r>
            <a:r>
              <a:rPr lang="en-US" altLang="zh-CN" sz="1200" dirty="0" err="1">
                <a:latin typeface="微软雅黑" panose="020B0503020204020204" pitchFamily="34" charset="-122"/>
                <a:ea typeface="微软雅黑" panose="020B0503020204020204" pitchFamily="34" charset="-122"/>
              </a:rPr>
              <a:t>Elasticsearch</a:t>
            </a:r>
            <a:r>
              <a:rPr lang="en-US" altLang="zh-CN" sz="1200" dirty="0">
                <a:latin typeface="微软雅黑" panose="020B0503020204020204" pitchFamily="34" charset="-122"/>
                <a:ea typeface="微软雅黑" panose="020B0503020204020204" pitchFamily="34" charset="-122"/>
              </a:rPr>
              <a:t> is where the indexing, search, and analysis magic happens.</a:t>
            </a:r>
            <a:endParaRPr lang="en-US" altLang="zh-CN" sz="1200" dirty="0">
              <a:latin typeface="微软雅黑" panose="020B0503020204020204" pitchFamily="34" charset="-122"/>
              <a:ea typeface="微软雅黑" panose="020B0503020204020204" pitchFamily="34" charset="-122"/>
            </a:endParaRPr>
          </a:p>
          <a:p>
            <a:r>
              <a:rPr lang="en-US" altLang="zh-CN" sz="1200" dirty="0" err="1">
                <a:latin typeface="微软雅黑" panose="020B0503020204020204" pitchFamily="34" charset="-122"/>
                <a:ea typeface="微软雅黑" panose="020B0503020204020204" pitchFamily="34" charset="-122"/>
              </a:rPr>
              <a:t>Elasticsearch</a:t>
            </a:r>
            <a:r>
              <a:rPr lang="en-US" altLang="zh-CN" sz="1200" dirty="0">
                <a:latin typeface="微软雅黑" panose="020B0503020204020204" pitchFamily="34" charset="-122"/>
                <a:ea typeface="微软雅黑" panose="020B0503020204020204" pitchFamily="34" charset="-122"/>
              </a:rPr>
              <a:t> provides </a:t>
            </a:r>
            <a:r>
              <a:rPr lang="en-US" altLang="zh-CN" sz="1200" b="1" dirty="0">
                <a:solidFill>
                  <a:srgbClr val="FF0000"/>
                </a:solidFill>
                <a:latin typeface="微软雅黑" panose="020B0503020204020204" pitchFamily="34" charset="-122"/>
                <a:ea typeface="微软雅黑" panose="020B0503020204020204" pitchFamily="34" charset="-122"/>
              </a:rPr>
              <a:t>near real-time</a:t>
            </a:r>
            <a:r>
              <a:rPr lang="en-US" altLang="zh-CN" sz="1200" dirty="0">
                <a:latin typeface="微软雅黑" panose="020B0503020204020204" pitchFamily="34" charset="-122"/>
                <a:ea typeface="微软雅黑" panose="020B0503020204020204" pitchFamily="34" charset="-122"/>
              </a:rPr>
              <a:t> search and analytics for all types of data. Whether you have </a:t>
            </a:r>
            <a:r>
              <a:rPr lang="en-US" altLang="zh-CN" sz="1200" b="1" dirty="0">
                <a:solidFill>
                  <a:srgbClr val="FF0000"/>
                </a:solidFill>
                <a:latin typeface="微软雅黑" panose="020B0503020204020204" pitchFamily="34" charset="-122"/>
                <a:ea typeface="微软雅黑" panose="020B0503020204020204" pitchFamily="34" charset="-122"/>
              </a:rPr>
              <a:t>structured or unstructured </a:t>
            </a:r>
            <a:r>
              <a:rPr lang="en-US" altLang="zh-CN" sz="1200" dirty="0">
                <a:latin typeface="微软雅黑" panose="020B0503020204020204" pitchFamily="34" charset="-122"/>
                <a:ea typeface="微软雅黑" panose="020B0503020204020204" pitchFamily="34" charset="-122"/>
              </a:rPr>
              <a:t>text, numerical data, or geospatial data, </a:t>
            </a:r>
            <a:r>
              <a:rPr lang="en-US" altLang="zh-CN" sz="1200" dirty="0" err="1">
                <a:latin typeface="微软雅黑" panose="020B0503020204020204" pitchFamily="34" charset="-122"/>
                <a:ea typeface="微软雅黑" panose="020B0503020204020204" pitchFamily="34" charset="-122"/>
              </a:rPr>
              <a:t>Elasticsearch</a:t>
            </a:r>
            <a:r>
              <a:rPr lang="en-US" altLang="zh-CN" sz="1200" dirty="0">
                <a:latin typeface="微软雅黑" panose="020B0503020204020204" pitchFamily="34" charset="-122"/>
                <a:ea typeface="微软雅黑" panose="020B0503020204020204" pitchFamily="34" charset="-122"/>
              </a:rPr>
              <a:t> can efficiently store and index it in a way that supports fast searches. You can go far beyond simple data retrieval and aggregate information to discover trends and patterns in your data. And as your data and query volume grows, the distributed nature of </a:t>
            </a:r>
            <a:r>
              <a:rPr lang="en-US" altLang="zh-CN" sz="1200" dirty="0" err="1">
                <a:latin typeface="微软雅黑" panose="020B0503020204020204" pitchFamily="34" charset="-122"/>
                <a:ea typeface="微软雅黑" panose="020B0503020204020204" pitchFamily="34" charset="-122"/>
              </a:rPr>
              <a:t>Elasticsearch</a:t>
            </a:r>
            <a:r>
              <a:rPr lang="en-US" altLang="zh-CN" sz="1200" dirty="0">
                <a:latin typeface="微软雅黑" panose="020B0503020204020204" pitchFamily="34" charset="-122"/>
                <a:ea typeface="微软雅黑" panose="020B0503020204020204" pitchFamily="34" charset="-122"/>
              </a:rPr>
              <a:t> enables your deployment to </a:t>
            </a:r>
            <a:r>
              <a:rPr lang="en-US" altLang="zh-CN" sz="1200" b="1" dirty="0">
                <a:solidFill>
                  <a:srgbClr val="FF0000"/>
                </a:solidFill>
                <a:latin typeface="微软雅黑" panose="020B0503020204020204" pitchFamily="34" charset="-122"/>
                <a:ea typeface="微软雅黑" panose="020B0503020204020204" pitchFamily="34" charset="-122"/>
              </a:rPr>
              <a:t>grow seamlessly</a:t>
            </a:r>
            <a:r>
              <a:rPr lang="en-US" altLang="zh-CN" sz="1200" dirty="0">
                <a:latin typeface="微软雅黑" panose="020B0503020204020204" pitchFamily="34" charset="-122"/>
                <a:ea typeface="微软雅黑" panose="020B0503020204020204" pitchFamily="34" charset="-122"/>
              </a:rPr>
              <a:t> right along with it.</a:t>
            </a:r>
            <a:endParaRPr lang="en-US" altLang="zh-CN" sz="1200" dirty="0">
              <a:latin typeface="微软雅黑" panose="020B0503020204020204" pitchFamily="34" charset="-122"/>
              <a:ea typeface="微软雅黑" panose="020B0503020204020204" pitchFamily="34" charset="-122"/>
            </a:endParaRPr>
          </a:p>
        </p:txBody>
      </p:sp>
      <p:sp>
        <p:nvSpPr>
          <p:cNvPr id="3" name="文本框 2"/>
          <p:cNvSpPr txBox="1"/>
          <p:nvPr/>
        </p:nvSpPr>
        <p:spPr>
          <a:xfrm>
            <a:off x="1547664" y="3435846"/>
            <a:ext cx="7114448" cy="646331"/>
          </a:xfrm>
          <a:prstGeom prst="rect">
            <a:avLst/>
          </a:prstGeom>
          <a:noFill/>
        </p:spPr>
        <p:txBody>
          <a:bodyPr wrap="none" rtlCol="0">
            <a:spAutoFit/>
          </a:bodyPr>
          <a:lstStyle/>
          <a:p>
            <a:r>
              <a:rPr lang="zh-CN" altLang="en-US" dirty="0" smtClean="0">
                <a:latin typeface="+mn-ea"/>
              </a:rPr>
              <a:t>分布式，索搜和分析引擎，近实时搜索，</a:t>
            </a:r>
            <a:endParaRPr lang="en-US" altLang="zh-CN" dirty="0" smtClean="0">
              <a:latin typeface="+mn-ea"/>
            </a:endParaRPr>
          </a:p>
          <a:p>
            <a:r>
              <a:rPr lang="zh-CN" altLang="en-US" dirty="0" smtClean="0">
                <a:latin typeface="+mn-ea"/>
              </a:rPr>
              <a:t>可提供结构</a:t>
            </a:r>
            <a:r>
              <a:rPr lang="en-US" altLang="zh-CN" dirty="0" smtClean="0">
                <a:latin typeface="+mn-ea"/>
              </a:rPr>
              <a:t>or</a:t>
            </a:r>
            <a:r>
              <a:rPr lang="zh-CN" altLang="en-US" dirty="0" smtClean="0">
                <a:latin typeface="+mn-ea"/>
              </a:rPr>
              <a:t>非结构化文本，数字，位置信息等类型搜索，无缝扩容</a:t>
            </a:r>
            <a:endParaRPr lang="zh-CN" altLang="en-US" dirty="0">
              <a:latin typeface="+mn-ea"/>
            </a:endParaRPr>
          </a:p>
        </p:txBody>
      </p:sp>
      <p:sp>
        <p:nvSpPr>
          <p:cNvPr id="10" name="文本框 9"/>
          <p:cNvSpPr txBox="1"/>
          <p:nvPr/>
        </p:nvSpPr>
        <p:spPr>
          <a:xfrm>
            <a:off x="1549956" y="4371950"/>
            <a:ext cx="5365636" cy="646331"/>
          </a:xfrm>
          <a:prstGeom prst="rect">
            <a:avLst/>
          </a:prstGeom>
          <a:noFill/>
        </p:spPr>
        <p:txBody>
          <a:bodyPr wrap="none" rtlCol="0">
            <a:spAutoFit/>
          </a:bodyPr>
          <a:lstStyle/>
          <a:p>
            <a:r>
              <a:rPr lang="zh-CN" altLang="en-US" dirty="0" smtClean="0"/>
              <a:t>海量数据，水平扩容，</a:t>
            </a:r>
            <a:r>
              <a:rPr lang="en-US" altLang="zh-CN" dirty="0" smtClean="0"/>
              <a:t>Restful</a:t>
            </a:r>
            <a:r>
              <a:rPr lang="zh-CN" altLang="en-US" dirty="0"/>
              <a:t> </a:t>
            </a:r>
            <a:r>
              <a:rPr lang="en-US" altLang="zh-CN" dirty="0" err="1" smtClean="0"/>
              <a:t>Api</a:t>
            </a:r>
            <a:r>
              <a:rPr lang="zh-CN" altLang="en-US" dirty="0" smtClean="0"/>
              <a:t>，全文</a:t>
            </a:r>
            <a:r>
              <a:rPr lang="en-US" altLang="zh-CN" dirty="0" smtClean="0"/>
              <a:t>&amp;</a:t>
            </a:r>
            <a:r>
              <a:rPr lang="zh-CN" altLang="en-US" dirty="0" smtClean="0"/>
              <a:t>快速搜索</a:t>
            </a:r>
            <a:endParaRPr lang="en-US" altLang="zh-CN" dirty="0" smtClean="0"/>
          </a:p>
          <a:p>
            <a:r>
              <a:rPr lang="zh-CN" altLang="en-US" dirty="0" smtClean="0"/>
              <a:t>高性能，高可用，高扩展，社区活跃，排名第一</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800219"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应用</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3" name="文本框 2"/>
          <p:cNvSpPr txBox="1"/>
          <p:nvPr/>
        </p:nvSpPr>
        <p:spPr>
          <a:xfrm>
            <a:off x="360613" y="1132972"/>
            <a:ext cx="2723823" cy="2031325"/>
          </a:xfrm>
          <a:prstGeom prst="rect">
            <a:avLst/>
          </a:prstGeom>
          <a:noFill/>
        </p:spPr>
        <p:txBody>
          <a:bodyPr wrap="none" rtlCol="0">
            <a:spAutoFit/>
          </a:bodyPr>
          <a:lstStyle/>
          <a:p>
            <a:r>
              <a:rPr lang="zh-CN" altLang="en-US" dirty="0">
                <a:solidFill>
                  <a:srgbClr val="FF0000"/>
                </a:solidFill>
              </a:rPr>
              <a:t>适用</a:t>
            </a:r>
            <a:r>
              <a:rPr lang="zh-CN" altLang="en-US" dirty="0" smtClean="0">
                <a:solidFill>
                  <a:srgbClr val="FF0000"/>
                </a:solidFill>
              </a:rPr>
              <a:t>场景</a:t>
            </a:r>
            <a:r>
              <a:rPr lang="en-US" altLang="zh-CN" dirty="0" smtClean="0">
                <a:solidFill>
                  <a:srgbClr val="FF0000"/>
                </a:solidFill>
              </a:rPr>
              <a:t>(</a:t>
            </a:r>
            <a:r>
              <a:rPr lang="zh-CN" altLang="en-US" dirty="0" smtClean="0">
                <a:solidFill>
                  <a:srgbClr val="FF0000"/>
                </a:solidFill>
                <a:hlinkClick r:id="rId1"/>
              </a:rPr>
              <a:t>官方介绍</a:t>
            </a:r>
            <a:r>
              <a:rPr lang="en-US" altLang="zh-CN" dirty="0" smtClean="0">
                <a:solidFill>
                  <a:srgbClr val="FF0000"/>
                </a:solidFill>
              </a:rPr>
              <a:t>)</a:t>
            </a:r>
            <a:endParaRPr lang="en-US" altLang="zh-CN" dirty="0" smtClean="0">
              <a:solidFill>
                <a:srgbClr val="FF0000"/>
              </a:solidFill>
            </a:endParaRPr>
          </a:p>
          <a:p>
            <a:r>
              <a:rPr lang="zh-CN" altLang="en-US" dirty="0" smtClean="0">
                <a:solidFill>
                  <a:srgbClr val="00B050"/>
                </a:solidFill>
              </a:rPr>
              <a:t>应用程序</a:t>
            </a:r>
            <a:r>
              <a:rPr lang="en-US" altLang="zh-CN" dirty="0" smtClean="0">
                <a:solidFill>
                  <a:srgbClr val="00B050"/>
                </a:solidFill>
              </a:rPr>
              <a:t>/</a:t>
            </a:r>
            <a:r>
              <a:rPr lang="zh-CN" altLang="en-US" dirty="0">
                <a:solidFill>
                  <a:srgbClr val="00B050"/>
                </a:solidFill>
              </a:rPr>
              <a:t>网站搜索</a:t>
            </a:r>
            <a:endParaRPr lang="zh-CN" altLang="en-US" dirty="0">
              <a:solidFill>
                <a:srgbClr val="00B050"/>
              </a:solidFill>
            </a:endParaRPr>
          </a:p>
          <a:p>
            <a:r>
              <a:rPr lang="zh-CN" altLang="en-US" dirty="0" smtClean="0"/>
              <a:t>日志</a:t>
            </a:r>
            <a:r>
              <a:rPr lang="zh-CN" altLang="en-US" dirty="0"/>
              <a:t>处理和分析</a:t>
            </a:r>
            <a:endParaRPr lang="zh-CN" altLang="en-US" dirty="0"/>
          </a:p>
          <a:p>
            <a:r>
              <a:rPr lang="zh-CN" altLang="en-US" dirty="0" smtClean="0"/>
              <a:t>机器学习</a:t>
            </a:r>
            <a:endParaRPr lang="zh-CN" altLang="en-US" dirty="0"/>
          </a:p>
          <a:p>
            <a:r>
              <a:rPr lang="zh-CN" altLang="en-US" dirty="0" smtClean="0"/>
              <a:t>商业</a:t>
            </a:r>
            <a:r>
              <a:rPr lang="zh-CN" altLang="en-US" dirty="0"/>
              <a:t>⼯作流中的存储</a:t>
            </a:r>
            <a:r>
              <a:rPr lang="zh-CN" altLang="en-US" dirty="0" smtClean="0"/>
              <a:t>引擎</a:t>
            </a:r>
            <a:endParaRPr lang="en-US" altLang="zh-CN" dirty="0" smtClean="0"/>
          </a:p>
          <a:p>
            <a:r>
              <a:rPr lang="en-US" altLang="zh-CN" dirty="0" smtClean="0"/>
              <a:t>GIS</a:t>
            </a:r>
            <a:endParaRPr lang="en-US" altLang="zh-CN" dirty="0" smtClean="0"/>
          </a:p>
          <a:p>
            <a:r>
              <a:rPr lang="zh-CN" altLang="en-US" dirty="0" smtClean="0"/>
              <a:t>生物信息搜索</a:t>
            </a:r>
            <a:endParaRPr lang="en-US" altLang="zh-CN" dirty="0" smtClean="0"/>
          </a:p>
        </p:txBody>
      </p:sp>
      <p:grpSp>
        <p:nvGrpSpPr>
          <p:cNvPr id="15" name="组合 14"/>
          <p:cNvGrpSpPr/>
          <p:nvPr/>
        </p:nvGrpSpPr>
        <p:grpSpPr>
          <a:xfrm>
            <a:off x="3805153" y="1774186"/>
            <a:ext cx="4439255" cy="2773088"/>
            <a:chOff x="3805153" y="1774186"/>
            <a:chExt cx="4439255" cy="2773088"/>
          </a:xfrm>
        </p:grpSpPr>
        <p:sp>
          <p:nvSpPr>
            <p:cNvPr id="4" name="椭圆 3"/>
            <p:cNvSpPr/>
            <p:nvPr/>
          </p:nvSpPr>
          <p:spPr>
            <a:xfrm>
              <a:off x="6732240" y="1774186"/>
              <a:ext cx="720080" cy="432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ES</a:t>
              </a:r>
              <a:endParaRPr lang="zh-CN" altLang="en-US" sz="800" dirty="0"/>
            </a:p>
          </p:txBody>
        </p:sp>
        <p:sp>
          <p:nvSpPr>
            <p:cNvPr id="11" name="椭圆 10"/>
            <p:cNvSpPr/>
            <p:nvPr/>
          </p:nvSpPr>
          <p:spPr>
            <a:xfrm>
              <a:off x="5894000" y="3026449"/>
              <a:ext cx="720080" cy="432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err="1" smtClean="0"/>
                <a:t>Logstash</a:t>
              </a:r>
              <a:endParaRPr lang="zh-CN" altLang="en-US" sz="800" dirty="0"/>
            </a:p>
          </p:txBody>
        </p:sp>
        <p:sp>
          <p:nvSpPr>
            <p:cNvPr id="12" name="椭圆 11"/>
            <p:cNvSpPr/>
            <p:nvPr/>
          </p:nvSpPr>
          <p:spPr>
            <a:xfrm>
              <a:off x="4394760" y="3026449"/>
              <a:ext cx="720080" cy="432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Beats</a:t>
              </a:r>
              <a:endParaRPr lang="zh-CN" altLang="en-US" sz="800" dirty="0"/>
            </a:p>
          </p:txBody>
        </p:sp>
        <p:sp>
          <p:nvSpPr>
            <p:cNvPr id="13" name="椭圆 12"/>
            <p:cNvSpPr/>
            <p:nvPr/>
          </p:nvSpPr>
          <p:spPr>
            <a:xfrm>
              <a:off x="7524328" y="3075806"/>
              <a:ext cx="720080" cy="43204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err="1" smtClean="0"/>
                <a:t>Kibana</a:t>
              </a:r>
              <a:endParaRPr lang="zh-CN" altLang="en-US" sz="800" dirty="0"/>
            </a:p>
          </p:txBody>
        </p:sp>
        <p:cxnSp>
          <p:nvCxnSpPr>
            <p:cNvPr id="14" name="直接箭头连接符 13"/>
            <p:cNvCxnSpPr>
              <a:stCxn id="12" idx="6"/>
              <a:endCxn id="11" idx="2"/>
            </p:cNvCxnSpPr>
            <p:nvPr/>
          </p:nvCxnSpPr>
          <p:spPr>
            <a:xfrm>
              <a:off x="5114840" y="3242473"/>
              <a:ext cx="7791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a:stCxn id="11" idx="0"/>
              <a:endCxn id="4" idx="4"/>
            </p:cNvCxnSpPr>
            <p:nvPr/>
          </p:nvCxnSpPr>
          <p:spPr>
            <a:xfrm flipV="1">
              <a:off x="6254040" y="2206234"/>
              <a:ext cx="838240" cy="82021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4" idx="4"/>
              <a:endCxn id="13" idx="0"/>
            </p:cNvCxnSpPr>
            <p:nvPr/>
          </p:nvCxnSpPr>
          <p:spPr>
            <a:xfrm>
              <a:off x="7092280" y="2206234"/>
              <a:ext cx="792088" cy="8695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曲线连接符 25"/>
            <p:cNvCxnSpPr>
              <a:stCxn id="13" idx="4"/>
              <a:endCxn id="12" idx="4"/>
            </p:cNvCxnSpPr>
            <p:nvPr/>
          </p:nvCxnSpPr>
          <p:spPr>
            <a:xfrm rot="5400000" flipH="1">
              <a:off x="6294905" y="1918392"/>
              <a:ext cx="49357" cy="3129568"/>
            </a:xfrm>
            <a:prstGeom prst="curvedConnector3">
              <a:avLst>
                <a:gd name="adj1" fmla="val -104172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曲线连接符 28"/>
            <p:cNvCxnSpPr>
              <a:stCxn id="13" idx="4"/>
              <a:endCxn id="11" idx="4"/>
            </p:cNvCxnSpPr>
            <p:nvPr/>
          </p:nvCxnSpPr>
          <p:spPr>
            <a:xfrm rot="5400000" flipH="1">
              <a:off x="7044525" y="2668012"/>
              <a:ext cx="49357" cy="1630328"/>
            </a:xfrm>
            <a:prstGeom prst="curvedConnector3">
              <a:avLst>
                <a:gd name="adj1" fmla="val -463156"/>
              </a:avLst>
            </a:prstGeom>
            <a:ln>
              <a:tailEnd type="triangle"/>
            </a:ln>
          </p:spPr>
          <p:style>
            <a:lnRef idx="1">
              <a:schemeClr val="accent1"/>
            </a:lnRef>
            <a:fillRef idx="0">
              <a:schemeClr val="accent1"/>
            </a:fillRef>
            <a:effectRef idx="0">
              <a:schemeClr val="accent1"/>
            </a:effectRef>
            <a:fontRef idx="minor">
              <a:schemeClr val="tx1"/>
            </a:fontRef>
          </p:style>
        </p:cxnSp>
        <p:sp>
          <p:nvSpPr>
            <p:cNvPr id="32" name="文本框 31"/>
            <p:cNvSpPr txBox="1"/>
            <p:nvPr/>
          </p:nvSpPr>
          <p:spPr>
            <a:xfrm>
              <a:off x="6857871" y="3527498"/>
              <a:ext cx="468817" cy="215444"/>
            </a:xfrm>
            <a:prstGeom prst="rect">
              <a:avLst/>
            </a:prstGeom>
            <a:noFill/>
          </p:spPr>
          <p:txBody>
            <a:bodyPr wrap="square" rtlCol="0">
              <a:spAutoFit/>
            </a:bodyPr>
            <a:lstStyle/>
            <a:p>
              <a:r>
                <a:rPr lang="zh-CN" altLang="en-US" sz="800" dirty="0"/>
                <a:t>管理</a:t>
              </a:r>
              <a:endParaRPr lang="zh-CN" altLang="en-US" sz="800" dirty="0"/>
            </a:p>
          </p:txBody>
        </p:sp>
        <p:sp>
          <p:nvSpPr>
            <p:cNvPr id="34" name="文本框 33"/>
            <p:cNvSpPr txBox="1"/>
            <p:nvPr/>
          </p:nvSpPr>
          <p:spPr>
            <a:xfrm>
              <a:off x="6012160" y="3841188"/>
              <a:ext cx="468817" cy="215444"/>
            </a:xfrm>
            <a:prstGeom prst="rect">
              <a:avLst/>
            </a:prstGeom>
            <a:noFill/>
          </p:spPr>
          <p:txBody>
            <a:bodyPr wrap="square" rtlCol="0">
              <a:spAutoFit/>
            </a:bodyPr>
            <a:lstStyle/>
            <a:p>
              <a:r>
                <a:rPr lang="zh-CN" altLang="en-US" sz="800" dirty="0"/>
                <a:t>管理</a:t>
              </a:r>
              <a:endParaRPr lang="zh-CN" altLang="en-US" sz="800" dirty="0"/>
            </a:p>
          </p:txBody>
        </p:sp>
        <p:sp>
          <p:nvSpPr>
            <p:cNvPr id="35" name="文本框 34"/>
            <p:cNvSpPr txBox="1"/>
            <p:nvPr/>
          </p:nvSpPr>
          <p:spPr>
            <a:xfrm>
              <a:off x="5312479" y="3055924"/>
              <a:ext cx="468817" cy="215444"/>
            </a:xfrm>
            <a:prstGeom prst="rect">
              <a:avLst/>
            </a:prstGeom>
            <a:noFill/>
          </p:spPr>
          <p:txBody>
            <a:bodyPr wrap="square" rtlCol="0">
              <a:spAutoFit/>
            </a:bodyPr>
            <a:lstStyle/>
            <a:p>
              <a:r>
                <a:rPr lang="zh-CN" altLang="en-US" sz="800" dirty="0" smtClean="0"/>
                <a:t>送入</a:t>
              </a:r>
              <a:endParaRPr lang="zh-CN" altLang="en-US" sz="800" dirty="0"/>
            </a:p>
          </p:txBody>
        </p:sp>
        <p:sp>
          <p:nvSpPr>
            <p:cNvPr id="41" name="矩形 40"/>
            <p:cNvSpPr/>
            <p:nvPr/>
          </p:nvSpPr>
          <p:spPr>
            <a:xfrm>
              <a:off x="3805153" y="2092328"/>
              <a:ext cx="576064" cy="3369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svr1</a:t>
              </a:r>
              <a:endParaRPr lang="zh-CN" altLang="en-US" sz="800" dirty="0"/>
            </a:p>
          </p:txBody>
        </p:sp>
        <p:sp>
          <p:nvSpPr>
            <p:cNvPr id="43" name="矩形 42"/>
            <p:cNvSpPr/>
            <p:nvPr/>
          </p:nvSpPr>
          <p:spPr>
            <a:xfrm>
              <a:off x="4466153" y="2097402"/>
              <a:ext cx="576064" cy="3369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svr2</a:t>
              </a:r>
              <a:endParaRPr lang="zh-CN" altLang="en-US" sz="800" dirty="0"/>
            </a:p>
          </p:txBody>
        </p:sp>
        <p:sp>
          <p:nvSpPr>
            <p:cNvPr id="44" name="矩形 43"/>
            <p:cNvSpPr/>
            <p:nvPr/>
          </p:nvSpPr>
          <p:spPr>
            <a:xfrm>
              <a:off x="5124892" y="2092328"/>
              <a:ext cx="576064" cy="3369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800" dirty="0" smtClean="0"/>
                <a:t>svr3</a:t>
              </a:r>
              <a:endParaRPr lang="zh-CN" altLang="en-US" sz="800" dirty="0"/>
            </a:p>
          </p:txBody>
        </p:sp>
        <p:cxnSp>
          <p:nvCxnSpPr>
            <p:cNvPr id="45" name="直接箭头连接符 44"/>
            <p:cNvCxnSpPr>
              <a:stCxn id="41" idx="2"/>
              <a:endCxn id="12" idx="1"/>
            </p:cNvCxnSpPr>
            <p:nvPr/>
          </p:nvCxnSpPr>
          <p:spPr>
            <a:xfrm>
              <a:off x="4093185" y="2429244"/>
              <a:ext cx="407028" cy="6604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9" name="直接箭头连接符 48"/>
            <p:cNvCxnSpPr>
              <a:stCxn id="43" idx="2"/>
              <a:endCxn id="12" idx="0"/>
            </p:cNvCxnSpPr>
            <p:nvPr/>
          </p:nvCxnSpPr>
          <p:spPr>
            <a:xfrm>
              <a:off x="4754185" y="2434318"/>
              <a:ext cx="615" cy="59213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44" idx="2"/>
              <a:endCxn id="12" idx="7"/>
            </p:cNvCxnSpPr>
            <p:nvPr/>
          </p:nvCxnSpPr>
          <p:spPr>
            <a:xfrm flipH="1">
              <a:off x="5009387" y="2429244"/>
              <a:ext cx="403537" cy="66047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文本框 57"/>
            <p:cNvSpPr txBox="1"/>
            <p:nvPr/>
          </p:nvSpPr>
          <p:spPr>
            <a:xfrm>
              <a:off x="6339909" y="2488856"/>
              <a:ext cx="468817" cy="215444"/>
            </a:xfrm>
            <a:prstGeom prst="rect">
              <a:avLst/>
            </a:prstGeom>
            <a:noFill/>
          </p:spPr>
          <p:txBody>
            <a:bodyPr wrap="square" rtlCol="0">
              <a:spAutoFit/>
            </a:bodyPr>
            <a:lstStyle/>
            <a:p>
              <a:r>
                <a:rPr lang="zh-CN" altLang="en-US" sz="800" dirty="0"/>
                <a:t>写</a:t>
              </a:r>
              <a:r>
                <a:rPr lang="zh-CN" altLang="en-US" sz="800" dirty="0" smtClean="0"/>
                <a:t>入</a:t>
              </a:r>
              <a:endParaRPr lang="zh-CN" altLang="en-US" sz="800" dirty="0"/>
            </a:p>
          </p:txBody>
        </p:sp>
        <p:sp>
          <p:nvSpPr>
            <p:cNvPr id="59" name="文本框 58"/>
            <p:cNvSpPr txBox="1"/>
            <p:nvPr/>
          </p:nvSpPr>
          <p:spPr>
            <a:xfrm>
              <a:off x="7415551" y="2470943"/>
              <a:ext cx="468817" cy="215444"/>
            </a:xfrm>
            <a:prstGeom prst="rect">
              <a:avLst/>
            </a:prstGeom>
            <a:noFill/>
          </p:spPr>
          <p:txBody>
            <a:bodyPr wrap="square" rtlCol="0">
              <a:spAutoFit/>
            </a:bodyPr>
            <a:lstStyle/>
            <a:p>
              <a:r>
                <a:rPr lang="zh-CN" altLang="en-US" sz="800" dirty="0" smtClean="0"/>
                <a:t>展示</a:t>
              </a:r>
              <a:endParaRPr lang="zh-CN" altLang="en-US" sz="800" dirty="0"/>
            </a:p>
          </p:txBody>
        </p:sp>
        <p:sp>
          <p:nvSpPr>
            <p:cNvPr id="60" name="文本框 59"/>
            <p:cNvSpPr txBox="1"/>
            <p:nvPr/>
          </p:nvSpPr>
          <p:spPr>
            <a:xfrm>
              <a:off x="4710559" y="2525604"/>
              <a:ext cx="468817" cy="215444"/>
            </a:xfrm>
            <a:prstGeom prst="rect">
              <a:avLst/>
            </a:prstGeom>
            <a:noFill/>
          </p:spPr>
          <p:txBody>
            <a:bodyPr wrap="square" rtlCol="0">
              <a:spAutoFit/>
            </a:bodyPr>
            <a:lstStyle/>
            <a:p>
              <a:r>
                <a:rPr lang="zh-CN" altLang="en-US" sz="800" dirty="0" smtClean="0"/>
                <a:t>收集</a:t>
              </a:r>
              <a:endParaRPr lang="zh-CN" altLang="en-US" sz="800" dirty="0"/>
            </a:p>
          </p:txBody>
        </p:sp>
        <p:sp>
          <p:nvSpPr>
            <p:cNvPr id="10" name="文本框 9"/>
            <p:cNvSpPr txBox="1"/>
            <p:nvPr/>
          </p:nvSpPr>
          <p:spPr>
            <a:xfrm>
              <a:off x="5220072" y="4177942"/>
              <a:ext cx="1697901" cy="369332"/>
            </a:xfrm>
            <a:prstGeom prst="rect">
              <a:avLst/>
            </a:prstGeom>
            <a:noFill/>
          </p:spPr>
          <p:txBody>
            <a:bodyPr wrap="none" rtlCol="0">
              <a:spAutoFit/>
            </a:bodyPr>
            <a:lstStyle/>
            <a:p>
              <a:r>
                <a:rPr lang="zh-CN" altLang="en-US" dirty="0" smtClean="0"/>
                <a:t>熟透了的</a:t>
              </a:r>
              <a:r>
                <a:rPr lang="en-US" altLang="zh-CN" dirty="0" smtClean="0"/>
                <a:t>BELK</a:t>
              </a:r>
              <a:endParaRPr lang="zh-CN" altLang="en-US" dirty="0"/>
            </a:p>
          </p:txBody>
        </p:sp>
      </p:grpSp>
      <p:sp>
        <p:nvSpPr>
          <p:cNvPr id="42" name="文本框 41"/>
          <p:cNvSpPr txBox="1"/>
          <p:nvPr/>
        </p:nvSpPr>
        <p:spPr>
          <a:xfrm>
            <a:off x="325955" y="3242473"/>
            <a:ext cx="1608133" cy="1754326"/>
          </a:xfrm>
          <a:prstGeom prst="rect">
            <a:avLst/>
          </a:prstGeom>
          <a:noFill/>
        </p:spPr>
        <p:txBody>
          <a:bodyPr wrap="none" rtlCol="0">
            <a:spAutoFit/>
          </a:bodyPr>
          <a:lstStyle/>
          <a:p>
            <a:r>
              <a:rPr lang="zh-CN" altLang="en-US" dirty="0" smtClean="0">
                <a:solidFill>
                  <a:srgbClr val="FF0000"/>
                </a:solidFill>
              </a:rPr>
              <a:t>不适</a:t>
            </a:r>
            <a:r>
              <a:rPr lang="zh-CN" altLang="en-US" dirty="0">
                <a:solidFill>
                  <a:srgbClr val="FF0000"/>
                </a:solidFill>
              </a:rPr>
              <a:t>用</a:t>
            </a:r>
            <a:r>
              <a:rPr lang="zh-CN" altLang="en-US" dirty="0" smtClean="0">
                <a:solidFill>
                  <a:srgbClr val="FF0000"/>
                </a:solidFill>
              </a:rPr>
              <a:t>场景</a:t>
            </a:r>
            <a:endParaRPr lang="en-US" altLang="zh-CN" dirty="0" smtClean="0">
              <a:solidFill>
                <a:srgbClr val="FF0000"/>
              </a:solidFill>
            </a:endParaRPr>
          </a:p>
          <a:p>
            <a:r>
              <a:rPr lang="zh-CN" altLang="en-US" dirty="0" smtClean="0"/>
              <a:t>有事务</a:t>
            </a:r>
            <a:endParaRPr lang="en-US" altLang="zh-CN" dirty="0" smtClean="0"/>
          </a:p>
          <a:p>
            <a:r>
              <a:rPr lang="zh-CN" altLang="en-US" dirty="0" smtClean="0"/>
              <a:t>高并发读</a:t>
            </a:r>
            <a:endParaRPr lang="en-US" altLang="zh-CN" dirty="0" smtClean="0"/>
          </a:p>
          <a:p>
            <a:r>
              <a:rPr lang="zh-CN" altLang="en-US" dirty="0" smtClean="0"/>
              <a:t>实时性很高</a:t>
            </a:r>
            <a:endParaRPr lang="en-US" altLang="zh-CN" dirty="0" smtClean="0"/>
          </a:p>
          <a:p>
            <a:r>
              <a:rPr lang="zh-CN" altLang="en-US" dirty="0" smtClean="0"/>
              <a:t>要求强一致性</a:t>
            </a:r>
            <a:endParaRPr lang="en-US" altLang="zh-CN" dirty="0" smtClean="0"/>
          </a:p>
          <a:p>
            <a:r>
              <a:rPr lang="zh-CN" altLang="en-US" dirty="0" smtClean="0"/>
              <a:t>关系复杂</a:t>
            </a:r>
            <a:endParaRPr lang="en-US" altLang="zh-CN" dirty="0" smtClean="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800219"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性能</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sp>
        <p:nvSpPr>
          <p:cNvPr id="42" name="文本框 41"/>
          <p:cNvSpPr txBox="1"/>
          <p:nvPr/>
        </p:nvSpPr>
        <p:spPr>
          <a:xfrm>
            <a:off x="4212208" y="2499639"/>
            <a:ext cx="6126626" cy="1753235"/>
          </a:xfrm>
          <a:prstGeom prst="rect">
            <a:avLst/>
          </a:prstGeom>
          <a:noFill/>
        </p:spPr>
        <p:txBody>
          <a:bodyPr wrap="square" rtlCol="0">
            <a:spAutoFit/>
          </a:bodyPr>
          <a:lstStyle/>
          <a:p>
            <a:r>
              <a:rPr lang="zh-CN" altLang="en-US" sz="1200" dirty="0" smtClean="0"/>
              <a:t>查询性能</a:t>
            </a:r>
            <a:r>
              <a:rPr lang="zh-CN" altLang="en-US" sz="1200" dirty="0" smtClean="0"/>
              <a:t>可能受限于：</a:t>
            </a:r>
            <a:endParaRPr lang="en-US" altLang="zh-CN" sz="1200" dirty="0" smtClean="0"/>
          </a:p>
          <a:p>
            <a:pPr marL="228600" indent="-228600">
              <a:buAutoNum type="arabicPeriod"/>
            </a:pPr>
            <a:r>
              <a:rPr lang="zh-CN" altLang="en-US" sz="1200" dirty="0" smtClean="0"/>
              <a:t>集群硬件配置</a:t>
            </a:r>
            <a:endParaRPr lang="en-US" altLang="zh-CN" sz="1200" dirty="0" smtClean="0"/>
          </a:p>
          <a:p>
            <a:pPr marL="228600" indent="-228600">
              <a:buAutoNum type="arabicPeriod"/>
            </a:pPr>
            <a:r>
              <a:rPr lang="zh-CN" altLang="en-US" sz="1200" dirty="0" smtClean="0"/>
              <a:t>集群软件配置</a:t>
            </a:r>
            <a:r>
              <a:rPr lang="en-US" altLang="zh-CN" sz="1200" dirty="0" smtClean="0"/>
              <a:t>(</a:t>
            </a:r>
            <a:r>
              <a:rPr lang="zh-CN" altLang="en-US" sz="1200" dirty="0" smtClean="0"/>
              <a:t>请求队列大小，内存配置，副本数，分片数，查询方式等</a:t>
            </a:r>
            <a:r>
              <a:rPr lang="en-US" altLang="zh-CN" sz="1200" dirty="0" smtClean="0"/>
              <a:t>)</a:t>
            </a:r>
            <a:endParaRPr lang="en-US" altLang="zh-CN" sz="1200" dirty="0" smtClean="0"/>
          </a:p>
          <a:p>
            <a:pPr marL="228600" indent="-228600">
              <a:buAutoNum type="arabicPeriod"/>
            </a:pPr>
            <a:r>
              <a:rPr lang="zh-CN" altLang="en-US" sz="1200" dirty="0" smtClean="0"/>
              <a:t>数据规模</a:t>
            </a:r>
            <a:endParaRPr lang="en-US" altLang="zh-CN" sz="1200" dirty="0" smtClean="0"/>
          </a:p>
          <a:p>
            <a:pPr marL="228600" indent="-228600">
              <a:buAutoNum type="arabicPeriod"/>
            </a:pPr>
            <a:r>
              <a:rPr lang="zh-CN" altLang="en-US" sz="1200" dirty="0" smtClean="0"/>
              <a:t>查询条件</a:t>
            </a:r>
            <a:r>
              <a:rPr lang="en-US" altLang="zh-CN" sz="1200" dirty="0" smtClean="0"/>
              <a:t>(</a:t>
            </a:r>
            <a:r>
              <a:rPr lang="zh-CN" altLang="en-US" sz="1200" dirty="0" smtClean="0"/>
              <a:t>复杂度，排序，</a:t>
            </a:r>
            <a:r>
              <a:rPr lang="en-US" altLang="zh-CN" sz="1200" dirty="0" smtClean="0"/>
              <a:t>size</a:t>
            </a:r>
            <a:r>
              <a:rPr lang="zh-CN" altLang="en-US" sz="1200" dirty="0" smtClean="0"/>
              <a:t>，语法</a:t>
            </a:r>
            <a:r>
              <a:rPr lang="en-US" altLang="zh-CN" sz="1200" dirty="0" smtClean="0"/>
              <a:t>)</a:t>
            </a:r>
            <a:endParaRPr lang="en-US" altLang="zh-CN" sz="1200" dirty="0" smtClean="0"/>
          </a:p>
          <a:p>
            <a:pPr marL="228600" indent="-228600">
              <a:buAutoNum type="arabicPeriod"/>
            </a:pPr>
            <a:r>
              <a:rPr lang="zh-CN" altLang="en-US" sz="1200" dirty="0" smtClean="0"/>
              <a:t>其他原因</a:t>
            </a:r>
            <a:r>
              <a:rPr lang="en-US" altLang="zh-CN" sz="1200" dirty="0" smtClean="0"/>
              <a:t>(</a:t>
            </a:r>
            <a:r>
              <a:rPr lang="zh-CN" altLang="en-US" sz="1200" dirty="0" smtClean="0"/>
              <a:t>缓存命中，写流量等</a:t>
            </a:r>
            <a:r>
              <a:rPr lang="en-US" altLang="zh-CN" sz="1200" dirty="0" smtClean="0"/>
              <a:t>)</a:t>
            </a:r>
            <a:endParaRPr lang="en-US" altLang="zh-CN" sz="1200" dirty="0" smtClean="0"/>
          </a:p>
          <a:p>
            <a:pPr marL="228600" indent="-228600">
              <a:buAutoNum type="arabicPeriod"/>
            </a:pPr>
            <a:r>
              <a:rPr lang="zh-CN" altLang="en-US" sz="1200" dirty="0" smtClean="0"/>
              <a:t>压测工具：</a:t>
            </a:r>
            <a:r>
              <a:rPr lang="en-US" altLang="zh-CN" sz="1200" dirty="0" err="1" smtClean="0"/>
              <a:t>esrally</a:t>
            </a:r>
            <a:r>
              <a:rPr lang="en-US" altLang="zh-CN" sz="1200" dirty="0" smtClean="0"/>
              <a:t>, </a:t>
            </a:r>
            <a:r>
              <a:rPr lang="zh-CN" altLang="en-US" sz="1200" dirty="0" smtClean="0">
                <a:hlinkClick r:id="rId1"/>
              </a:rPr>
              <a:t>官方地址</a:t>
            </a:r>
            <a:endParaRPr lang="en-US" altLang="zh-CN" sz="1200" dirty="0" smtClean="0"/>
          </a:p>
          <a:p>
            <a:pPr marL="228600" indent="-228600">
              <a:buAutoNum type="arabicPeriod"/>
            </a:pPr>
            <a:endParaRPr lang="en-US" altLang="zh-CN" sz="1200" dirty="0"/>
          </a:p>
          <a:p>
            <a:r>
              <a:rPr lang="zh-CN" altLang="en-US" sz="1200" dirty="0" smtClean="0">
                <a:solidFill>
                  <a:srgbClr val="FF0000"/>
                </a:solidFill>
              </a:rPr>
              <a:t>媒资视频索引：</a:t>
            </a:r>
            <a:r>
              <a:rPr lang="en-US" altLang="zh-CN" sz="1200" dirty="0" smtClean="0">
                <a:solidFill>
                  <a:srgbClr val="FF0000"/>
                </a:solidFill>
              </a:rPr>
              <a:t>40Y</a:t>
            </a:r>
            <a:r>
              <a:rPr lang="zh-CN" altLang="en-US" sz="1200" dirty="0" smtClean="0">
                <a:solidFill>
                  <a:srgbClr val="FF0000"/>
                </a:solidFill>
              </a:rPr>
              <a:t>数据</a:t>
            </a:r>
            <a:r>
              <a:rPr lang="zh-CN" altLang="en-US" sz="1200" dirty="0" smtClean="0">
                <a:solidFill>
                  <a:srgbClr val="FF0000"/>
                </a:solidFill>
              </a:rPr>
              <a:t>，</a:t>
            </a:r>
            <a:r>
              <a:rPr lang="en-US" altLang="zh-CN" sz="1200" dirty="0" smtClean="0">
                <a:solidFill>
                  <a:srgbClr val="FF0000"/>
                </a:solidFill>
              </a:rPr>
              <a:t>10</a:t>
            </a:r>
            <a:r>
              <a:rPr lang="zh-CN" altLang="en-US" sz="1200" dirty="0" smtClean="0">
                <a:solidFill>
                  <a:srgbClr val="FF0000"/>
                </a:solidFill>
              </a:rPr>
              <a:t>个节点，</a:t>
            </a:r>
            <a:r>
              <a:rPr lang="en-US" altLang="zh-CN" sz="1200" dirty="0" smtClean="0">
                <a:solidFill>
                  <a:srgbClr val="FF0000"/>
                </a:solidFill>
              </a:rPr>
              <a:t>300</a:t>
            </a:r>
            <a:r>
              <a:rPr lang="zh-CN" altLang="en-US" sz="1200" dirty="0" smtClean="0">
                <a:solidFill>
                  <a:srgbClr val="FF0000"/>
                </a:solidFill>
              </a:rPr>
              <a:t>分片，</a:t>
            </a:r>
            <a:r>
              <a:rPr lang="en-US" altLang="zh-CN" sz="1200" dirty="0" smtClean="0">
                <a:solidFill>
                  <a:srgbClr val="FF0000"/>
                </a:solidFill>
              </a:rPr>
              <a:t>1</a:t>
            </a:r>
            <a:r>
              <a:rPr lang="zh-CN" altLang="en-US" sz="1200" dirty="0" smtClean="0">
                <a:solidFill>
                  <a:srgbClr val="FF0000"/>
                </a:solidFill>
              </a:rPr>
              <a:t>个副本，</a:t>
            </a:r>
            <a:r>
              <a:rPr lang="en-US" altLang="zh-CN" sz="1200" dirty="0" err="1" smtClean="0">
                <a:solidFill>
                  <a:srgbClr val="FF0000"/>
                </a:solidFill>
              </a:rPr>
              <a:t>qps</a:t>
            </a:r>
            <a:r>
              <a:rPr lang="zh-CN" altLang="en-US" sz="1200" dirty="0" smtClean="0">
                <a:solidFill>
                  <a:srgbClr val="FF0000"/>
                </a:solidFill>
              </a:rPr>
              <a:t>简单压测</a:t>
            </a:r>
            <a:r>
              <a:rPr lang="en-US" altLang="zh-CN" sz="1200" dirty="0" smtClean="0">
                <a:solidFill>
                  <a:srgbClr val="FF0000"/>
                </a:solidFill>
              </a:rPr>
              <a:t>1500</a:t>
            </a:r>
            <a:r>
              <a:rPr lang="zh-CN" altLang="en-US" sz="1200" dirty="0" smtClean="0">
                <a:solidFill>
                  <a:srgbClr val="FF0000"/>
                </a:solidFill>
              </a:rPr>
              <a:t>左右</a:t>
            </a:r>
            <a:endParaRPr lang="en-US" altLang="zh-CN" sz="1200" dirty="0" smtClean="0">
              <a:solidFill>
                <a:srgbClr val="FF0000"/>
              </a:solidFill>
            </a:endParaRPr>
          </a:p>
        </p:txBody>
      </p:sp>
      <p:graphicFrame>
        <p:nvGraphicFramePr>
          <p:cNvPr id="3" name="表格 2"/>
          <p:cNvGraphicFramePr>
            <a:graphicFrameLocks noGrp="1"/>
          </p:cNvGraphicFramePr>
          <p:nvPr/>
        </p:nvGraphicFramePr>
        <p:xfrm>
          <a:off x="251520" y="2211412"/>
          <a:ext cx="3888740" cy="1889826"/>
        </p:xfrm>
        <a:graphic>
          <a:graphicData uri="http://schemas.openxmlformats.org/drawingml/2006/table">
            <a:tbl>
              <a:tblPr firstRow="1" bandRow="1">
                <a:tableStyleId>{5C22544A-7EE6-4342-B048-85BDC9FD1C3A}</a:tableStyleId>
              </a:tblPr>
              <a:tblGrid>
                <a:gridCol w="1944216"/>
                <a:gridCol w="1944216"/>
              </a:tblGrid>
              <a:tr h="314960">
                <a:tc>
                  <a:txBody>
                    <a:bodyPr/>
                    <a:lstStyle/>
                    <a:p>
                      <a:r>
                        <a:rPr lang="zh-CN" altLang="en-US" dirty="0" smtClean="0"/>
                        <a:t>指标</a:t>
                      </a:r>
                      <a:endParaRPr lang="zh-CN" altLang="en-US" dirty="0"/>
                    </a:p>
                  </a:txBody>
                  <a:tcPr/>
                </a:tc>
                <a:tc>
                  <a:txBody>
                    <a:bodyPr/>
                    <a:lstStyle/>
                    <a:p>
                      <a:r>
                        <a:rPr lang="zh-CN" altLang="en-US" dirty="0" smtClean="0"/>
                        <a:t>数据</a:t>
                      </a:r>
                      <a:endParaRPr lang="zh-CN" altLang="en-US" dirty="0"/>
                    </a:p>
                  </a:txBody>
                  <a:tcPr/>
                </a:tc>
              </a:tr>
              <a:tr h="315026">
                <a:tc>
                  <a:txBody>
                    <a:bodyPr/>
                    <a:lstStyle/>
                    <a:p>
                      <a:pPr algn="l"/>
                      <a:r>
                        <a:rPr lang="zh-CN" altLang="en-US" dirty="0" smtClean="0">
                          <a:solidFill>
                            <a:srgbClr val="666666"/>
                          </a:solidFill>
                          <a:effectLst/>
                        </a:rPr>
                        <a:t>写请求</a:t>
                      </a:r>
                      <a:r>
                        <a:rPr lang="en-US" altLang="zh-CN" dirty="0" smtClean="0">
                          <a:solidFill>
                            <a:srgbClr val="666666"/>
                          </a:solidFill>
                          <a:effectLst/>
                        </a:rPr>
                        <a:t>/s</a:t>
                      </a:r>
                      <a:endParaRPr lang="en-US" altLang="zh-CN" dirty="0" smtClean="0">
                        <a:solidFill>
                          <a:srgbClr val="666666"/>
                        </a:solidFill>
                        <a:effectLst/>
                      </a:endParaRPr>
                    </a:p>
                  </a:txBody>
                  <a:tcPr marL="61913" marR="61913" marT="38100" marB="38100" anchor="ctr"/>
                </a:tc>
                <a:tc>
                  <a:txBody>
                    <a:bodyPr/>
                    <a:lstStyle/>
                    <a:p>
                      <a:pPr algn="l"/>
                      <a:r>
                        <a:rPr lang="en-US" altLang="zh-CN" smtClean="0">
                          <a:solidFill>
                            <a:srgbClr val="666666"/>
                          </a:solidFill>
                          <a:effectLst/>
                        </a:rPr>
                        <a:t>1.2K(6 </a:t>
                      </a:r>
                      <a:r>
                        <a:rPr lang="zh-CN" altLang="en-US" smtClean="0">
                          <a:solidFill>
                            <a:srgbClr val="666666"/>
                          </a:solidFill>
                          <a:effectLst/>
                        </a:rPr>
                        <a:t>个分片</a:t>
                      </a:r>
                      <a:r>
                        <a:rPr lang="en-US" altLang="zh-CN" smtClean="0">
                          <a:solidFill>
                            <a:srgbClr val="666666"/>
                          </a:solidFill>
                          <a:effectLst/>
                        </a:rPr>
                        <a:t>)</a:t>
                      </a:r>
                      <a:endParaRPr lang="en-US" altLang="zh-CN" smtClean="0">
                        <a:solidFill>
                          <a:srgbClr val="666666"/>
                        </a:solidFill>
                        <a:effectLst/>
                      </a:endParaRPr>
                    </a:p>
                  </a:txBody>
                  <a:tcPr marL="61913" marR="61913" marT="38100" marB="38100" anchor="ctr"/>
                </a:tc>
              </a:tr>
              <a:tr h="314960">
                <a:tc>
                  <a:txBody>
                    <a:bodyPr/>
                    <a:lstStyle/>
                    <a:p>
                      <a:pPr marL="0" marR="0" lvl="0" indent="0" algn="l" defTabSz="685800" rtl="0" eaLnBrk="1" fontAlgn="auto" latinLnBrk="0" hangingPunct="1">
                        <a:lnSpc>
                          <a:spcPct val="100000"/>
                        </a:lnSpc>
                        <a:spcBef>
                          <a:spcPts val="0"/>
                        </a:spcBef>
                        <a:spcAft>
                          <a:spcPts val="0"/>
                        </a:spcAft>
                        <a:buClrTx/>
                        <a:buSzTx/>
                        <a:buFontTx/>
                        <a:buNone/>
                        <a:defRPr/>
                      </a:pPr>
                      <a:r>
                        <a:rPr lang="en-US" altLang="zh-CN" dirty="0" smtClean="0">
                          <a:solidFill>
                            <a:srgbClr val="666666"/>
                          </a:solidFill>
                          <a:effectLst/>
                        </a:rPr>
                        <a:t> </a:t>
                      </a:r>
                      <a:r>
                        <a:rPr lang="zh-CN" altLang="en-US" dirty="0" smtClean="0">
                          <a:solidFill>
                            <a:srgbClr val="666666"/>
                          </a:solidFill>
                          <a:effectLst/>
                        </a:rPr>
                        <a:t>写流量</a:t>
                      </a:r>
                      <a:r>
                        <a:rPr lang="en-US" altLang="zh-CN" dirty="0" smtClean="0">
                          <a:solidFill>
                            <a:srgbClr val="666666"/>
                          </a:solidFill>
                          <a:effectLst/>
                        </a:rPr>
                        <a:t>/</a:t>
                      </a:r>
                      <a:r>
                        <a:rPr lang="en-US" altLang="zh-CN" dirty="0" smtClean="0">
                          <a:solidFill>
                            <a:srgbClr val="666666"/>
                          </a:solidFill>
                          <a:effectLst/>
                        </a:rPr>
                        <a:t>s</a:t>
                      </a:r>
                      <a:endParaRPr lang="en-US" altLang="zh-CN" dirty="0" smtClean="0">
                        <a:solidFill>
                          <a:srgbClr val="666666"/>
                        </a:solidFill>
                        <a:effectLst/>
                      </a:endParaRPr>
                    </a:p>
                  </a:txBody>
                  <a:tcPr marL="61913" marR="61913" marT="38100" marB="38100" anchor="ctr"/>
                </a:tc>
                <a:tc>
                  <a:txBody>
                    <a:bodyPr/>
                    <a:lstStyle/>
                    <a:p>
                      <a:r>
                        <a:rPr lang="en-US" altLang="zh-CN" sz="1400" b="0" i="0" kern="1200" smtClean="0">
                          <a:solidFill>
                            <a:schemeClr val="dk1"/>
                          </a:solidFill>
                          <a:effectLst/>
                          <a:latin typeface="+mn-lt"/>
                          <a:ea typeface="+mn-ea"/>
                          <a:cs typeface="+mn-cs"/>
                        </a:rPr>
                        <a:t>25M</a:t>
                      </a:r>
                      <a:endParaRPr lang="en-US" altLang="zh-CN" sz="1400" b="0" i="0" kern="1200" smtClean="0">
                        <a:solidFill>
                          <a:schemeClr val="dk1"/>
                        </a:solidFill>
                        <a:effectLst/>
                        <a:latin typeface="+mn-lt"/>
                        <a:ea typeface="+mn-ea"/>
                        <a:cs typeface="+mn-cs"/>
                      </a:endParaRPr>
                    </a:p>
                  </a:txBody>
                  <a:tcPr/>
                </a:tc>
              </a:tr>
              <a:tr h="314960">
                <a:tc>
                  <a:txBody>
                    <a:bodyPr/>
                    <a:lstStyle/>
                    <a:p>
                      <a:r>
                        <a:rPr dirty="0" smtClean="0"/>
                        <a:t>index</a:t>
                      </a:r>
                      <a:r>
                        <a:rPr lang="en-US" dirty="0" smtClean="0"/>
                        <a:t>ing rate/s</a:t>
                      </a:r>
                      <a:endParaRPr lang="en-US" dirty="0" smtClean="0"/>
                    </a:p>
                  </a:txBody>
                  <a:tcPr/>
                </a:tc>
                <a:tc>
                  <a:txBody>
                    <a:bodyPr/>
                    <a:lstStyle/>
                    <a:p>
                      <a:r>
                        <a:rPr lang="en-US" altLang="zh-CN" sz="1400" b="0" i="0" kern="1200" smtClean="0">
                          <a:solidFill>
                            <a:schemeClr val="dk1"/>
                          </a:solidFill>
                          <a:effectLst/>
                          <a:latin typeface="+mn-lt"/>
                          <a:ea typeface="+mn-ea"/>
                          <a:cs typeface="+mn-cs"/>
                        </a:rPr>
                        <a:t>20W</a:t>
                      </a:r>
                      <a:endParaRPr lang="en-US" altLang="zh-CN" sz="1400" b="0" i="0" kern="1200" smtClean="0">
                        <a:solidFill>
                          <a:schemeClr val="dk1"/>
                        </a:solidFill>
                        <a:effectLst/>
                        <a:latin typeface="+mn-lt"/>
                        <a:ea typeface="+mn-ea"/>
                        <a:cs typeface="+mn-cs"/>
                      </a:endParaRPr>
                    </a:p>
                  </a:txBody>
                  <a:tcPr/>
                </a:tc>
              </a:tr>
              <a:tr h="314960">
                <a:tc>
                  <a:txBody>
                    <a:bodyPr/>
                    <a:p>
                      <a:pPr>
                        <a:buNone/>
                      </a:pPr>
                      <a:r>
                        <a:rPr lang="en-US" altLang="en-US" dirty="0" smtClean="0"/>
                        <a:t>range:p99</a:t>
                      </a:r>
                      <a:endParaRPr lang="zh-CN" altLang="en-US" dirty="0" smtClean="0"/>
                    </a:p>
                  </a:txBody>
                  <a:tcPr/>
                </a:tc>
                <a:tc>
                  <a:txBody>
                    <a:bodyPr/>
                    <a:p>
                      <a:pPr>
                        <a:buNone/>
                      </a:pPr>
                      <a:r>
                        <a:rPr lang="en-US" altLang="zh-CN" sz="1400" b="0" i="0" kern="1200" smtClean="0">
                          <a:solidFill>
                            <a:schemeClr val="dk1"/>
                          </a:solidFill>
                          <a:effectLst/>
                          <a:latin typeface="+mn-lt"/>
                          <a:ea typeface="+mn-ea"/>
                          <a:cs typeface="+mn-cs"/>
                        </a:rPr>
                        <a:t>87ms</a:t>
                      </a:r>
                      <a:endParaRPr lang="en-US" altLang="zh-CN" sz="1400" b="0" i="0" kern="1200" smtClean="0">
                        <a:solidFill>
                          <a:schemeClr val="dk1"/>
                        </a:solidFill>
                        <a:effectLst/>
                        <a:latin typeface="+mn-lt"/>
                        <a:ea typeface="+mn-ea"/>
                        <a:cs typeface="+mn-cs"/>
                      </a:endParaRPr>
                    </a:p>
                  </a:txBody>
                  <a:tcPr/>
                </a:tc>
              </a:tr>
              <a:tr h="314960">
                <a:tc>
                  <a:txBody>
                    <a:bodyPr/>
                    <a:p>
                      <a:pPr>
                        <a:buNone/>
                      </a:pPr>
                      <a:r>
                        <a:rPr lang="en-US" altLang="en-US" dirty="0" smtClean="0"/>
                        <a:t>range-through</a:t>
                      </a:r>
                      <a:endParaRPr lang="en-US" altLang="en-US" dirty="0" smtClean="0"/>
                    </a:p>
                  </a:txBody>
                  <a:tcPr/>
                </a:tc>
                <a:tc>
                  <a:txBody>
                    <a:bodyPr/>
                    <a:p>
                      <a:pPr>
                        <a:buNone/>
                      </a:pPr>
                      <a:r>
                        <a:rPr lang="en-US" altLang="zh-CN" sz="1400" b="0" i="0" kern="1200" smtClean="0">
                          <a:solidFill>
                            <a:schemeClr val="dk1"/>
                          </a:solidFill>
                          <a:effectLst/>
                          <a:latin typeface="+mn-lt"/>
                          <a:ea typeface="+mn-ea"/>
                          <a:cs typeface="+mn-cs"/>
                        </a:rPr>
                        <a:t>25ops/s</a:t>
                      </a:r>
                      <a:endParaRPr lang="en-US" altLang="zh-CN" sz="1400" b="0" i="0" kern="1200" smtClean="0">
                        <a:solidFill>
                          <a:schemeClr val="dk1"/>
                        </a:solidFill>
                        <a:effectLst/>
                        <a:latin typeface="+mn-lt"/>
                        <a:ea typeface="+mn-ea"/>
                        <a:cs typeface="+mn-cs"/>
                      </a:endParaRPr>
                    </a:p>
                  </a:txBody>
                  <a:tcPr/>
                </a:tc>
              </a:tr>
            </a:tbl>
          </a:graphicData>
        </a:graphic>
      </p:graphicFrame>
      <p:sp>
        <p:nvSpPr>
          <p:cNvPr id="10" name="文本框 9"/>
          <p:cNvSpPr txBox="1"/>
          <p:nvPr/>
        </p:nvSpPr>
        <p:spPr>
          <a:xfrm>
            <a:off x="179512" y="915672"/>
            <a:ext cx="2231390" cy="1198880"/>
          </a:xfrm>
          <a:prstGeom prst="rect">
            <a:avLst/>
          </a:prstGeom>
          <a:noFill/>
        </p:spPr>
        <p:txBody>
          <a:bodyPr wrap="none" rtlCol="0">
            <a:spAutoFit/>
          </a:bodyPr>
          <a:lstStyle/>
          <a:p>
            <a:pPr algn="l"/>
            <a:r>
              <a:rPr lang="en-US" altLang="zh-CN" sz="1200" dirty="0" smtClean="0"/>
              <a:t>ES </a:t>
            </a:r>
            <a:r>
              <a:rPr lang="zh-CN" altLang="en-US" sz="1200" dirty="0" smtClean="0"/>
              <a:t>版本：版本：8.9.1版本</a:t>
            </a:r>
            <a:endParaRPr lang="zh-CN" altLang="en-US" sz="1200" dirty="0" smtClean="0"/>
          </a:p>
          <a:p>
            <a:pPr algn="l"/>
            <a:r>
              <a:rPr lang="zh-CN" altLang="en-US" sz="1200" dirty="0" smtClean="0"/>
              <a:t>机器配置：4核16 GiB，</a:t>
            </a:r>
            <a:r>
              <a:rPr lang="en-US" altLang="zh-CN" sz="1200" dirty="0" smtClean="0"/>
              <a:t>3 </a:t>
            </a:r>
            <a:r>
              <a:rPr lang="zh-CN" altLang="en-US" sz="1200" dirty="0" smtClean="0"/>
              <a:t>节点</a:t>
            </a:r>
            <a:endParaRPr lang="zh-CN" altLang="en-US" sz="1200" dirty="0" smtClean="0"/>
          </a:p>
          <a:p>
            <a:pPr algn="l"/>
            <a:r>
              <a:rPr lang="zh-CN" altLang="en-US" sz="1200" dirty="0" smtClean="0"/>
              <a:t>分片数：主</a:t>
            </a:r>
            <a:r>
              <a:rPr lang="en-US" altLang="zh-CN" sz="1200" dirty="0" smtClean="0"/>
              <a:t> 6 </a:t>
            </a:r>
            <a:r>
              <a:rPr lang="zh-CN" altLang="en-US" sz="1200" dirty="0" smtClean="0"/>
              <a:t>副</a:t>
            </a:r>
            <a:r>
              <a:rPr lang="en-US" altLang="zh-CN" sz="1200" dirty="0" smtClean="0"/>
              <a:t>0</a:t>
            </a:r>
            <a:endParaRPr lang="en-US" altLang="zh-CN" sz="1200" dirty="0" smtClean="0"/>
          </a:p>
          <a:p>
            <a:pPr algn="l"/>
            <a:r>
              <a:rPr lang="en-US" altLang="zh-CN" sz="1200" dirty="0" smtClean="0"/>
              <a:t>bulk_size:2000</a:t>
            </a:r>
            <a:endParaRPr lang="en-US" altLang="zh-CN" sz="1200" dirty="0" smtClean="0"/>
          </a:p>
          <a:p>
            <a:pPr algn="l"/>
            <a:r>
              <a:rPr lang="en-US" altLang="zh-CN" sz="1200" dirty="0" smtClean="0"/>
              <a:t>client_num:10</a:t>
            </a:r>
            <a:endParaRPr lang="zh-CN" altLang="en-US" sz="1200" dirty="0" smtClean="0"/>
          </a:p>
          <a:p>
            <a:pPr algn="l"/>
            <a:r>
              <a:rPr lang="zh-CN" altLang="en-US" sz="1200" dirty="0" smtClean="0"/>
              <a:t>数据</a:t>
            </a:r>
            <a:r>
              <a:rPr lang="zh-CN" altLang="en-US" sz="1200" dirty="0" smtClean="0"/>
              <a:t>总量：258610096</a:t>
            </a:r>
            <a:endParaRPr lang="zh-CN" altLang="en-US" sz="1200" dirty="0" smtClean="0"/>
          </a:p>
        </p:txBody>
      </p:sp>
      <p:sp>
        <p:nvSpPr>
          <p:cNvPr id="4" name="矩形 3"/>
          <p:cNvSpPr/>
          <p:nvPr/>
        </p:nvSpPr>
        <p:spPr>
          <a:xfrm>
            <a:off x="187926" y="4299783"/>
            <a:ext cx="2087880" cy="368300"/>
          </a:xfrm>
          <a:prstGeom prst="rect">
            <a:avLst/>
          </a:prstGeom>
        </p:spPr>
        <p:txBody>
          <a:bodyPr wrap="none">
            <a:spAutoFit/>
          </a:bodyPr>
          <a:lstStyle/>
          <a:p>
            <a:r>
              <a:rPr lang="zh-CN" altLang="en-US" dirty="0" smtClean="0">
                <a:hlinkClick r:id="rId2" action="ppaction://hlinkfile"/>
              </a:rPr>
              <a:t>阿里云</a:t>
            </a:r>
            <a:r>
              <a:rPr lang="en-US" altLang="zh-CN" dirty="0" smtClean="0">
                <a:hlinkClick r:id="rId2" action="ppaction://hlinkfile"/>
              </a:rPr>
              <a:t>ES</a:t>
            </a:r>
            <a:r>
              <a:rPr lang="zh-CN" altLang="en-US" dirty="0">
                <a:hlinkClick r:id="rId2" action="ppaction://hlinkfile"/>
              </a:rPr>
              <a:t>压测</a:t>
            </a:r>
            <a:r>
              <a:rPr lang="zh-CN" altLang="en-US" dirty="0" smtClean="0">
                <a:hlinkClick r:id="rId2" action="ppaction://hlinkfile"/>
              </a:rPr>
              <a:t>报告</a:t>
            </a:r>
            <a:endParaRPr lang="zh-CN" altLang="en-US" dirty="0"/>
          </a:p>
        </p:txBody>
      </p:sp>
      <p:sp>
        <p:nvSpPr>
          <p:cNvPr id="13" name="文本框 12"/>
          <p:cNvSpPr txBox="1"/>
          <p:nvPr>
            <p:custDataLst>
              <p:tags r:id="rId3"/>
            </p:custDataLst>
          </p:nvPr>
        </p:nvSpPr>
        <p:spPr>
          <a:xfrm>
            <a:off x="4211955" y="1350645"/>
            <a:ext cx="4645660" cy="755650"/>
          </a:xfrm>
          <a:prstGeom prst="rect">
            <a:avLst/>
          </a:prstGeom>
          <a:noFill/>
        </p:spPr>
        <p:txBody>
          <a:bodyPr wrap="square" rtlCol="0">
            <a:noAutofit/>
          </a:bodyPr>
          <a:p>
            <a:r>
              <a:rPr lang="zh-CN" altLang="en-US" sz="1200" dirty="0" smtClean="0">
                <a:solidFill>
                  <a:schemeClr val="tx1"/>
                </a:solidFill>
              </a:rPr>
              <a:t>可以看出：</a:t>
            </a:r>
            <a:r>
              <a:rPr lang="en-US" altLang="zh-CN" sz="1200" dirty="0" smtClean="0">
                <a:solidFill>
                  <a:srgbClr val="FF0000"/>
                </a:solidFill>
              </a:rPr>
              <a:t> ES</a:t>
            </a:r>
            <a:r>
              <a:rPr lang="zh-CN" altLang="en-US" sz="1200" dirty="0" smtClean="0">
                <a:solidFill>
                  <a:srgbClr val="FF0000"/>
                </a:solidFill>
              </a:rPr>
              <a:t>的写的</a:t>
            </a:r>
            <a:r>
              <a:rPr lang="en-US" altLang="zh-CN" sz="1200" dirty="0" smtClean="0">
                <a:solidFill>
                  <a:srgbClr val="FF0000"/>
                </a:solidFill>
              </a:rPr>
              <a:t> ops</a:t>
            </a:r>
            <a:r>
              <a:rPr lang="zh-CN" altLang="en-US" sz="1200" dirty="0" smtClean="0">
                <a:solidFill>
                  <a:srgbClr val="FF0000"/>
                </a:solidFill>
              </a:rPr>
              <a:t>和流量可以支持很高，查询的</a:t>
            </a:r>
            <a:r>
              <a:rPr lang="en-US" altLang="zh-CN" sz="1200" dirty="0" smtClean="0">
                <a:solidFill>
                  <a:srgbClr val="FF0000"/>
                </a:solidFill>
              </a:rPr>
              <a:t>ops</a:t>
            </a:r>
            <a:r>
              <a:rPr lang="zh-CN" altLang="en-US" sz="1200" dirty="0" smtClean="0">
                <a:solidFill>
                  <a:srgbClr val="FF0000"/>
                </a:solidFill>
              </a:rPr>
              <a:t>很低！</a:t>
            </a:r>
            <a:r>
              <a:rPr lang="zh-CN" altLang="en-US" sz="1200" dirty="0" smtClean="0">
                <a:solidFill>
                  <a:schemeClr val="tx1"/>
                </a:solidFill>
              </a:rPr>
              <a:t>这得益于</a:t>
            </a:r>
            <a:r>
              <a:rPr lang="en-US" altLang="zh-CN" sz="1200" dirty="0" smtClean="0">
                <a:solidFill>
                  <a:schemeClr val="tx1"/>
                </a:solidFill>
              </a:rPr>
              <a:t>LSM-Tree</a:t>
            </a:r>
            <a:r>
              <a:rPr lang="zh-CN" altLang="en-US" sz="1200" dirty="0" smtClean="0">
                <a:solidFill>
                  <a:schemeClr val="tx1"/>
                </a:solidFill>
              </a:rPr>
              <a:t>数据结构，适合写密集型的应用，实时性要求不高，更新操作比较少的，尤其是日志类型的数据</a:t>
            </a:r>
            <a:endParaRPr lang="zh-CN" altLang="en-US" sz="1200" dirty="0" smtClean="0">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10" grpId="0"/>
      <p:bldP spid="4"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2918943" y="457535"/>
            <a:ext cx="6225059" cy="0"/>
          </a:xfrm>
          <a:prstGeom prst="line">
            <a:avLst/>
          </a:prstGeom>
          <a:ln w="28575">
            <a:solidFill>
              <a:schemeClr val="tx1">
                <a:lumMod val="50000"/>
                <a:lumOff val="50000"/>
              </a:schemeClr>
            </a:solidFill>
            <a:prstDash val="sysDash"/>
          </a:ln>
        </p:spPr>
        <p:style>
          <a:lnRef idx="1">
            <a:schemeClr val="accent1"/>
          </a:lnRef>
          <a:fillRef idx="0">
            <a:schemeClr val="accent1"/>
          </a:fillRef>
          <a:effectRef idx="0">
            <a:schemeClr val="accent1"/>
          </a:effectRef>
          <a:fontRef idx="minor">
            <a:schemeClr val="tx1"/>
          </a:fontRef>
        </p:style>
      </p:cxnSp>
      <p:sp>
        <p:nvSpPr>
          <p:cNvPr id="5" name="圆角矩形 4"/>
          <p:cNvSpPr/>
          <p:nvPr/>
        </p:nvSpPr>
        <p:spPr>
          <a:xfrm>
            <a:off x="742945" y="191230"/>
            <a:ext cx="2448272" cy="519711"/>
          </a:xfrm>
          <a:prstGeom prst="roundRect">
            <a:avLst/>
          </a:prstGeom>
          <a:gradFill flip="none" rotWithShape="1">
            <a:gsLst>
              <a:gs pos="0">
                <a:srgbClr val="F0F0F0"/>
              </a:gs>
              <a:gs pos="100000">
                <a:srgbClr val="F1F1F1"/>
              </a:gs>
            </a:gsLst>
            <a:lin ang="2700000" scaled="1"/>
            <a:tileRect/>
          </a:gradFill>
          <a:ln w="38100" cap="flat" cmpd="sng" algn="ctr">
            <a:gradFill flip="none" rotWithShape="1">
              <a:gsLst>
                <a:gs pos="100000">
                  <a:srgbClr val="FFFFFF"/>
                </a:gs>
                <a:gs pos="0">
                  <a:srgbClr val="CECED0"/>
                </a:gs>
              </a:gsLst>
              <a:lin ang="18900000" scaled="0"/>
              <a:tileRect/>
            </a:gradFill>
            <a:prstDash val="solid"/>
          </a:ln>
          <a:effectLst>
            <a:outerShdw blurRad="203200" dist="88900" dir="8100000" sx="102000" sy="102000" algn="tr" rotWithShape="0">
              <a:prstClr val="black">
                <a:alpha val="30000"/>
              </a:prstClr>
            </a:outerShdw>
          </a:effectLst>
        </p:spPr>
        <p:txBody>
          <a:bodyPr lIns="71316" tIns="35658" rIns="71316" bIns="35658"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2400" b="0" i="0" u="none" strike="noStrike" kern="0" cap="none" spc="0" normalizeH="0" baseline="0" noProof="0" dirty="0">
              <a:ln>
                <a:noFill/>
              </a:ln>
              <a:solidFill>
                <a:prstClr val="black"/>
              </a:solidFill>
              <a:effectLst/>
              <a:uLnTx/>
              <a:uFillTx/>
              <a:cs typeface="+mn-ea"/>
              <a:sym typeface="+mn-lt"/>
            </a:endParaRPr>
          </a:p>
        </p:txBody>
      </p:sp>
      <p:sp>
        <p:nvSpPr>
          <p:cNvPr id="6" name="矩形 5"/>
          <p:cNvSpPr/>
          <p:nvPr/>
        </p:nvSpPr>
        <p:spPr>
          <a:xfrm>
            <a:off x="1027196" y="226702"/>
            <a:ext cx="800219" cy="461665"/>
          </a:xfrm>
          <a:prstGeom prst="rect">
            <a:avLst/>
          </a:prstGeom>
        </p:spPr>
        <p:txBody>
          <a:bodyPr wrap="none">
            <a:spAutoFit/>
          </a:bodyPr>
          <a:lstStyle/>
          <a:p>
            <a:pPr defTabSz="913765">
              <a:spcBef>
                <a:spcPts val="0"/>
              </a:spcBef>
              <a:spcAft>
                <a:spcPts val="0"/>
              </a:spcAft>
              <a:defRPr/>
            </a:pPr>
            <a:r>
              <a:rPr lang="zh-CN" altLang="en-US" sz="2400" b="1" kern="0" dirty="0" smtClean="0">
                <a:solidFill>
                  <a:srgbClr val="005A9E"/>
                </a:solidFill>
                <a:cs typeface="+mn-ea"/>
                <a:sym typeface="+mn-lt"/>
              </a:rPr>
              <a:t>限制</a:t>
            </a:r>
            <a:endParaRPr lang="zh-CN" altLang="en-US" sz="2400" b="1" kern="0" dirty="0">
              <a:solidFill>
                <a:srgbClr val="005A9E"/>
              </a:solidFill>
              <a:cs typeface="+mn-ea"/>
              <a:sym typeface="+mn-lt"/>
            </a:endParaRPr>
          </a:p>
        </p:txBody>
      </p:sp>
      <p:grpSp>
        <p:nvGrpSpPr>
          <p:cNvPr id="7" name="Group 17"/>
          <p:cNvGrpSpPr>
            <a:grpSpLocks noChangeAspect="1"/>
          </p:cNvGrpSpPr>
          <p:nvPr/>
        </p:nvGrpSpPr>
        <p:grpSpPr bwMode="auto">
          <a:xfrm>
            <a:off x="179512" y="212152"/>
            <a:ext cx="457188" cy="490764"/>
            <a:chOff x="231" y="1205"/>
            <a:chExt cx="640" cy="687"/>
          </a:xfrm>
          <a:solidFill>
            <a:srgbClr val="005A9E"/>
          </a:solidFill>
          <a:effectLst>
            <a:outerShdw blurRad="50800" dist="38100" dir="2700000" algn="tl" rotWithShape="0">
              <a:prstClr val="black">
                <a:alpha val="40000"/>
              </a:prstClr>
            </a:outerShdw>
          </a:effectLst>
        </p:grpSpPr>
        <p:sp>
          <p:nvSpPr>
            <p:cNvPr id="8" name="Freeform 18"/>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sp>
          <p:nvSpPr>
            <p:cNvPr id="9" name="Freeform 19"/>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prstClr val="black"/>
                </a:solidFill>
                <a:cs typeface="+mn-ea"/>
                <a:sym typeface="+mn-lt"/>
              </a:endParaRPr>
            </a:p>
          </p:txBody>
        </p:sp>
      </p:grpSp>
      <p:graphicFrame>
        <p:nvGraphicFramePr>
          <p:cNvPr id="3" name="表格 2"/>
          <p:cNvGraphicFramePr>
            <a:graphicFrameLocks noGrp="1"/>
          </p:cNvGraphicFramePr>
          <p:nvPr/>
        </p:nvGraphicFramePr>
        <p:xfrm>
          <a:off x="200788" y="861353"/>
          <a:ext cx="6838332" cy="3977351"/>
        </p:xfrm>
        <a:graphic>
          <a:graphicData uri="http://schemas.openxmlformats.org/drawingml/2006/table">
            <a:tbl>
              <a:tblPr firstRow="1" bandRow="1">
                <a:tableStyleId>{5C22544A-7EE6-4342-B048-85BDC9FD1C3A}</a:tableStyleId>
              </a:tblPr>
              <a:tblGrid>
                <a:gridCol w="2279444"/>
                <a:gridCol w="2279444"/>
                <a:gridCol w="2279444"/>
              </a:tblGrid>
              <a:tr h="273459">
                <a:tc>
                  <a:txBody>
                    <a:bodyPr/>
                    <a:lstStyle/>
                    <a:p>
                      <a:pPr algn="ctr"/>
                      <a:r>
                        <a:rPr lang="zh-CN" altLang="en-US" dirty="0" smtClean="0">
                          <a:hlinkClick r:id="rId1"/>
                        </a:rPr>
                        <a:t>限制</a:t>
                      </a:r>
                      <a:endParaRPr lang="zh-CN" altLang="en-US" dirty="0"/>
                    </a:p>
                  </a:txBody>
                  <a:tcPr/>
                </a:tc>
                <a:tc>
                  <a:txBody>
                    <a:bodyPr/>
                    <a:lstStyle/>
                    <a:p>
                      <a:pPr algn="ctr"/>
                      <a:r>
                        <a:rPr lang="zh-CN" altLang="en-US" dirty="0" smtClean="0"/>
                        <a:t>数量</a:t>
                      </a:r>
                      <a:endParaRPr lang="zh-CN" altLang="en-US" dirty="0"/>
                    </a:p>
                  </a:txBody>
                  <a:tcPr/>
                </a:tc>
                <a:tc>
                  <a:txBody>
                    <a:bodyPr/>
                    <a:lstStyle/>
                    <a:p>
                      <a:pPr algn="ctr"/>
                      <a:r>
                        <a:rPr lang="zh-CN" altLang="en-US" dirty="0" smtClean="0"/>
                        <a:t>原因</a:t>
                      </a:r>
                      <a:endParaRPr lang="zh-CN" altLang="en-US" dirty="0"/>
                    </a:p>
                  </a:txBody>
                  <a:tcPr/>
                </a:tc>
              </a:tr>
              <a:tr h="281592">
                <a:tc>
                  <a:txBody>
                    <a:bodyPr/>
                    <a:lstStyle/>
                    <a:p>
                      <a:pPr algn="ctr"/>
                      <a:r>
                        <a:rPr lang="zh-CN" altLang="en-US" sz="1200" dirty="0" smtClean="0"/>
                        <a:t>单机节点个数</a:t>
                      </a:r>
                      <a:endParaRPr lang="zh-CN" altLang="en-US" sz="1200" dirty="0"/>
                    </a:p>
                  </a:txBody>
                  <a:tcPr/>
                </a:tc>
                <a:tc>
                  <a:txBody>
                    <a:bodyPr/>
                    <a:lstStyle/>
                    <a:p>
                      <a:pPr algn="ctr"/>
                      <a:r>
                        <a:rPr lang="zh-CN" altLang="en-US" sz="1200" dirty="0" smtClean="0"/>
                        <a:t>核数</a:t>
                      </a:r>
                      <a:r>
                        <a:rPr lang="en-US" altLang="zh-CN" sz="1200" dirty="0" smtClean="0"/>
                        <a:t>*5</a:t>
                      </a:r>
                      <a:endParaRPr lang="zh-CN" altLang="en-US" sz="1200" dirty="0"/>
                    </a:p>
                  </a:txBody>
                  <a:tcPr/>
                </a:tc>
                <a:tc>
                  <a:txBody>
                    <a:bodyPr/>
                    <a:lstStyle/>
                    <a:p>
                      <a:pPr algn="ctr"/>
                      <a:r>
                        <a:rPr lang="zh-CN" altLang="en-US" sz="1200" dirty="0" smtClean="0"/>
                        <a:t>经验值，主节点管理压力大</a:t>
                      </a:r>
                      <a:endParaRPr lang="zh-CN" altLang="en-US" sz="1200" dirty="0"/>
                    </a:p>
                  </a:txBody>
                  <a:tcPr/>
                </a:tc>
              </a:tr>
              <a:tr h="273459">
                <a:tc>
                  <a:txBody>
                    <a:bodyPr/>
                    <a:lstStyle/>
                    <a:p>
                      <a:pPr algn="ctr"/>
                      <a:r>
                        <a:rPr lang="zh-CN" altLang="en-US" sz="1200" dirty="0" smtClean="0"/>
                        <a:t>单节点分片数</a:t>
                      </a:r>
                      <a:endParaRPr lang="zh-CN" altLang="en-US" sz="1200" dirty="0"/>
                    </a:p>
                  </a:txBody>
                  <a:tcPr/>
                </a:tc>
                <a:tc>
                  <a:txBody>
                    <a:bodyPr/>
                    <a:lstStyle/>
                    <a:p>
                      <a:pPr algn="ctr"/>
                      <a:r>
                        <a:rPr lang="zh-CN" altLang="en-US" sz="1200" dirty="0" smtClean="0"/>
                        <a:t>默认</a:t>
                      </a:r>
                      <a:r>
                        <a:rPr lang="en-US" altLang="zh-CN" sz="1200" dirty="0" smtClean="0"/>
                        <a:t>1000</a:t>
                      </a:r>
                      <a:r>
                        <a:rPr lang="zh-CN" altLang="en-US" sz="1200" dirty="0" smtClean="0"/>
                        <a:t>，可调</a:t>
                      </a:r>
                      <a:endParaRPr lang="zh-CN" altLang="en-US" sz="1200" dirty="0"/>
                    </a:p>
                  </a:txBody>
                  <a:tcPr/>
                </a:tc>
                <a:tc>
                  <a:txBody>
                    <a:bodyPr/>
                    <a:lstStyle/>
                    <a:p>
                      <a:pPr algn="ctr"/>
                      <a:r>
                        <a:rPr lang="zh-CN" altLang="en-US" sz="1200" dirty="0" smtClean="0"/>
                        <a:t>太多增加主节点负担，占用系统资源，分发和合并请求慢，官方建议</a:t>
                      </a:r>
                      <a:r>
                        <a:rPr lang="en-US" altLang="zh-CN" sz="1200" dirty="0" smtClean="0"/>
                        <a:t>1G</a:t>
                      </a:r>
                      <a:r>
                        <a:rPr lang="zh-CN" altLang="en-US" sz="1200" dirty="0" smtClean="0"/>
                        <a:t>堆内存</a:t>
                      </a:r>
                      <a:r>
                        <a:rPr lang="en-US" altLang="zh-CN" sz="1200" dirty="0" smtClean="0"/>
                        <a:t>&lt;20</a:t>
                      </a:r>
                      <a:r>
                        <a:rPr lang="zh-CN" altLang="en-US" sz="1200" dirty="0" smtClean="0"/>
                        <a:t>分片</a:t>
                      </a:r>
                      <a:endParaRPr lang="zh-CN" altLang="en-US" sz="1200" dirty="0"/>
                    </a:p>
                  </a:txBody>
                  <a:tcPr/>
                </a:tc>
              </a:tr>
              <a:tr h="464879">
                <a:tc>
                  <a:txBody>
                    <a:bodyPr/>
                    <a:lstStyle/>
                    <a:p>
                      <a:pPr algn="ctr"/>
                      <a:r>
                        <a:rPr lang="zh-CN" altLang="en-US" sz="1200" dirty="0" smtClean="0"/>
                        <a:t>单</a:t>
                      </a:r>
                      <a:r>
                        <a:rPr lang="en-US" altLang="zh-CN" sz="1200" dirty="0" smtClean="0"/>
                        <a:t>shard</a:t>
                      </a:r>
                      <a:r>
                        <a:rPr lang="zh-CN" altLang="en-US" sz="1200" dirty="0" smtClean="0"/>
                        <a:t>文档总数</a:t>
                      </a:r>
                      <a:endParaRPr lang="zh-CN" altLang="en-US" sz="1200" dirty="0"/>
                    </a:p>
                  </a:txBody>
                  <a:tcPr/>
                </a:tc>
                <a:tc>
                  <a:txBody>
                    <a:bodyPr/>
                    <a:lstStyle/>
                    <a:p>
                      <a:pPr algn="ctr"/>
                      <a:r>
                        <a:rPr lang="en-US" altLang="zh-CN" sz="1200" dirty="0" smtClean="0"/>
                        <a:t>21Y</a:t>
                      </a:r>
                      <a:endParaRPr lang="zh-CN" altLang="en-US" sz="1200" dirty="0"/>
                    </a:p>
                  </a:txBody>
                  <a:tcPr/>
                </a:tc>
                <a:tc>
                  <a:txBody>
                    <a:bodyPr/>
                    <a:lstStyle/>
                    <a:p>
                      <a:pPr algn="ctr"/>
                      <a:r>
                        <a:rPr lang="en-US" altLang="zh-CN" sz="1200" dirty="0" err="1" smtClean="0"/>
                        <a:t>Lucene</a:t>
                      </a:r>
                      <a:r>
                        <a:rPr lang="zh-CN" altLang="en-US" sz="1200" dirty="0" smtClean="0"/>
                        <a:t>强制参数不可调</a:t>
                      </a:r>
                      <a:endParaRPr lang="en-US" altLang="zh-CN" sz="1200" dirty="0" smtClean="0"/>
                    </a:p>
                    <a:p>
                      <a:pPr algn="ctr"/>
                      <a:r>
                        <a:rPr lang="zh-CN" altLang="en-US" sz="1200" dirty="0" smtClean="0"/>
                        <a:t>个人认为是</a:t>
                      </a:r>
                      <a:r>
                        <a:rPr lang="en-US" altLang="zh-CN" sz="1200" dirty="0" smtClean="0">
                          <a:hlinkClick r:id="rId2"/>
                        </a:rPr>
                        <a:t>roaring bitmap</a:t>
                      </a:r>
                      <a:r>
                        <a:rPr lang="zh-CN" altLang="en-US" sz="1200" dirty="0" smtClean="0"/>
                        <a:t>限制</a:t>
                      </a:r>
                      <a:endParaRPr lang="zh-CN" altLang="en-US" sz="1200" dirty="0"/>
                    </a:p>
                  </a:txBody>
                  <a:tcPr/>
                </a:tc>
              </a:tr>
              <a:tr h="273459">
                <a:tc>
                  <a:txBody>
                    <a:bodyPr/>
                    <a:lstStyle/>
                    <a:p>
                      <a:pPr algn="ctr"/>
                      <a:r>
                        <a:rPr lang="zh-CN" altLang="en-US" sz="1200" dirty="0" smtClean="0"/>
                        <a:t>单</a:t>
                      </a:r>
                      <a:r>
                        <a:rPr lang="en-US" altLang="zh-CN" sz="1200" dirty="0" smtClean="0"/>
                        <a:t>Shard</a:t>
                      </a:r>
                      <a:r>
                        <a:rPr lang="zh-CN" altLang="en-US" sz="1200" dirty="0" smtClean="0"/>
                        <a:t>大小</a:t>
                      </a:r>
                      <a:endParaRPr lang="zh-CN" altLang="en-US" sz="1200" dirty="0"/>
                    </a:p>
                  </a:txBody>
                  <a:tcPr/>
                </a:tc>
                <a:tc>
                  <a:txBody>
                    <a:bodyPr/>
                    <a:lstStyle/>
                    <a:p>
                      <a:pPr algn="ctr"/>
                      <a:r>
                        <a:rPr lang="en-US" altLang="zh-CN" sz="1200" dirty="0" smtClean="0"/>
                        <a:t>50G</a:t>
                      </a:r>
                      <a:endParaRPr lang="zh-CN" altLang="en-US" sz="1200" dirty="0"/>
                    </a:p>
                  </a:txBody>
                  <a:tcPr/>
                </a:tc>
                <a:tc>
                  <a:txBody>
                    <a:bodyPr/>
                    <a:lstStyle/>
                    <a:p>
                      <a:pPr algn="ctr"/>
                      <a:r>
                        <a:rPr lang="zh-CN" altLang="en-US" sz="1200" dirty="0" smtClean="0"/>
                        <a:t>影响节点迁移和恢复</a:t>
                      </a:r>
                      <a:endParaRPr lang="zh-CN" altLang="en-US" sz="1200" dirty="0"/>
                    </a:p>
                  </a:txBody>
                  <a:tcPr/>
                </a:tc>
              </a:tr>
              <a:tr h="273459">
                <a:tc>
                  <a:txBody>
                    <a:bodyPr/>
                    <a:lstStyle/>
                    <a:p>
                      <a:pPr algn="ctr"/>
                      <a:r>
                        <a:rPr lang="zh-CN" altLang="en-US" sz="1200" dirty="0" smtClean="0"/>
                        <a:t>单</a:t>
                      </a:r>
                      <a:r>
                        <a:rPr lang="en-US" altLang="zh-CN" sz="1200" dirty="0" smtClean="0"/>
                        <a:t>index</a:t>
                      </a:r>
                      <a:r>
                        <a:rPr lang="zh-CN" altLang="en-US" sz="1200" dirty="0" smtClean="0"/>
                        <a:t>字段数</a:t>
                      </a:r>
                      <a:endParaRPr lang="zh-CN" altLang="en-US" sz="1200" dirty="0"/>
                    </a:p>
                  </a:txBody>
                  <a:tcPr/>
                </a:tc>
                <a:tc>
                  <a:txBody>
                    <a:bodyPr/>
                    <a:lstStyle/>
                    <a:p>
                      <a:pPr algn="ctr"/>
                      <a:r>
                        <a:rPr lang="zh-CN" altLang="en-US" sz="1200" dirty="0" smtClean="0"/>
                        <a:t>默认</a:t>
                      </a:r>
                      <a:r>
                        <a:rPr lang="en-US" altLang="zh-CN" sz="1200" dirty="0" smtClean="0"/>
                        <a:t>1000</a:t>
                      </a:r>
                      <a:r>
                        <a:rPr lang="zh-CN" altLang="en-US" sz="1200" dirty="0" smtClean="0"/>
                        <a:t>，可调</a:t>
                      </a:r>
                      <a:endParaRPr lang="zh-CN" altLang="en-US" sz="1200" dirty="0"/>
                    </a:p>
                  </a:txBody>
                  <a:tcPr/>
                </a:tc>
                <a:tc>
                  <a:txBody>
                    <a:bodyPr/>
                    <a:lstStyle/>
                    <a:p>
                      <a:pPr algn="ctr"/>
                      <a:r>
                        <a:rPr lang="zh-CN" altLang="en-US" sz="1200" dirty="0" smtClean="0"/>
                        <a:t>防止元数据爆炸</a:t>
                      </a:r>
                      <a:endParaRPr lang="zh-CN" altLang="en-US" sz="1200" dirty="0"/>
                    </a:p>
                  </a:txBody>
                  <a:tcPr/>
                </a:tc>
              </a:tr>
              <a:tr h="274320">
                <a:tc>
                  <a:txBody>
                    <a:bodyPr/>
                    <a:lstStyle/>
                    <a:p>
                      <a:pPr algn="ctr"/>
                      <a:r>
                        <a:rPr lang="en-US" altLang="zh-CN" sz="1200" dirty="0" err="1" smtClean="0"/>
                        <a:t>track_total_hits</a:t>
                      </a:r>
                      <a:r>
                        <a:rPr lang="en-US" altLang="zh-CN" sz="1200" b="0" i="0" kern="1200" dirty="0" smtClean="0">
                          <a:solidFill>
                            <a:schemeClr val="dk1"/>
                          </a:solidFill>
                          <a:effectLst/>
                          <a:latin typeface="+mn-lt"/>
                          <a:ea typeface="+mn-ea"/>
                          <a:cs typeface="+mn-cs"/>
                        </a:rPr>
                        <a:t> </a:t>
                      </a:r>
                      <a:endParaRPr lang="zh-CN" altLang="en-US" sz="1200" dirty="0"/>
                    </a:p>
                  </a:txBody>
                  <a:tcPr/>
                </a:tc>
                <a:tc>
                  <a:txBody>
                    <a:bodyPr/>
                    <a:lstStyle/>
                    <a:p>
                      <a:pPr algn="ctr"/>
                      <a:r>
                        <a:rPr lang="zh-CN" altLang="en-US" sz="1200" dirty="0" smtClean="0"/>
                        <a:t>默认</a:t>
                      </a:r>
                      <a:r>
                        <a:rPr lang="en-US" altLang="zh-CN" sz="1200" dirty="0" smtClean="0"/>
                        <a:t>10000</a:t>
                      </a:r>
                      <a:r>
                        <a:rPr lang="zh-CN" altLang="en-US" sz="1200" dirty="0" smtClean="0"/>
                        <a:t>，可全部</a:t>
                      </a:r>
                      <a:endParaRPr lang="zh-CN" altLang="en-US" sz="1200" dirty="0"/>
                    </a:p>
                  </a:txBody>
                  <a:tcPr/>
                </a:tc>
                <a:tc>
                  <a:txBody>
                    <a:bodyPr/>
                    <a:lstStyle/>
                    <a:p>
                      <a:pPr algn="ctr"/>
                      <a:r>
                        <a:rPr lang="zh-CN" altLang="en-US" sz="1200" dirty="0" smtClean="0"/>
                        <a:t>不用全部遍历，提高性能</a:t>
                      </a:r>
                      <a:endParaRPr lang="zh-CN" altLang="en-US" sz="1200" dirty="0"/>
                    </a:p>
                  </a:txBody>
                  <a:tcPr/>
                </a:tc>
              </a:tr>
              <a:tr h="273459">
                <a:tc>
                  <a:txBody>
                    <a:bodyPr/>
                    <a:lstStyle/>
                    <a:p>
                      <a:pPr algn="ctr"/>
                      <a:r>
                        <a:rPr lang="zh-CN" altLang="en-US" sz="1200" dirty="0" smtClean="0"/>
                        <a:t>查询子句长度</a:t>
                      </a:r>
                      <a:endParaRPr lang="zh-CN" altLang="en-US" sz="1200" dirty="0"/>
                    </a:p>
                  </a:txBody>
                  <a:tcPr/>
                </a:tc>
                <a:tc>
                  <a:txBody>
                    <a:bodyPr/>
                    <a:lstStyle/>
                    <a:p>
                      <a:pPr algn="ctr"/>
                      <a:r>
                        <a:rPr lang="en-US" altLang="zh-CN" sz="1200" dirty="0" smtClean="0"/>
                        <a:t>1000</a:t>
                      </a:r>
                      <a:endParaRPr lang="zh-CN" altLang="en-US" sz="1200" dirty="0"/>
                    </a:p>
                  </a:txBody>
                  <a:tcPr/>
                </a:tc>
                <a:tc>
                  <a:txBody>
                    <a:bodyPr/>
                    <a:lstStyle/>
                    <a:p>
                      <a:pPr algn="ctr"/>
                      <a:r>
                        <a:rPr lang="zh-CN" altLang="en-US" sz="1200" dirty="0" smtClean="0"/>
                        <a:t>性能</a:t>
                      </a:r>
                      <a:endParaRPr lang="zh-CN" altLang="en-US" sz="1200" dirty="0"/>
                    </a:p>
                  </a:txBody>
                  <a:tcPr/>
                </a:tc>
              </a:tr>
              <a:tr h="256930">
                <a:tc>
                  <a:txBody>
                    <a:bodyPr/>
                    <a:lstStyle/>
                    <a:p>
                      <a:pPr algn="ctr"/>
                      <a:r>
                        <a:rPr lang="en-US" altLang="zh-CN" sz="1200" dirty="0" smtClean="0"/>
                        <a:t>Keyword</a:t>
                      </a:r>
                      <a:r>
                        <a:rPr lang="zh-CN" altLang="en-US" sz="1200" dirty="0" smtClean="0"/>
                        <a:t>字段长度</a:t>
                      </a:r>
                      <a:endParaRPr lang="zh-CN" altLang="en-US" sz="1200" dirty="0"/>
                    </a:p>
                  </a:txBody>
                  <a:tcPr/>
                </a:tc>
                <a:tc>
                  <a:txBody>
                    <a:bodyPr/>
                    <a:lstStyle/>
                    <a:p>
                      <a:pPr algn="ctr"/>
                      <a:r>
                        <a:rPr lang="en-US" altLang="zh-CN" sz="1200" dirty="0" smtClean="0"/>
                        <a:t>32766</a:t>
                      </a:r>
                      <a:r>
                        <a:rPr lang="zh-CN" altLang="en-US" sz="1200" dirty="0" smtClean="0"/>
                        <a:t>字节</a:t>
                      </a:r>
                      <a:endParaRPr lang="zh-CN" altLang="en-US" sz="1200" dirty="0"/>
                    </a:p>
                  </a:txBody>
                  <a:tcPr/>
                </a:tc>
                <a:tc>
                  <a:txBody>
                    <a:bodyPr/>
                    <a:lstStyle/>
                    <a:p>
                      <a:pPr algn="ctr"/>
                      <a:r>
                        <a:rPr lang="zh-CN" altLang="en-US" sz="1200" dirty="0" smtClean="0"/>
                        <a:t>不可调，</a:t>
                      </a:r>
                      <a:r>
                        <a:rPr lang="en-US" altLang="zh-CN" sz="1200" dirty="0" err="1" smtClean="0"/>
                        <a:t>lucene</a:t>
                      </a:r>
                      <a:r>
                        <a:rPr lang="zh-CN" altLang="en-US" sz="1200" dirty="0" smtClean="0"/>
                        <a:t>底层</a:t>
                      </a:r>
                      <a:r>
                        <a:rPr lang="en-US" altLang="zh-CN" sz="1200" dirty="0" smtClean="0"/>
                        <a:t>hardcode</a:t>
                      </a:r>
                      <a:endParaRPr lang="en-US" altLang="zh-CN" sz="1200" dirty="0" smtClean="0"/>
                    </a:p>
                  </a:txBody>
                  <a:tcPr/>
                </a:tc>
              </a:tr>
              <a:tr h="273459">
                <a:tc>
                  <a:txBody>
                    <a:bodyPr/>
                    <a:lstStyle/>
                    <a:p>
                      <a:pPr algn="ctr"/>
                      <a:r>
                        <a:rPr lang="en-US" altLang="zh-CN" sz="1200" dirty="0" smtClean="0"/>
                        <a:t>Nested</a:t>
                      </a:r>
                      <a:r>
                        <a:rPr lang="zh-CN" altLang="en-US" sz="1200" dirty="0" smtClean="0"/>
                        <a:t>字段个数</a:t>
                      </a:r>
                      <a:endParaRPr lang="zh-CN" altLang="en-US" sz="1200" dirty="0"/>
                    </a:p>
                  </a:txBody>
                  <a:tcPr/>
                </a:tc>
                <a:tc>
                  <a:txBody>
                    <a:bodyPr/>
                    <a:lstStyle/>
                    <a:p>
                      <a:pPr algn="ctr"/>
                      <a:r>
                        <a:rPr lang="zh-CN" altLang="en-US" sz="1200" dirty="0" smtClean="0"/>
                        <a:t>默认</a:t>
                      </a:r>
                      <a:r>
                        <a:rPr lang="en-US" altLang="zh-CN" sz="1200" dirty="0" smtClean="0"/>
                        <a:t>50</a:t>
                      </a:r>
                      <a:r>
                        <a:rPr lang="zh-CN" altLang="en-US" sz="1200" dirty="0" smtClean="0"/>
                        <a:t>，可调</a:t>
                      </a:r>
                      <a:endParaRPr lang="zh-CN" altLang="en-US" sz="1200" dirty="0"/>
                    </a:p>
                  </a:txBody>
                  <a:tcPr/>
                </a:tc>
                <a:tc>
                  <a:txBody>
                    <a:bodyPr/>
                    <a:lstStyle/>
                    <a:p>
                      <a:pPr algn="ctr"/>
                      <a:r>
                        <a:rPr lang="zh-CN" altLang="en-US" sz="1200" dirty="0" smtClean="0"/>
                        <a:t>专辑下正片信息列表有</a:t>
                      </a:r>
                      <a:r>
                        <a:rPr lang="en-US" altLang="zh-CN" sz="1200" dirty="0" smtClean="0"/>
                        <a:t>100</a:t>
                      </a:r>
                      <a:r>
                        <a:rPr lang="zh-CN" altLang="en-US" sz="1200" dirty="0" smtClean="0"/>
                        <a:t>个正片，存成</a:t>
                      </a:r>
                      <a:r>
                        <a:rPr lang="en-US" altLang="zh-CN" sz="1200" dirty="0" smtClean="0"/>
                        <a:t>nested</a:t>
                      </a:r>
                      <a:r>
                        <a:rPr lang="zh-CN" altLang="en-US" sz="1200" dirty="0" smtClean="0"/>
                        <a:t>的话，就会变成</a:t>
                      </a:r>
                      <a:r>
                        <a:rPr lang="en-US" altLang="zh-CN" sz="1200" dirty="0" smtClean="0"/>
                        <a:t>101</a:t>
                      </a:r>
                      <a:r>
                        <a:rPr lang="zh-CN" altLang="en-US" sz="1200" dirty="0" smtClean="0"/>
                        <a:t>个文档</a:t>
                      </a:r>
                      <a:endParaRPr lang="zh-CN" altLang="en-US" sz="1200" dirty="0"/>
                    </a:p>
                  </a:txBody>
                  <a:tcPr/>
                </a:tc>
              </a:tr>
              <a:tr h="273459">
                <a:tc>
                  <a:txBody>
                    <a:bodyPr/>
                    <a:lstStyle/>
                    <a:p>
                      <a:pPr algn="ctr"/>
                      <a:r>
                        <a:rPr lang="en-US" altLang="zh-CN" sz="1200" dirty="0" smtClean="0"/>
                        <a:t>Nested</a:t>
                      </a:r>
                      <a:r>
                        <a:rPr lang="zh-CN" altLang="en-US" sz="1200" dirty="0" smtClean="0"/>
                        <a:t>对象个数</a:t>
                      </a:r>
                      <a:endParaRPr lang="zh-CN" altLang="en-US" sz="1200" dirty="0"/>
                    </a:p>
                  </a:txBody>
                  <a:tcPr/>
                </a:tc>
                <a:tc>
                  <a:txBody>
                    <a:bodyPr/>
                    <a:lstStyle/>
                    <a:p>
                      <a:pPr algn="ctr"/>
                      <a:r>
                        <a:rPr lang="zh-CN" altLang="en-US" sz="1200" dirty="0" smtClean="0"/>
                        <a:t>默认</a:t>
                      </a:r>
                      <a:r>
                        <a:rPr lang="en-US" altLang="zh-CN" sz="1200" dirty="0" smtClean="0"/>
                        <a:t>10000</a:t>
                      </a:r>
                      <a:r>
                        <a:rPr lang="zh-CN" altLang="en-US" sz="1200" dirty="0" smtClean="0"/>
                        <a:t>，可调</a:t>
                      </a:r>
                      <a:endParaRPr lang="zh-CN" altLang="en-US" sz="1200" dirty="0"/>
                    </a:p>
                  </a:txBody>
                  <a:tcPr/>
                </a:tc>
                <a:tc>
                  <a:txBody>
                    <a:bodyPr/>
                    <a:lstStyle/>
                    <a:p>
                      <a:pPr algn="ctr"/>
                      <a:r>
                        <a:rPr lang="zh-CN" altLang="en-US" sz="1200" dirty="0" smtClean="0"/>
                        <a:t>防止</a:t>
                      </a:r>
                      <a:r>
                        <a:rPr lang="en-US" altLang="zh-CN" sz="1200" dirty="0" smtClean="0"/>
                        <a:t>OOM</a:t>
                      </a:r>
                      <a:r>
                        <a:rPr lang="zh-CN" altLang="en-US" sz="1200" dirty="0" smtClean="0"/>
                        <a:t>，原理同上</a:t>
                      </a:r>
                      <a:endParaRPr lang="zh-CN" altLang="en-US" sz="1200" dirty="0"/>
                    </a:p>
                  </a:txBody>
                  <a:tcPr/>
                </a:tc>
              </a:tr>
            </a:tbl>
          </a:graphicData>
        </a:graphic>
      </p:graphicFrame>
      <p:sp>
        <p:nvSpPr>
          <p:cNvPr id="10" name="文本框 9"/>
          <p:cNvSpPr txBox="1"/>
          <p:nvPr/>
        </p:nvSpPr>
        <p:spPr>
          <a:xfrm>
            <a:off x="7092280" y="1203598"/>
            <a:ext cx="2300630" cy="2585323"/>
          </a:xfrm>
          <a:prstGeom prst="rect">
            <a:avLst/>
          </a:prstGeom>
          <a:noFill/>
        </p:spPr>
        <p:txBody>
          <a:bodyPr wrap="none" rtlCol="0">
            <a:spAutoFit/>
          </a:bodyPr>
          <a:lstStyle/>
          <a:p>
            <a:r>
              <a:rPr lang="zh-CN" altLang="en-US" dirty="0" smtClean="0"/>
              <a:t>视频：</a:t>
            </a:r>
            <a:endParaRPr lang="en-US" altLang="zh-CN" dirty="0" smtClean="0"/>
          </a:p>
          <a:p>
            <a:r>
              <a:rPr lang="en-US" altLang="zh-CN" dirty="0" smtClean="0"/>
              <a:t>10</a:t>
            </a:r>
            <a:r>
              <a:rPr lang="zh-CN" altLang="en-US" dirty="0" smtClean="0"/>
              <a:t>个</a:t>
            </a:r>
            <a:r>
              <a:rPr lang="en-US" altLang="zh-CN" dirty="0" smtClean="0"/>
              <a:t>Node(16</a:t>
            </a:r>
            <a:r>
              <a:rPr lang="zh-CN" altLang="en-US" dirty="0" smtClean="0"/>
              <a:t>核</a:t>
            </a:r>
            <a:r>
              <a:rPr lang="en-US" altLang="zh-CN" dirty="0" smtClean="0"/>
              <a:t>64G)</a:t>
            </a:r>
            <a:endParaRPr lang="en-US" altLang="zh-CN" dirty="0" smtClean="0"/>
          </a:p>
          <a:p>
            <a:r>
              <a:rPr lang="en-US" altLang="zh-CN" dirty="0" smtClean="0"/>
              <a:t>300</a:t>
            </a:r>
            <a:r>
              <a:rPr lang="zh-CN" altLang="en-US" dirty="0" smtClean="0"/>
              <a:t>个分片</a:t>
            </a:r>
            <a:endParaRPr lang="en-US" altLang="zh-CN" dirty="0" smtClean="0"/>
          </a:p>
          <a:p>
            <a:r>
              <a:rPr lang="zh-CN" altLang="en-US" dirty="0" smtClean="0"/>
              <a:t>副本数</a:t>
            </a:r>
            <a:r>
              <a:rPr lang="en-US" altLang="zh-CN" dirty="0" smtClean="0"/>
              <a:t>1</a:t>
            </a:r>
            <a:endParaRPr lang="en-US" altLang="zh-CN" dirty="0" smtClean="0"/>
          </a:p>
          <a:p>
            <a:r>
              <a:rPr lang="zh-CN" altLang="en-US" dirty="0" smtClean="0"/>
              <a:t>单</a:t>
            </a:r>
            <a:r>
              <a:rPr lang="en-US" altLang="zh-CN" dirty="0" smtClean="0"/>
              <a:t>Node60</a:t>
            </a:r>
            <a:r>
              <a:rPr lang="zh-CN" altLang="en-US" dirty="0" smtClean="0"/>
              <a:t>个分片</a:t>
            </a:r>
            <a:endParaRPr lang="en-US" altLang="zh-CN" dirty="0" smtClean="0"/>
          </a:p>
          <a:p>
            <a:r>
              <a:rPr lang="zh-CN" altLang="en-US" dirty="0"/>
              <a:t>单</a:t>
            </a:r>
            <a:r>
              <a:rPr lang="zh-CN" altLang="en-US" dirty="0" smtClean="0"/>
              <a:t>分片：</a:t>
            </a:r>
            <a:r>
              <a:rPr lang="en-US" altLang="zh-CN" dirty="0" smtClean="0"/>
              <a:t>20G</a:t>
            </a:r>
            <a:endParaRPr lang="en-US" altLang="zh-CN" dirty="0" smtClean="0"/>
          </a:p>
          <a:p>
            <a:r>
              <a:rPr lang="zh-CN" altLang="en-US" dirty="0" smtClean="0"/>
              <a:t>占用存储：</a:t>
            </a:r>
            <a:r>
              <a:rPr lang="en-US" altLang="zh-CN" dirty="0" smtClean="0"/>
              <a:t>10T</a:t>
            </a:r>
            <a:endParaRPr lang="en-US" altLang="zh-CN" dirty="0" smtClean="0"/>
          </a:p>
          <a:p>
            <a:r>
              <a:rPr lang="zh-CN" altLang="en-US" dirty="0"/>
              <a:t>字段</a:t>
            </a:r>
            <a:r>
              <a:rPr lang="zh-CN" altLang="en-US" dirty="0" smtClean="0"/>
              <a:t>数：</a:t>
            </a:r>
            <a:r>
              <a:rPr lang="en-US" altLang="zh-CN" dirty="0" smtClean="0"/>
              <a:t>5000</a:t>
            </a:r>
            <a:endParaRPr lang="en-US" altLang="zh-CN" dirty="0" smtClean="0"/>
          </a:p>
          <a:p>
            <a:endParaRPr lang="zh-CN" altLang="en-US" dirty="0"/>
          </a:p>
        </p:txBody>
      </p:sp>
    </p:spTree>
  </p:cSld>
  <p:clrMapOvr>
    <a:masterClrMapping/>
  </p:clrMapOvr>
  <mc:AlternateContent xmlns:mc="http://schemas.openxmlformats.org/markup-compatibility/2006">
    <mc:Choice xmlns:p14="http://schemas.microsoft.com/office/powerpoint/2010/main" Requires="p14">
      <p:transition spd="slow" p14:dur="1100" advTm="35000">
        <p14:prism/>
      </p:transition>
    </mc:Choice>
    <mc:Fallback>
      <p:transition spd="slow" advTm="35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MH" val="20151222212658"/>
  <p:tag name="MH_LIBRARY" val="GRAPHIC"/>
  <p:tag name="MH_TYPE" val="Other"/>
  <p:tag name="MH_ORDER" val="4"/>
</p:tagLst>
</file>

<file path=ppt/tags/tag11.xml><?xml version="1.0" encoding="utf-8"?>
<p:tagLst xmlns:p="http://schemas.openxmlformats.org/presentationml/2006/main">
  <p:tag name="MH" val="20151222205109"/>
  <p:tag name="MH_LIBRARY" val="GRAPHIC"/>
  <p:tag name="MH_TYPE" val="SubTitle"/>
  <p:tag name="MH_ORDER" val="1"/>
</p:tagLst>
</file>

<file path=ppt/tags/tag12.xml><?xml version="1.0" encoding="utf-8"?>
<p:tagLst xmlns:p="http://schemas.openxmlformats.org/presentationml/2006/main">
  <p:tag name="MH" val="20151222205109"/>
  <p:tag name="MH_LIBRARY" val="GRAPHIC"/>
  <p:tag name="MH_TYPE" val="SubTitle"/>
  <p:tag name="MH_ORDER" val="1"/>
</p:tagLst>
</file>

<file path=ppt/tags/tag13.xml><?xml version="1.0" encoding="utf-8"?>
<p:tagLst xmlns:p="http://schemas.openxmlformats.org/presentationml/2006/main">
  <p:tag name="MH" val="20151222205109"/>
  <p:tag name="MH_LIBRARY" val="GRAPHIC"/>
  <p:tag name="MH_TYPE" val="SubTitle"/>
  <p:tag name="MH_ORDER" val="1"/>
</p:tagLst>
</file>

<file path=ppt/tags/tag14.xml><?xml version="1.0" encoding="utf-8"?>
<p:tagLst xmlns:p="http://schemas.openxmlformats.org/presentationml/2006/main">
  <p:tag name="MH" val="20151222205109"/>
  <p:tag name="MH_LIBRARY" val="GRAPHIC"/>
  <p:tag name="MH_TYPE" val="SubTitle"/>
  <p:tag name="MH_ORDER" val="1"/>
</p:tagLst>
</file>

<file path=ppt/tags/tag15.xml><?xml version="1.0" encoding="utf-8"?>
<p:tagLst xmlns:p="http://schemas.openxmlformats.org/presentationml/2006/main">
  <p:tag name="MH" val="20151222205109"/>
  <p:tag name="MH_LIBRARY" val="GRAPHIC"/>
  <p:tag name="MH_TYPE" val="SubTitle"/>
  <p:tag name="MH_ORDER" val="1"/>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MH" val="20151222212658"/>
  <p:tag name="MH_LIBRARY" val="GRAPHIC"/>
  <p:tag name="MH_TYPE" val="Other"/>
  <p:tag name="MH_ORDER" val="6"/>
</p:tagLst>
</file>

<file path=ppt/tags/tag4.xml><?xml version="1.0" encoding="utf-8"?>
<p:tagLst xmlns:p="http://schemas.openxmlformats.org/presentationml/2006/main">
  <p:tag name="MH" val="20151222212658"/>
  <p:tag name="MH_LIBRARY" val="GRAPHIC"/>
  <p:tag name="MH_TYPE" val="Other"/>
  <p:tag name="MH_ORDER" val="12"/>
</p:tagLst>
</file>

<file path=ppt/tags/tag5.xml><?xml version="1.0" encoding="utf-8"?>
<p:tagLst xmlns:p="http://schemas.openxmlformats.org/presentationml/2006/main">
  <p:tag name="MH" val="20151222212658"/>
  <p:tag name="MH_LIBRARY" val="GRAPHIC"/>
  <p:tag name="MH_TYPE" val="Title"/>
  <p:tag name="MH_ORDER" val="1"/>
</p:tagLst>
</file>

<file path=ppt/tags/tag6.xml><?xml version="1.0" encoding="utf-8"?>
<p:tagLst xmlns:p="http://schemas.openxmlformats.org/presentationml/2006/main">
  <p:tag name="MH" val="20151222212658"/>
  <p:tag name="MH_LIBRARY" val="GRAPHIC"/>
  <p:tag name="MH_TYPE" val="Other"/>
  <p:tag name="MH_ORDER" val="5"/>
</p:tagLst>
</file>

<file path=ppt/tags/tag7.xml><?xml version="1.0" encoding="utf-8"?>
<p:tagLst xmlns:p="http://schemas.openxmlformats.org/presentationml/2006/main">
  <p:tag name="MH" val="20151222212658"/>
  <p:tag name="MH_LIBRARY" val="GRAPHIC"/>
  <p:tag name="MH_TYPE" val="Other"/>
  <p:tag name="MH_ORDER" val="1"/>
</p:tagLst>
</file>

<file path=ppt/tags/tag8.xml><?xml version="1.0" encoding="utf-8"?>
<p:tagLst xmlns:p="http://schemas.openxmlformats.org/presentationml/2006/main">
  <p:tag name="MH" val="20151222212658"/>
  <p:tag name="MH_LIBRARY" val="GRAPHIC"/>
  <p:tag name="MH_TYPE" val="Other"/>
  <p:tag name="MH_ORDER" val="2"/>
</p:tagLst>
</file>

<file path=ppt/tags/tag9.xml><?xml version="1.0" encoding="utf-8"?>
<p:tagLst xmlns:p="http://schemas.openxmlformats.org/presentationml/2006/main">
  <p:tag name="MH" val="20151222212658"/>
  <p:tag name="MH_LIBRARY" val="GRAPHIC"/>
  <p:tag name="MH_TYPE" val="Other"/>
  <p:tag name="MH_ORDER" val="3"/>
</p:tagLst>
</file>

<file path=ppt/theme/theme1.xml><?xml version="1.0" encoding="utf-8"?>
<a:theme xmlns:a="http://schemas.openxmlformats.org/drawingml/2006/main" name="1_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7058</Words>
  <Application>WPS 演示</Application>
  <PresentationFormat>全屏显示(16:9)</PresentationFormat>
  <Paragraphs>861</Paragraphs>
  <Slides>33</Slides>
  <Notes>16</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33</vt:i4>
      </vt:variant>
    </vt:vector>
  </HeadingPairs>
  <TitlesOfParts>
    <vt:vector size="48" baseType="lpstr">
      <vt:lpstr>Arial</vt:lpstr>
      <vt:lpstr>宋体</vt:lpstr>
      <vt:lpstr>Wingdings</vt:lpstr>
      <vt:lpstr>宋体-简</vt:lpstr>
      <vt:lpstr>Calibri</vt:lpstr>
      <vt:lpstr>Helvetica Neue</vt:lpstr>
      <vt:lpstr>微软雅黑</vt:lpstr>
      <vt:lpstr>汉仪旗黑</vt:lpstr>
      <vt:lpstr>仿宋_GB2312</vt:lpstr>
      <vt:lpstr>方正仿宋_GBK</vt:lpstr>
      <vt:lpstr>宋体</vt:lpstr>
      <vt:lpstr>Arial Unicode MS</vt:lpstr>
      <vt:lpstr>Times New Roman</vt:lpstr>
      <vt:lpstr>微软雅黑</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bytedance</cp:lastModifiedBy>
  <cp:revision>192</cp:revision>
  <dcterms:created xsi:type="dcterms:W3CDTF">2024-06-17T12:46:06Z</dcterms:created>
  <dcterms:modified xsi:type="dcterms:W3CDTF">2024-06-17T12:46:06Z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76C397545CBA719183297066EF991940_42</vt:lpwstr>
  </property>
  <property fmtid="{D5CDD505-2E9C-101B-9397-08002B2CF9AE}" pid="3" name="KSOProductBuildVer">
    <vt:lpwstr>2052-6.8.2.8850</vt:lpwstr>
  </property>
</Properties>
</file>